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docx" ContentType="application/vnd.openxmlformats-officedocument.wordprocessingml.document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embeddings/oleObject3.bin" ContentType="application/vnd.openxmlformats-officedocument.oleObject"/>
  <Override PartName="/ppt/embeddings/oleObject4.bin" ContentType="application/vnd.openxmlformats-officedocument.oleObject"/>
  <Override PartName="/ppt/embeddings/oleObject5.bin" ContentType="application/vnd.openxmlformats-officedocument.oleObject"/>
  <Override PartName="/ppt/embeddings/oleObject6.bin" ContentType="application/vnd.openxmlformats-officedocument.oleObject"/>
  <Override PartName="/ppt/embeddings/oleObject7.bin" ContentType="application/vnd.openxmlformats-officedocument.oleObject"/>
  <Override PartName="/ppt/embeddings/oleObject8.bin" ContentType="application/vnd.openxmlformats-officedocument.oleObject"/>
  <Override PartName="/ppt/embeddings/oleObject9.bin" ContentType="application/vnd.openxmlformats-officedocument.oleObject"/>
  <Override PartName="/ppt/embeddings/oleObject10.bin" ContentType="application/vnd.openxmlformats-officedocument.oleObject"/>
  <Override PartName="/ppt/embeddings/oleObject11.bin" ContentType="application/vnd.openxmlformats-officedocument.oleObject"/>
  <Override PartName="/ppt/embeddings/oleObject12.bin" ContentType="application/vnd.openxmlformats-officedocument.oleObject"/>
  <Override PartName="/ppt/embeddings/oleObject13.bin" ContentType="application/vnd.openxmlformats-officedocument.oleObject"/>
  <Override PartName="/ppt/embeddings/oleObject14.bin" ContentType="application/vnd.openxmlformats-officedocument.oleObject"/>
  <Override PartName="/ppt/embeddings/oleObject15.bin" ContentType="application/vnd.openxmlformats-officedocument.oleObject"/>
  <Override PartName="/ppt/embeddings/oleObject16.bin" ContentType="application/vnd.openxmlformats-officedocument.oleObject"/>
  <Override PartName="/ppt/embeddings/oleObject17.bin" ContentType="application/vnd.openxmlformats-officedocument.oleObject"/>
  <Override PartName="/ppt/embeddings/oleObject18.bin" ContentType="application/vnd.openxmlformats-officedocument.oleObject"/>
  <Override PartName="/ppt/embeddings/oleObject19.bin" ContentType="application/vnd.openxmlformats-officedocument.oleObject"/>
  <Override PartName="/ppt/embeddings/oleObject20.bin" ContentType="application/vnd.openxmlformats-officedocument.oleObject"/>
  <Override PartName="/ppt/embeddings/oleObject21.bin" ContentType="application/vnd.openxmlformats-officedocument.oleObject"/>
  <Override PartName="/ppt/embeddings/oleObject22.bin" ContentType="application/vnd.openxmlformats-officedocument.oleObject"/>
  <Override PartName="/ppt/embeddings/oleObject23.bin" ContentType="application/vnd.openxmlformats-officedocument.oleObject"/>
  <Override PartName="/ppt/embeddings/oleObject24.bin" ContentType="application/vnd.openxmlformats-officedocument.oleObject"/>
  <Override PartName="/ppt/embeddings/oleObject25.bin" ContentType="application/vnd.openxmlformats-officedocument.oleObject"/>
  <Override PartName="/ppt/embeddings/oleObject26.bin" ContentType="application/vnd.openxmlformats-officedocument.oleObject"/>
  <Override PartName="/ppt/embeddings/oleObject27.bin" ContentType="application/vnd.openxmlformats-officedocument.oleObject"/>
  <Override PartName="/ppt/embeddings/oleObject28.bin" ContentType="application/vnd.openxmlformats-officedocument.oleObject"/>
  <Override PartName="/ppt/embeddings/oleObject29.bin" ContentType="application/vnd.openxmlformats-officedocument.oleObject"/>
  <Override PartName="/ppt/embeddings/oleObject30.bin" ContentType="application/vnd.openxmlformats-officedocument.oleObject"/>
  <Override PartName="/ppt/embeddings/oleObject31.bin" ContentType="application/vnd.openxmlformats-officedocument.oleObject"/>
  <Override PartName="/ppt/embeddings/oleObject32.bin" ContentType="application/vnd.openxmlformats-officedocument.oleObject"/>
  <Override PartName="/ppt/embeddings/oleObject33.bin" ContentType="application/vnd.openxmlformats-officedocument.oleObject"/>
  <Override PartName="/ppt/embeddings/oleObject34.bin" ContentType="application/vnd.openxmlformats-officedocument.oleObject"/>
  <Override PartName="/ppt/embeddings/oleObject35.bin" ContentType="application/vnd.openxmlformats-officedocument.oleObject"/>
  <Override PartName="/ppt/embeddings/oleObject36.bin" ContentType="application/vnd.openxmlformats-officedocument.oleObject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1"/>
  </p:notesMasterIdLst>
  <p:handoutMasterIdLst>
    <p:handoutMasterId r:id="rId122"/>
  </p:handoutMasterIdLst>
  <p:sldIdLst>
    <p:sldId id="258" r:id="rId2"/>
    <p:sldId id="436" r:id="rId3"/>
    <p:sldId id="468" r:id="rId4"/>
    <p:sldId id="568" r:id="rId5"/>
    <p:sldId id="469" r:id="rId6"/>
    <p:sldId id="476" r:id="rId7"/>
    <p:sldId id="471" r:id="rId8"/>
    <p:sldId id="478" r:id="rId9"/>
    <p:sldId id="486" r:id="rId10"/>
    <p:sldId id="487" r:id="rId11"/>
    <p:sldId id="473" r:id="rId12"/>
    <p:sldId id="488" r:id="rId13"/>
    <p:sldId id="477" r:id="rId14"/>
    <p:sldId id="474" r:id="rId15"/>
    <p:sldId id="475" r:id="rId16"/>
    <p:sldId id="425" r:id="rId17"/>
    <p:sldId id="423" r:id="rId18"/>
    <p:sldId id="480" r:id="rId19"/>
    <p:sldId id="257" r:id="rId20"/>
    <p:sldId id="455" r:id="rId21"/>
    <p:sldId id="392" r:id="rId22"/>
    <p:sldId id="421" r:id="rId23"/>
    <p:sldId id="465" r:id="rId24"/>
    <p:sldId id="466" r:id="rId25"/>
    <p:sldId id="489" r:id="rId26"/>
    <p:sldId id="481" r:id="rId27"/>
    <p:sldId id="493" r:id="rId28"/>
    <p:sldId id="400" r:id="rId29"/>
    <p:sldId id="490" r:id="rId30"/>
    <p:sldId id="420" r:id="rId31"/>
    <p:sldId id="433" r:id="rId32"/>
    <p:sldId id="483" r:id="rId33"/>
    <p:sldId id="445" r:id="rId34"/>
    <p:sldId id="370" r:id="rId35"/>
    <p:sldId id="492" r:id="rId36"/>
    <p:sldId id="485" r:id="rId37"/>
    <p:sldId id="372" r:id="rId38"/>
    <p:sldId id="346" r:id="rId39"/>
    <p:sldId id="373" r:id="rId40"/>
    <p:sldId id="495" r:id="rId41"/>
    <p:sldId id="494" r:id="rId42"/>
    <p:sldId id="496" r:id="rId43"/>
    <p:sldId id="497" r:id="rId44"/>
    <p:sldId id="498" r:id="rId45"/>
    <p:sldId id="459" r:id="rId46"/>
    <p:sldId id="569" r:id="rId47"/>
    <p:sldId id="499" r:id="rId48"/>
    <p:sldId id="460" r:id="rId49"/>
    <p:sldId id="570" r:id="rId50"/>
    <p:sldId id="501" r:id="rId51"/>
    <p:sldId id="406" r:id="rId52"/>
    <p:sldId id="571" r:id="rId53"/>
    <p:sldId id="502" r:id="rId54"/>
    <p:sldId id="443" r:id="rId55"/>
    <p:sldId id="452" r:id="rId56"/>
    <p:sldId id="446" r:id="rId57"/>
    <p:sldId id="503" r:id="rId58"/>
    <p:sldId id="440" r:id="rId59"/>
    <p:sldId id="442" r:id="rId60"/>
    <p:sldId id="504" r:id="rId61"/>
    <p:sldId id="408" r:id="rId62"/>
    <p:sldId id="505" r:id="rId63"/>
    <p:sldId id="510" r:id="rId64"/>
    <p:sldId id="506" r:id="rId65"/>
    <p:sldId id="409" r:id="rId66"/>
    <p:sldId id="507" r:id="rId67"/>
    <p:sldId id="410" r:id="rId68"/>
    <p:sldId id="508" r:id="rId69"/>
    <p:sldId id="413" r:id="rId70"/>
    <p:sldId id="511" r:id="rId71"/>
    <p:sldId id="414" r:id="rId72"/>
    <p:sldId id="512" r:id="rId73"/>
    <p:sldId id="419" r:id="rId74"/>
    <p:sldId id="513" r:id="rId75"/>
    <p:sldId id="514" r:id="rId76"/>
    <p:sldId id="515" r:id="rId77"/>
    <p:sldId id="517" r:id="rId78"/>
    <p:sldId id="519" r:id="rId79"/>
    <p:sldId id="563" r:id="rId80"/>
    <p:sldId id="564" r:id="rId81"/>
    <p:sldId id="565" r:id="rId82"/>
    <p:sldId id="566" r:id="rId83"/>
    <p:sldId id="521" r:id="rId84"/>
    <p:sldId id="525" r:id="rId85"/>
    <p:sldId id="527" r:id="rId86"/>
    <p:sldId id="528" r:id="rId87"/>
    <p:sldId id="529" r:id="rId88"/>
    <p:sldId id="526" r:id="rId89"/>
    <p:sldId id="530" r:id="rId90"/>
    <p:sldId id="531" r:id="rId91"/>
    <p:sldId id="532" r:id="rId92"/>
    <p:sldId id="533" r:id="rId93"/>
    <p:sldId id="546" r:id="rId94"/>
    <p:sldId id="541" r:id="rId95"/>
    <p:sldId id="538" r:id="rId96"/>
    <p:sldId id="539" r:id="rId97"/>
    <p:sldId id="540" r:id="rId98"/>
    <p:sldId id="542" r:id="rId99"/>
    <p:sldId id="543" r:id="rId100"/>
    <p:sldId id="544" r:id="rId101"/>
    <p:sldId id="545" r:id="rId102"/>
    <p:sldId id="547" r:id="rId103"/>
    <p:sldId id="549" r:id="rId104"/>
    <p:sldId id="550" r:id="rId105"/>
    <p:sldId id="551" r:id="rId106"/>
    <p:sldId id="552" r:id="rId107"/>
    <p:sldId id="553" r:id="rId108"/>
    <p:sldId id="554" r:id="rId109"/>
    <p:sldId id="555" r:id="rId110"/>
    <p:sldId id="559" r:id="rId111"/>
    <p:sldId id="572" r:id="rId112"/>
    <p:sldId id="556" r:id="rId113"/>
    <p:sldId id="573" r:id="rId114"/>
    <p:sldId id="557" r:id="rId115"/>
    <p:sldId id="558" r:id="rId116"/>
    <p:sldId id="560" r:id="rId117"/>
    <p:sldId id="561" r:id="rId118"/>
    <p:sldId id="567" r:id="rId119"/>
    <p:sldId id="435" r:id="rId120"/>
  </p:sldIdLst>
  <p:sldSz cx="9144000" cy="6858000" type="screen4x3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969C6EE-2737-D841-B27D-6A956FA8F304}">
          <p14:sldIdLst>
            <p14:sldId id="258"/>
            <p14:sldId id="436"/>
            <p14:sldId id="468"/>
            <p14:sldId id="568"/>
            <p14:sldId id="469"/>
            <p14:sldId id="476"/>
            <p14:sldId id="471"/>
            <p14:sldId id="478"/>
            <p14:sldId id="486"/>
            <p14:sldId id="487"/>
            <p14:sldId id="473"/>
            <p14:sldId id="488"/>
            <p14:sldId id="477"/>
            <p14:sldId id="474"/>
            <p14:sldId id="475"/>
            <p14:sldId id="425"/>
            <p14:sldId id="423"/>
            <p14:sldId id="480"/>
            <p14:sldId id="257"/>
            <p14:sldId id="455"/>
            <p14:sldId id="392"/>
            <p14:sldId id="421"/>
            <p14:sldId id="465"/>
            <p14:sldId id="466"/>
            <p14:sldId id="489"/>
            <p14:sldId id="481"/>
            <p14:sldId id="493"/>
            <p14:sldId id="400"/>
            <p14:sldId id="490"/>
            <p14:sldId id="420"/>
            <p14:sldId id="433"/>
            <p14:sldId id="483"/>
            <p14:sldId id="445"/>
            <p14:sldId id="370"/>
            <p14:sldId id="492"/>
            <p14:sldId id="485"/>
            <p14:sldId id="372"/>
            <p14:sldId id="346"/>
            <p14:sldId id="373"/>
            <p14:sldId id="495"/>
            <p14:sldId id="494"/>
            <p14:sldId id="496"/>
            <p14:sldId id="497"/>
            <p14:sldId id="498"/>
            <p14:sldId id="459"/>
            <p14:sldId id="569"/>
            <p14:sldId id="499"/>
            <p14:sldId id="460"/>
            <p14:sldId id="570"/>
            <p14:sldId id="501"/>
            <p14:sldId id="406"/>
            <p14:sldId id="571"/>
            <p14:sldId id="502"/>
            <p14:sldId id="443"/>
            <p14:sldId id="452"/>
            <p14:sldId id="446"/>
            <p14:sldId id="503"/>
            <p14:sldId id="440"/>
            <p14:sldId id="442"/>
            <p14:sldId id="504"/>
            <p14:sldId id="408"/>
            <p14:sldId id="505"/>
            <p14:sldId id="510"/>
            <p14:sldId id="506"/>
            <p14:sldId id="409"/>
            <p14:sldId id="507"/>
            <p14:sldId id="410"/>
            <p14:sldId id="508"/>
            <p14:sldId id="413"/>
            <p14:sldId id="511"/>
            <p14:sldId id="414"/>
            <p14:sldId id="512"/>
            <p14:sldId id="419"/>
            <p14:sldId id="513"/>
            <p14:sldId id="514"/>
            <p14:sldId id="515"/>
            <p14:sldId id="517"/>
            <p14:sldId id="519"/>
            <p14:sldId id="563"/>
            <p14:sldId id="564"/>
            <p14:sldId id="565"/>
            <p14:sldId id="566"/>
            <p14:sldId id="521"/>
            <p14:sldId id="525"/>
            <p14:sldId id="527"/>
            <p14:sldId id="528"/>
            <p14:sldId id="529"/>
            <p14:sldId id="526"/>
            <p14:sldId id="530"/>
            <p14:sldId id="531"/>
            <p14:sldId id="532"/>
            <p14:sldId id="533"/>
            <p14:sldId id="546"/>
            <p14:sldId id="541"/>
            <p14:sldId id="538"/>
            <p14:sldId id="539"/>
            <p14:sldId id="540"/>
            <p14:sldId id="542"/>
            <p14:sldId id="543"/>
            <p14:sldId id="544"/>
            <p14:sldId id="545"/>
            <p14:sldId id="547"/>
            <p14:sldId id="549"/>
            <p14:sldId id="550"/>
            <p14:sldId id="551"/>
            <p14:sldId id="552"/>
            <p14:sldId id="553"/>
            <p14:sldId id="554"/>
            <p14:sldId id="555"/>
            <p14:sldId id="559"/>
            <p14:sldId id="572"/>
            <p14:sldId id="556"/>
            <p14:sldId id="573"/>
            <p14:sldId id="557"/>
            <p14:sldId id="558"/>
            <p14:sldId id="560"/>
            <p14:sldId id="561"/>
            <p14:sldId id="567"/>
            <p14:sldId id="435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scaleToFitPaper="1" frameSlides="1"/>
  <p:clrMru>
    <a:srgbClr val="393BAA"/>
    <a:srgbClr val="3F40B8"/>
    <a:srgbClr val="2C798F"/>
    <a:srgbClr val="1F0EFF"/>
    <a:srgbClr val="4B48D6"/>
    <a:srgbClr val="4440BA"/>
    <a:srgbClr val="5009DF"/>
    <a:srgbClr val="6407DF"/>
    <a:srgbClr val="6D0AEA"/>
    <a:srgbClr val="831D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>
    <p:restoredLeft sz="15890" autoAdjust="0"/>
    <p:restoredTop sz="99664" autoAdjust="0"/>
  </p:normalViewPr>
  <p:slideViewPr>
    <p:cSldViewPr snapToGrid="0" snapToObjects="1">
      <p:cViewPr>
        <p:scale>
          <a:sx n="108" d="100"/>
          <a:sy n="108" d="100"/>
        </p:scale>
        <p:origin x="-1600" y="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20" Type="http://schemas.openxmlformats.org/officeDocument/2006/relationships/slide" Target="slides/slide119.xml"/><Relationship Id="rId121" Type="http://schemas.openxmlformats.org/officeDocument/2006/relationships/notesMaster" Target="notesMasters/notesMaster1.xml"/><Relationship Id="rId122" Type="http://schemas.openxmlformats.org/officeDocument/2006/relationships/handoutMaster" Target="handoutMasters/handoutMaster1.xml"/><Relationship Id="rId123" Type="http://schemas.openxmlformats.org/officeDocument/2006/relationships/printerSettings" Target="printerSettings/printerSettings1.bin"/><Relationship Id="rId124" Type="http://schemas.openxmlformats.org/officeDocument/2006/relationships/presProps" Target="presProps.xml"/><Relationship Id="rId125" Type="http://schemas.openxmlformats.org/officeDocument/2006/relationships/viewProps" Target="viewProps.xml"/><Relationship Id="rId126" Type="http://schemas.openxmlformats.org/officeDocument/2006/relationships/theme" Target="theme/theme1.xml"/><Relationship Id="rId127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00" Type="http://schemas.openxmlformats.org/officeDocument/2006/relationships/slide" Target="slides/slide99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4" Type="http://schemas.openxmlformats.org/officeDocument/2006/relationships/image" Target="../media/image51.emf"/><Relationship Id="rId5" Type="http://schemas.openxmlformats.org/officeDocument/2006/relationships/image" Target="../media/image52.emf"/><Relationship Id="rId6" Type="http://schemas.openxmlformats.org/officeDocument/2006/relationships/image" Target="../media/image53.emf"/><Relationship Id="rId7" Type="http://schemas.openxmlformats.org/officeDocument/2006/relationships/image" Target="../media/image54.emf"/><Relationship Id="rId8" Type="http://schemas.openxmlformats.org/officeDocument/2006/relationships/image" Target="../media/image55.emf"/><Relationship Id="rId9" Type="http://schemas.openxmlformats.org/officeDocument/2006/relationships/image" Target="../media/image56.emf"/><Relationship Id="rId1" Type="http://schemas.openxmlformats.org/officeDocument/2006/relationships/image" Target="../media/image48.emf"/><Relationship Id="rId2" Type="http://schemas.openxmlformats.org/officeDocument/2006/relationships/image" Target="../media/image49.e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4" Type="http://schemas.openxmlformats.org/officeDocument/2006/relationships/image" Target="../media/image53.emf"/><Relationship Id="rId5" Type="http://schemas.openxmlformats.org/officeDocument/2006/relationships/image" Target="../media/image55.emf"/><Relationship Id="rId6" Type="http://schemas.openxmlformats.org/officeDocument/2006/relationships/image" Target="../media/image56.emf"/><Relationship Id="rId7" Type="http://schemas.openxmlformats.org/officeDocument/2006/relationships/image" Target="../media/image48.emf"/><Relationship Id="rId8" Type="http://schemas.openxmlformats.org/officeDocument/2006/relationships/image" Target="../media/image51.emf"/><Relationship Id="rId9" Type="http://schemas.openxmlformats.org/officeDocument/2006/relationships/image" Target="../media/image54.emf"/><Relationship Id="rId1" Type="http://schemas.openxmlformats.org/officeDocument/2006/relationships/image" Target="../media/image49.emf"/><Relationship Id="rId2" Type="http://schemas.openxmlformats.org/officeDocument/2006/relationships/image" Target="../media/image50.e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4" Type="http://schemas.openxmlformats.org/officeDocument/2006/relationships/image" Target="../media/image53.emf"/><Relationship Id="rId5" Type="http://schemas.openxmlformats.org/officeDocument/2006/relationships/image" Target="../media/image55.emf"/><Relationship Id="rId6" Type="http://schemas.openxmlformats.org/officeDocument/2006/relationships/image" Target="../media/image56.emf"/><Relationship Id="rId7" Type="http://schemas.openxmlformats.org/officeDocument/2006/relationships/image" Target="../media/image48.emf"/><Relationship Id="rId8" Type="http://schemas.openxmlformats.org/officeDocument/2006/relationships/image" Target="../media/image51.emf"/><Relationship Id="rId9" Type="http://schemas.openxmlformats.org/officeDocument/2006/relationships/image" Target="../media/image54.emf"/><Relationship Id="rId1" Type="http://schemas.openxmlformats.org/officeDocument/2006/relationships/image" Target="../media/image49.emf"/><Relationship Id="rId2" Type="http://schemas.openxmlformats.org/officeDocument/2006/relationships/image" Target="../media/image50.e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4" Type="http://schemas.openxmlformats.org/officeDocument/2006/relationships/image" Target="../media/image53.emf"/><Relationship Id="rId5" Type="http://schemas.openxmlformats.org/officeDocument/2006/relationships/image" Target="../media/image55.emf"/><Relationship Id="rId6" Type="http://schemas.openxmlformats.org/officeDocument/2006/relationships/image" Target="../media/image56.emf"/><Relationship Id="rId7" Type="http://schemas.openxmlformats.org/officeDocument/2006/relationships/image" Target="../media/image48.emf"/><Relationship Id="rId8" Type="http://schemas.openxmlformats.org/officeDocument/2006/relationships/image" Target="../media/image51.emf"/><Relationship Id="rId9" Type="http://schemas.openxmlformats.org/officeDocument/2006/relationships/image" Target="../media/image54.emf"/><Relationship Id="rId1" Type="http://schemas.openxmlformats.org/officeDocument/2006/relationships/image" Target="../media/image49.emf"/><Relationship Id="rId2" Type="http://schemas.openxmlformats.org/officeDocument/2006/relationships/image" Target="../media/image50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60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E78634-214B-9E4E-9329-E32F1A6AF571}" type="datetimeFigureOut">
              <a:rPr lang="en-US" smtClean="0"/>
              <a:t>15-11-19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0E0952-8E6D-C240-BD04-5A1732F545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59088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E0CDDB-A621-464B-8F8F-849804DBAAE1}" type="datetimeFigureOut">
              <a:rPr lang="en-US" smtClean="0"/>
              <a:t>15-11-19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E02B12-2471-DF42-9043-8C84D40080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94413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3379BF-82C8-4FC5-9BBA-A64CC0662C31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77356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E02B12-2471-DF42-9043-8C84D40080E4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0625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E02B12-2471-DF42-9043-8C84D40080E4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0625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E02B12-2471-DF42-9043-8C84D40080E4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0625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E02B12-2471-DF42-9043-8C84D40080E4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0625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E02B12-2471-DF42-9043-8C84D40080E4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0625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E02B12-2471-DF42-9043-8C84D40080E4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0625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E02B12-2471-DF42-9043-8C84D40080E4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0625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E02B12-2471-DF42-9043-8C84D40080E4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0625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E02B12-2471-DF42-9043-8C84D40080E4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0625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E02B12-2471-DF42-9043-8C84D40080E4}" type="slidenum">
              <a:rPr lang="en-US" smtClean="0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0625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3379BF-82C8-4FC5-9BBA-A64CC0662C31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773561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E02B12-2471-DF42-9043-8C84D40080E4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06252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E02B12-2471-DF42-9043-8C84D40080E4}" type="slidenum">
              <a:rPr lang="en-US" smtClean="0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06252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E02B12-2471-DF42-9043-8C84D40080E4}" type="slidenum">
              <a:rPr lang="en-US" smtClean="0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0625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常见原因和修复方法，构建内存用量模型并估算应用的内存用量，内存溢出错误的诊断方法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E02B12-2471-DF42-9043-8C84D40080E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6297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E02B12-2471-DF42-9043-8C84D40080E4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4787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3379BF-82C8-4FC5-9BBA-A64CC0662C31}" type="slidenum">
              <a:rPr lang="zh-CN" altLang="en-US" smtClean="0"/>
              <a:t>74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77356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E02B12-2471-DF42-9043-8C84D40080E4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0625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E02B12-2471-DF42-9043-8C84D40080E4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0625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E02B12-2471-DF42-9043-8C84D40080E4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0625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E02B12-2471-DF42-9043-8C84D40080E4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0625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altLang="zh-CN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74862-5EF7-A545-9140-BCD414BD2FEF}" type="datetime1">
              <a:rPr lang="zh-CN" altLang="en-US" smtClean="0"/>
              <a:t>15-11-19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5337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51319-03E0-2046-B7A3-E281BE06A24F}" type="datetime1">
              <a:rPr lang="zh-CN" altLang="en-US" smtClean="0"/>
              <a:t>15-11-19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7789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9E01A-F11E-7E4C-B765-A539ACC7B28B}" type="datetime1">
              <a:rPr lang="zh-CN" altLang="en-US" smtClean="0"/>
              <a:t>15-11-19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9693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12750"/>
            <a:ext cx="8229600" cy="846667"/>
          </a:xfrm>
        </p:spPr>
        <p:txBody>
          <a:bodyPr>
            <a:noAutofit/>
          </a:bodyPr>
          <a:lstStyle>
            <a:lvl1pPr algn="l">
              <a:defRPr sz="3200">
                <a:solidFill>
                  <a:srgbClr val="3F40B8"/>
                </a:solidFill>
                <a:latin typeface="Arial"/>
                <a:ea typeface="黑体"/>
                <a:cs typeface="Arial"/>
              </a:defRPr>
            </a:lvl1pPr>
          </a:lstStyle>
          <a:p>
            <a:r>
              <a:rPr lang="en-US" altLang="zh-CN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>
              <a:buFont typeface="Wingdings" charset="2"/>
              <a:buChar char="§"/>
              <a:defRPr sz="2400">
                <a:latin typeface="Arial"/>
                <a:ea typeface="黑体"/>
                <a:cs typeface="Arial"/>
              </a:defRPr>
            </a:lvl1pPr>
            <a:lvl2pPr marL="742950" indent="-285750">
              <a:buFont typeface="Wingdings" charset="2"/>
              <a:buChar char="§"/>
              <a:defRPr sz="2000">
                <a:latin typeface="Arial"/>
                <a:ea typeface="黑体"/>
                <a:cs typeface="Arial"/>
              </a:defRPr>
            </a:lvl2pPr>
            <a:lvl3pPr>
              <a:defRPr sz="1800">
                <a:latin typeface="Arial"/>
                <a:ea typeface="黑体"/>
                <a:cs typeface="Arial"/>
              </a:defRPr>
            </a:lvl3pPr>
            <a:lvl4pPr>
              <a:defRPr>
                <a:latin typeface="Arial"/>
                <a:ea typeface="黑体"/>
                <a:cs typeface="Arial"/>
              </a:defRPr>
            </a:lvl4pPr>
            <a:lvl5pPr>
              <a:defRPr>
                <a:latin typeface="Arial"/>
                <a:ea typeface="黑体"/>
                <a:cs typeface="Arial"/>
              </a:defRPr>
            </a:lvl5pPr>
          </a:lstStyle>
          <a:p>
            <a:pPr lvl="0"/>
            <a:r>
              <a:rPr lang="en-US" altLang="zh-CN" dirty="0" smtClean="0"/>
              <a:t>Click to edit Master text styles</a:t>
            </a:r>
          </a:p>
          <a:p>
            <a:pPr lvl="1"/>
            <a:r>
              <a:rPr lang="en-US" altLang="zh-CN" dirty="0" smtClean="0"/>
              <a:t>Second level</a:t>
            </a:r>
          </a:p>
          <a:p>
            <a:pPr lvl="2"/>
            <a:r>
              <a:rPr lang="en-US" altLang="zh-CN" dirty="0" smtClean="0"/>
              <a:t>Third level</a:t>
            </a:r>
          </a:p>
          <a:p>
            <a:pPr lvl="3"/>
            <a:r>
              <a:rPr lang="en-US" altLang="zh-CN" dirty="0" smtClean="0"/>
              <a:t>Fourth level</a:t>
            </a:r>
          </a:p>
          <a:p>
            <a:pPr lvl="4"/>
            <a:r>
              <a:rPr lang="en-US" altLang="zh-CN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E8F57-4587-C84D-A042-BF8E71F1AABA}" type="datetime1">
              <a:rPr lang="zh-CN" altLang="en-US" smtClean="0"/>
              <a:t>15-11-19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Line 6"/>
          <p:cNvSpPr>
            <a:spLocks noChangeShapeType="1"/>
          </p:cNvSpPr>
          <p:nvPr userDrawn="1"/>
        </p:nvSpPr>
        <p:spPr bwMode="auto">
          <a:xfrm flipV="1">
            <a:off x="457200" y="1259417"/>
            <a:ext cx="7054850" cy="22225"/>
          </a:xfrm>
          <a:prstGeom prst="line">
            <a:avLst/>
          </a:prstGeom>
          <a:noFill/>
          <a:ln w="28575">
            <a:solidFill>
              <a:srgbClr val="3F40B8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8864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0BDD2-C035-444C-889F-DD66F19B6770}" type="datetime1">
              <a:rPr lang="zh-CN" altLang="en-US" smtClean="0"/>
              <a:t>15-11-19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6113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D7006-55AB-CE4A-B1A9-B0BAE191CCA3}" type="datetime1">
              <a:rPr lang="zh-CN" altLang="en-US" smtClean="0"/>
              <a:t>15-11-19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7520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0571D-4AC5-F448-A362-46089558D0FD}" type="datetime1">
              <a:rPr lang="zh-CN" altLang="en-US" smtClean="0"/>
              <a:t>15-11-19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466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22B643-F097-CF4B-9557-0C550D829A4C}" type="datetime1">
              <a:rPr lang="zh-CN" altLang="en-US" smtClean="0"/>
              <a:t>15-11-19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8015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223DDA-CE21-C04B-9C02-6B8E7529D80E}" type="datetime1">
              <a:rPr lang="zh-CN" altLang="en-US" smtClean="0"/>
              <a:t>15-11-19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8118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21977-F2F2-8E46-91EC-B6ED4C894552}" type="datetime1">
              <a:rPr lang="zh-CN" altLang="en-US" smtClean="0"/>
              <a:t>15-11-19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2225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B489A3-0A26-A54A-BF60-8E2E06EE44CB}" type="datetime1">
              <a:rPr lang="zh-CN" altLang="en-US" smtClean="0"/>
              <a:t>15-11-19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228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dirty="0" smtClean="0"/>
              <a:t>Click to edit Master text styles</a:t>
            </a:r>
          </a:p>
          <a:p>
            <a:pPr lvl="1"/>
            <a:r>
              <a:rPr lang="en-US" altLang="zh-CN" dirty="0" smtClean="0"/>
              <a:t>Second level</a:t>
            </a:r>
          </a:p>
          <a:p>
            <a:pPr lvl="2"/>
            <a:r>
              <a:rPr lang="en-US" altLang="zh-CN" dirty="0" smtClean="0"/>
              <a:t>Third level</a:t>
            </a:r>
          </a:p>
          <a:p>
            <a:pPr lvl="3"/>
            <a:r>
              <a:rPr lang="en-US" altLang="zh-CN" dirty="0" smtClean="0"/>
              <a:t>Fourth level</a:t>
            </a:r>
          </a:p>
          <a:p>
            <a:pPr lvl="4"/>
            <a:r>
              <a:rPr lang="en-US" altLang="zh-CN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553332-FA73-2E44-A458-ECEA9DDAAB77}" type="datetime1">
              <a:rPr lang="zh-CN" altLang="en-US" smtClean="0"/>
              <a:t>15-11-19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DF6D50-356D-664E-8AD2-94D574649C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108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emf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2.emf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3.emf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4.emf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4.emf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4.emf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5.emf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4" Type="http://schemas.openxmlformats.org/officeDocument/2006/relationships/image" Target="../media/image77.png"/><Relationship Id="rId5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9.emf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80.emf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81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emf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81.emf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112.xml.rels><?xml version="1.0" encoding="UTF-8" standalone="yes"?>
<Relationships xmlns="http://schemas.openxmlformats.org/package/2006/relationships"><Relationship Id="rId9" Type="http://schemas.openxmlformats.org/officeDocument/2006/relationships/hyperlink" Target="http://stackoverflow.com/questions/22921936/mahout-exception-java-heap-space" TargetMode="External"/><Relationship Id="rId20" Type="http://schemas.openxmlformats.org/officeDocument/2006/relationships/hyperlink" Target="http://stackoverflow.com/questions/17980491/building-inverted-index-exceed-the-java-heap-size" TargetMode="External"/><Relationship Id="rId21" Type="http://schemas.openxmlformats.org/officeDocument/2006/relationships/hyperlink" Target="http://mail-archives.apache.org/mod_mbox/hadoop-common-user/201010.mbox/%3CAANLkTi=aNjiUezv-a9yFZpbXXWFsbjeKKyd2KmqCUAWc@mail.gmail.com%3E" TargetMode="External"/><Relationship Id="rId22" Type="http://schemas.openxmlformats.org/officeDocument/2006/relationships/hyperlink" Target="http://stackoverflow.com/questions/22281188/fail-to-join-large-groups" TargetMode="External"/><Relationship Id="rId10" Type="http://schemas.openxmlformats.org/officeDocument/2006/relationships/hyperlink" Target="http://stackoverflow.com/questions/15316539/hadoop-mapper-over-consumption-of-memoryheap" TargetMode="External"/><Relationship Id="rId11" Type="http://schemas.openxmlformats.org/officeDocument/2006/relationships/hyperlink" Target="https://issues.apache.org/jira/browse/MAPREDUCE-5580" TargetMode="External"/><Relationship Id="rId12" Type="http://schemas.openxmlformats.org/officeDocument/2006/relationships/hyperlink" Target="http://stackoverflow.com/questions/19298357/out-of-memory-error-in-mapreduce-shuffle-phase" TargetMode="External"/><Relationship Id="rId13" Type="http://schemas.openxmlformats.org/officeDocument/2006/relationships/hyperlink" Target="http://stackoverflow.com/questions/17162679/pig-join-gets-outofmemoryerror-in-reducer-when-mapred-job-shuffle-input-buffer-p" TargetMode="External"/><Relationship Id="rId14" Type="http://schemas.openxmlformats.org/officeDocument/2006/relationships/hyperlink" Target="http://mail-archives.apache.org/mod_mbox/pig-user/201201.mbox/%3C4F174294.8090509@cern.ch%3E" TargetMode="External"/><Relationship Id="rId15" Type="http://schemas.openxmlformats.org/officeDocument/2006/relationships/hyperlink" Target="https://mail-archives.apache.org/mod_mbox/pig-user/201201.mbox/%3CD570DEB688737C44A53497A16D0A7CAC0789B0@EAGF-ERFPMBX42.ERF.thomson.com%3E" TargetMode="External"/><Relationship Id="rId16" Type="http://schemas.openxmlformats.org/officeDocument/2006/relationships/hyperlink" Target="http://stackoverflow.com/questions/12831076/oom-exception-in-hadoop-reduce-child" TargetMode="External"/><Relationship Id="rId17" Type="http://schemas.openxmlformats.org/officeDocument/2006/relationships/hyperlink" Target="http://stackoverflow.com/questions/23042829/getting-java-heap-space-error-while-running-a-mapreduce-code-for-large-dataset" TargetMode="External"/><Relationship Id="rId18" Type="http://schemas.openxmlformats.org/officeDocument/2006/relationships/hyperlink" Target="http://stackoverflow.com/questions/15541900/why-does-the-last-reducer-stop-with-java-heap-error-during-merge-step" TargetMode="External"/><Relationship Id="rId19" Type="http://schemas.openxmlformats.org/officeDocument/2006/relationships/hyperlink" Target="http://www.cs.cmu.edu/~lezhao/TA/2010/HW2/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://stackoverflow.com/questions/20247185/java-lang-outofmemoryerror-on-running-hadoop-job" TargetMode="External"/><Relationship Id="rId4" Type="http://schemas.openxmlformats.org/officeDocument/2006/relationships/hyperlink" Target="http://puffsun.iteye.com/blog/1902837" TargetMode="External"/><Relationship Id="rId5" Type="http://schemas.openxmlformats.org/officeDocument/2006/relationships/hyperlink" Target="http://stackoverflow.com/questions/16684712/out-of-memory-due-to-hash-maps-used-in-map-side-aggregation" TargetMode="External"/><Relationship Id="rId6" Type="http://schemas.openxmlformats.org/officeDocument/2006/relationships/hyperlink" Target="http://mail-archives.apache.org/mod_mbox/pig-user/201105.mbox/%3CBANLkTi=Tnc8icJo48LKQDhEuT=jXBpD+oA@mail.gmail.com%3E" TargetMode="External"/><Relationship Id="rId7" Type="http://schemas.openxmlformats.org/officeDocument/2006/relationships/hyperlink" Target="http://stackoverflow.com/questions/13674190/cdh-4-1-error-running-child-java-lang-outofmemoryerror-java-heap-space" TargetMode="External"/><Relationship Id="rId8" Type="http://schemas.openxmlformats.org/officeDocument/2006/relationships/hyperlink" Target="http://stackoverflow.com/questions/10080800/outofmemory-error-when-running-the-wikipedia-bayes-example-on-mahout" TargetMode="Externa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2.png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3.png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4.png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1.png"/><Relationship Id="rId6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10.png"/><Relationship Id="rId9" Type="http://schemas.openxmlformats.org/officeDocument/2006/relationships/image" Target="../media/image11.png"/><Relationship Id="rId10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5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e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e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e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emf"/><Relationship Id="rId3" Type="http://schemas.openxmlformats.org/officeDocument/2006/relationships/image" Target="../media/image31.em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e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em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em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em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emf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emf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emf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emf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emf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emf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emf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emf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emf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emf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emf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emf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emf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emf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emf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emf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emf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emf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emf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emf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emf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9" Type="http://schemas.openxmlformats.org/officeDocument/2006/relationships/image" Target="../media/image50.emf"/><Relationship Id="rId20" Type="http://schemas.openxmlformats.org/officeDocument/2006/relationships/oleObject" Target="../embeddings/oleObject9.bin"/><Relationship Id="rId21" Type="http://schemas.openxmlformats.org/officeDocument/2006/relationships/image" Target="../media/image56.emf"/><Relationship Id="rId10" Type="http://schemas.openxmlformats.org/officeDocument/2006/relationships/oleObject" Target="../embeddings/oleObject4.bin"/><Relationship Id="rId11" Type="http://schemas.openxmlformats.org/officeDocument/2006/relationships/image" Target="../media/image51.emf"/><Relationship Id="rId12" Type="http://schemas.openxmlformats.org/officeDocument/2006/relationships/oleObject" Target="../embeddings/oleObject5.bin"/><Relationship Id="rId13" Type="http://schemas.openxmlformats.org/officeDocument/2006/relationships/image" Target="../media/image52.emf"/><Relationship Id="rId14" Type="http://schemas.openxmlformats.org/officeDocument/2006/relationships/oleObject" Target="../embeddings/oleObject6.bin"/><Relationship Id="rId15" Type="http://schemas.openxmlformats.org/officeDocument/2006/relationships/image" Target="../media/image53.emf"/><Relationship Id="rId16" Type="http://schemas.openxmlformats.org/officeDocument/2006/relationships/oleObject" Target="../embeddings/oleObject7.bin"/><Relationship Id="rId17" Type="http://schemas.openxmlformats.org/officeDocument/2006/relationships/image" Target="../media/image54.emf"/><Relationship Id="rId18" Type="http://schemas.openxmlformats.org/officeDocument/2006/relationships/oleObject" Target="../embeddings/oleObject8.bin"/><Relationship Id="rId19" Type="http://schemas.openxmlformats.org/officeDocument/2006/relationships/image" Target="../media/image55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57.emf"/><Relationship Id="rId4" Type="http://schemas.openxmlformats.org/officeDocument/2006/relationships/oleObject" Target="../embeddings/oleObject1.bin"/><Relationship Id="rId5" Type="http://schemas.openxmlformats.org/officeDocument/2006/relationships/image" Target="../media/image48.emf"/><Relationship Id="rId6" Type="http://schemas.openxmlformats.org/officeDocument/2006/relationships/oleObject" Target="../embeddings/oleObject2.bin"/><Relationship Id="rId7" Type="http://schemas.openxmlformats.org/officeDocument/2006/relationships/image" Target="../media/image49.emf"/><Relationship Id="rId8" Type="http://schemas.openxmlformats.org/officeDocument/2006/relationships/oleObject" Target="../embeddings/oleObject3.bin"/></Relationships>
</file>

<file path=ppt/slides/_rels/slide85.xml.rels><?xml version="1.0" encoding="UTF-8" standalone="yes"?>
<Relationships xmlns="http://schemas.openxmlformats.org/package/2006/relationships"><Relationship Id="rId9" Type="http://schemas.openxmlformats.org/officeDocument/2006/relationships/image" Target="../media/image52.emf"/><Relationship Id="rId20" Type="http://schemas.openxmlformats.org/officeDocument/2006/relationships/oleObject" Target="../embeddings/oleObject18.bin"/><Relationship Id="rId21" Type="http://schemas.openxmlformats.org/officeDocument/2006/relationships/image" Target="../media/image54.emf"/><Relationship Id="rId10" Type="http://schemas.openxmlformats.org/officeDocument/2006/relationships/oleObject" Target="../embeddings/oleObject13.bin"/><Relationship Id="rId11" Type="http://schemas.openxmlformats.org/officeDocument/2006/relationships/image" Target="../media/image53.emf"/><Relationship Id="rId12" Type="http://schemas.openxmlformats.org/officeDocument/2006/relationships/oleObject" Target="../embeddings/oleObject14.bin"/><Relationship Id="rId13" Type="http://schemas.openxmlformats.org/officeDocument/2006/relationships/image" Target="../media/image55.emf"/><Relationship Id="rId14" Type="http://schemas.openxmlformats.org/officeDocument/2006/relationships/oleObject" Target="../embeddings/oleObject15.bin"/><Relationship Id="rId15" Type="http://schemas.openxmlformats.org/officeDocument/2006/relationships/image" Target="../media/image56.emf"/><Relationship Id="rId16" Type="http://schemas.openxmlformats.org/officeDocument/2006/relationships/oleObject" Target="../embeddings/oleObject16.bin"/><Relationship Id="rId17" Type="http://schemas.openxmlformats.org/officeDocument/2006/relationships/image" Target="../media/image48.emf"/><Relationship Id="rId18" Type="http://schemas.openxmlformats.org/officeDocument/2006/relationships/oleObject" Target="../embeddings/oleObject17.bin"/><Relationship Id="rId19" Type="http://schemas.openxmlformats.org/officeDocument/2006/relationships/image" Target="../media/image51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58.emf"/><Relationship Id="rId4" Type="http://schemas.openxmlformats.org/officeDocument/2006/relationships/oleObject" Target="../embeddings/oleObject10.bin"/><Relationship Id="rId5" Type="http://schemas.openxmlformats.org/officeDocument/2006/relationships/image" Target="../media/image49.emf"/><Relationship Id="rId6" Type="http://schemas.openxmlformats.org/officeDocument/2006/relationships/oleObject" Target="../embeddings/oleObject11.bin"/><Relationship Id="rId7" Type="http://schemas.openxmlformats.org/officeDocument/2006/relationships/image" Target="../media/image50.emf"/><Relationship Id="rId8" Type="http://schemas.openxmlformats.org/officeDocument/2006/relationships/oleObject" Target="../embeddings/oleObject12.bin"/></Relationships>
</file>

<file path=ppt/slides/_rels/slide86.xml.rels><?xml version="1.0" encoding="UTF-8" standalone="yes"?>
<Relationships xmlns="http://schemas.openxmlformats.org/package/2006/relationships"><Relationship Id="rId9" Type="http://schemas.openxmlformats.org/officeDocument/2006/relationships/image" Target="../media/image52.emf"/><Relationship Id="rId20" Type="http://schemas.openxmlformats.org/officeDocument/2006/relationships/oleObject" Target="../embeddings/oleObject27.bin"/><Relationship Id="rId21" Type="http://schemas.openxmlformats.org/officeDocument/2006/relationships/image" Target="../media/image54.emf"/><Relationship Id="rId10" Type="http://schemas.openxmlformats.org/officeDocument/2006/relationships/oleObject" Target="../embeddings/oleObject22.bin"/><Relationship Id="rId11" Type="http://schemas.openxmlformats.org/officeDocument/2006/relationships/image" Target="../media/image53.emf"/><Relationship Id="rId12" Type="http://schemas.openxmlformats.org/officeDocument/2006/relationships/oleObject" Target="../embeddings/oleObject23.bin"/><Relationship Id="rId13" Type="http://schemas.openxmlformats.org/officeDocument/2006/relationships/image" Target="../media/image55.emf"/><Relationship Id="rId14" Type="http://schemas.openxmlformats.org/officeDocument/2006/relationships/oleObject" Target="../embeddings/oleObject24.bin"/><Relationship Id="rId15" Type="http://schemas.openxmlformats.org/officeDocument/2006/relationships/image" Target="../media/image56.emf"/><Relationship Id="rId16" Type="http://schemas.openxmlformats.org/officeDocument/2006/relationships/oleObject" Target="../embeddings/oleObject25.bin"/><Relationship Id="rId17" Type="http://schemas.openxmlformats.org/officeDocument/2006/relationships/image" Target="../media/image48.emf"/><Relationship Id="rId18" Type="http://schemas.openxmlformats.org/officeDocument/2006/relationships/oleObject" Target="../embeddings/oleObject26.bin"/><Relationship Id="rId19" Type="http://schemas.openxmlformats.org/officeDocument/2006/relationships/image" Target="../media/image51.e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59.emf"/><Relationship Id="rId4" Type="http://schemas.openxmlformats.org/officeDocument/2006/relationships/oleObject" Target="../embeddings/oleObject19.bin"/><Relationship Id="rId5" Type="http://schemas.openxmlformats.org/officeDocument/2006/relationships/image" Target="../media/image49.emf"/><Relationship Id="rId6" Type="http://schemas.openxmlformats.org/officeDocument/2006/relationships/oleObject" Target="../embeddings/oleObject20.bin"/><Relationship Id="rId7" Type="http://schemas.openxmlformats.org/officeDocument/2006/relationships/image" Target="../media/image50.emf"/><Relationship Id="rId8" Type="http://schemas.openxmlformats.org/officeDocument/2006/relationships/oleObject" Target="../embeddings/oleObject21.bin"/></Relationships>
</file>

<file path=ppt/slides/_rels/slide87.xml.rels><?xml version="1.0" encoding="UTF-8" standalone="yes"?>
<Relationships xmlns="http://schemas.openxmlformats.org/package/2006/relationships"><Relationship Id="rId9" Type="http://schemas.openxmlformats.org/officeDocument/2006/relationships/image" Target="../media/image52.emf"/><Relationship Id="rId20" Type="http://schemas.openxmlformats.org/officeDocument/2006/relationships/oleObject" Target="../embeddings/oleObject36.bin"/><Relationship Id="rId21" Type="http://schemas.openxmlformats.org/officeDocument/2006/relationships/image" Target="../media/image54.emf"/><Relationship Id="rId10" Type="http://schemas.openxmlformats.org/officeDocument/2006/relationships/oleObject" Target="../embeddings/oleObject31.bin"/><Relationship Id="rId11" Type="http://schemas.openxmlformats.org/officeDocument/2006/relationships/image" Target="../media/image53.emf"/><Relationship Id="rId12" Type="http://schemas.openxmlformats.org/officeDocument/2006/relationships/oleObject" Target="../embeddings/oleObject32.bin"/><Relationship Id="rId13" Type="http://schemas.openxmlformats.org/officeDocument/2006/relationships/image" Target="../media/image55.emf"/><Relationship Id="rId14" Type="http://schemas.openxmlformats.org/officeDocument/2006/relationships/oleObject" Target="../embeddings/oleObject33.bin"/><Relationship Id="rId15" Type="http://schemas.openxmlformats.org/officeDocument/2006/relationships/image" Target="../media/image56.emf"/><Relationship Id="rId16" Type="http://schemas.openxmlformats.org/officeDocument/2006/relationships/oleObject" Target="../embeddings/oleObject34.bin"/><Relationship Id="rId17" Type="http://schemas.openxmlformats.org/officeDocument/2006/relationships/image" Target="../media/image48.emf"/><Relationship Id="rId18" Type="http://schemas.openxmlformats.org/officeDocument/2006/relationships/oleObject" Target="../embeddings/oleObject35.bin"/><Relationship Id="rId19" Type="http://schemas.openxmlformats.org/officeDocument/2006/relationships/image" Target="../media/image51.emf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59.emf"/><Relationship Id="rId4" Type="http://schemas.openxmlformats.org/officeDocument/2006/relationships/oleObject" Target="../embeddings/oleObject28.bin"/><Relationship Id="rId5" Type="http://schemas.openxmlformats.org/officeDocument/2006/relationships/image" Target="../media/image49.emf"/><Relationship Id="rId6" Type="http://schemas.openxmlformats.org/officeDocument/2006/relationships/oleObject" Target="../embeddings/oleObject29.bin"/><Relationship Id="rId7" Type="http://schemas.openxmlformats.org/officeDocument/2006/relationships/image" Target="../media/image50.emf"/><Relationship Id="rId8" Type="http://schemas.openxmlformats.org/officeDocument/2006/relationships/oleObject" Target="../embeddings/oleObject30.bin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.docx"/><Relationship Id="rId4" Type="http://schemas.openxmlformats.org/officeDocument/2006/relationships/image" Target="../media/image60.emf"/><Relationship Id="rId5" Type="http://schemas.openxmlformats.org/officeDocument/2006/relationships/image" Target="../media/image61.png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emf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emf"/><Relationship Id="rId3" Type="http://schemas.openxmlformats.org/officeDocument/2006/relationships/image" Target="../media/image57.emf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emf"/><Relationship Id="rId3" Type="http://schemas.openxmlformats.org/officeDocument/2006/relationships/image" Target="../media/image57.emf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emf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emf"/><Relationship Id="rId3" Type="http://schemas.openxmlformats.org/officeDocument/2006/relationships/image" Target="../media/image66.pn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emf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8.emf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9.emf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0.emf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1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459801" y="1331530"/>
            <a:ext cx="8226999" cy="1946733"/>
          </a:xfrm>
          <a:prstGeom prst="roundRect">
            <a:avLst/>
          </a:prstGeom>
          <a:solidFill>
            <a:srgbClr val="3F40B8"/>
          </a:solidFill>
          <a:ln/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algn="ctr"/>
            <a:r>
              <a:rPr lang="en-US" altLang="zh-CN" sz="2600" dirty="0" smtClean="0">
                <a:latin typeface="Arial"/>
                <a:ea typeface="黑体"/>
                <a:cs typeface="Arial"/>
              </a:rPr>
              <a:t>Understanding and Diagnosing Out of Memory Errors in Distributed Data-Parallel Applications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473404" y="5773572"/>
            <a:ext cx="4104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 smtClean="0">
                <a:latin typeface="Arial"/>
                <a:ea typeface="黑体"/>
                <a:cs typeface="Arial"/>
              </a:rPr>
              <a:t>2015-11-05</a:t>
            </a:r>
            <a:endParaRPr lang="zh-CN" altLang="en-US" b="1" dirty="0">
              <a:latin typeface="Arial"/>
              <a:ea typeface="黑体"/>
              <a:cs typeface="Arial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-1258455" y="3844636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550991" y="4034954"/>
            <a:ext cx="8014293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 smtClean="0">
                <a:latin typeface="Corbel"/>
                <a:cs typeface="Corbel"/>
              </a:rPr>
              <a:t>Lijie Xu</a:t>
            </a:r>
          </a:p>
          <a:p>
            <a:pPr algn="ctr"/>
            <a:endParaRPr lang="en-US" sz="2000" dirty="0" smtClean="0">
              <a:latin typeface="Corbel"/>
              <a:cs typeface="Corbel"/>
            </a:endParaRPr>
          </a:p>
          <a:p>
            <a:pPr algn="ctr"/>
            <a:r>
              <a:rPr lang="en-US" sz="2000" b="1" dirty="0" smtClean="0">
                <a:latin typeface="Corbel"/>
                <a:cs typeface="Corbel"/>
              </a:rPr>
              <a:t>Institute </a:t>
            </a:r>
            <a:r>
              <a:rPr lang="en-US" sz="2000" b="1" dirty="0">
                <a:latin typeface="Corbel"/>
                <a:cs typeface="Corbel"/>
              </a:rPr>
              <a:t>of </a:t>
            </a:r>
            <a:r>
              <a:rPr lang="en-US" sz="2000" b="1" dirty="0" smtClean="0">
                <a:latin typeface="Corbel"/>
                <a:cs typeface="Corbel"/>
              </a:rPr>
              <a:t>Software</a:t>
            </a:r>
            <a:endParaRPr lang="en-US" sz="2000" b="1" dirty="0">
              <a:latin typeface="Corbel"/>
              <a:cs typeface="Corbel"/>
            </a:endParaRPr>
          </a:p>
          <a:p>
            <a:pPr algn="ctr"/>
            <a:r>
              <a:rPr lang="en-US" sz="2000" b="1" dirty="0" smtClean="0">
                <a:latin typeface="Corbel"/>
                <a:cs typeface="Corbel"/>
              </a:rPr>
              <a:t>Chinese </a:t>
            </a:r>
            <a:r>
              <a:rPr lang="en-US" sz="2000" b="1" dirty="0">
                <a:latin typeface="Corbel"/>
                <a:cs typeface="Corbel"/>
              </a:rPr>
              <a:t>Academy </a:t>
            </a:r>
            <a:r>
              <a:rPr lang="en-US" sz="2000" b="1" dirty="0" smtClean="0">
                <a:latin typeface="Corbel"/>
                <a:cs typeface="Corbel"/>
              </a:rPr>
              <a:t>of Sciences</a:t>
            </a:r>
            <a:endParaRPr lang="en-US" sz="2000" b="1" dirty="0">
              <a:latin typeface="Corbel"/>
              <a:cs typeface="Corbel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7452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 </a:t>
            </a:r>
            <a:r>
              <a:rPr lang="en-US" sz="2400" dirty="0" smtClean="0"/>
              <a:t>– Application execution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10</a:t>
            </a:fld>
            <a:endParaRPr lang="en-US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125734" cy="4525963"/>
          </a:xfrm>
        </p:spPr>
        <p:txBody>
          <a:bodyPr>
            <a:normAutofit/>
          </a:bodyPr>
          <a:lstStyle/>
          <a:p>
            <a:pPr marL="342900" lvl="1" indent="-342900"/>
            <a:r>
              <a:rPr lang="en-US" sz="2400" dirty="0" smtClean="0"/>
              <a:t>Driver </a:t>
            </a:r>
            <a:r>
              <a:rPr lang="en-US" altLang="zh-CN" sz="2400" dirty="0" smtClean="0"/>
              <a:t>program</a:t>
            </a:r>
            <a:endParaRPr lang="en-US" sz="2400" dirty="0" smtClean="0"/>
          </a:p>
          <a:p>
            <a:pPr lvl="1"/>
            <a:r>
              <a:rPr lang="en-US" altLang="zh-CN" dirty="0"/>
              <a:t>Generate and broadcast data to tasks</a:t>
            </a:r>
          </a:p>
          <a:p>
            <a:pPr lvl="1"/>
            <a:r>
              <a:rPr lang="en-US" altLang="zh-CN" dirty="0"/>
              <a:t>Collect the tasks’ results</a:t>
            </a:r>
          </a:p>
          <a:p>
            <a:pPr marL="914400" lvl="2" indent="0">
              <a:buNone/>
            </a:pP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00" y="3136277"/>
            <a:ext cx="7696200" cy="2781300"/>
          </a:xfrm>
          <a:prstGeom prst="rect">
            <a:avLst/>
          </a:prstGeom>
        </p:spPr>
      </p:pic>
      <p:sp>
        <p:nvSpPr>
          <p:cNvPr id="30" name="Rounded Rectangle 29"/>
          <p:cNvSpPr/>
          <p:nvPr/>
        </p:nvSpPr>
        <p:spPr>
          <a:xfrm>
            <a:off x="3785213" y="3523841"/>
            <a:ext cx="1701495" cy="265073"/>
          </a:xfrm>
          <a:prstGeom prst="roundRect">
            <a:avLst/>
          </a:prstGeom>
          <a:noFill/>
          <a:ln w="3810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 flipH="1" flipV="1">
            <a:off x="5486709" y="4043840"/>
            <a:ext cx="2568126" cy="1399232"/>
          </a:xfrm>
          <a:prstGeom prst="straightConnector1">
            <a:avLst/>
          </a:prstGeom>
          <a:ln w="3810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 flipV="1">
            <a:off x="5486709" y="4043840"/>
            <a:ext cx="2568126" cy="987694"/>
          </a:xfrm>
          <a:prstGeom prst="straightConnector1">
            <a:avLst/>
          </a:prstGeom>
          <a:ln w="3810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ounded Rectangle 21"/>
          <p:cNvSpPr/>
          <p:nvPr/>
        </p:nvSpPr>
        <p:spPr>
          <a:xfrm>
            <a:off x="3785214" y="3864271"/>
            <a:ext cx="1701495" cy="265073"/>
          </a:xfrm>
          <a:prstGeom prst="roundRect">
            <a:avLst/>
          </a:prstGeom>
          <a:noFill/>
          <a:ln w="3810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8013791" y="5386888"/>
            <a:ext cx="394550" cy="244316"/>
          </a:xfrm>
          <a:prstGeom prst="rect">
            <a:avLst/>
          </a:prstGeom>
          <a:solidFill>
            <a:srgbClr val="393BAA"/>
          </a:solidFill>
          <a:ln>
            <a:solidFill>
              <a:srgbClr val="393B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8013791" y="4996260"/>
            <a:ext cx="394550" cy="244316"/>
          </a:xfrm>
          <a:prstGeom prst="rect">
            <a:avLst/>
          </a:prstGeom>
          <a:solidFill>
            <a:srgbClr val="393BAA"/>
          </a:solidFill>
          <a:ln>
            <a:solidFill>
              <a:srgbClr val="393B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/>
          <p:cNvCxnSpPr/>
          <p:nvPr/>
        </p:nvCxnSpPr>
        <p:spPr>
          <a:xfrm flipH="1">
            <a:off x="1683003" y="3680827"/>
            <a:ext cx="2079924" cy="1168173"/>
          </a:xfrm>
          <a:prstGeom prst="straightConnector1">
            <a:avLst/>
          </a:prstGeom>
          <a:ln w="3810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>
            <a:off x="1880279" y="3641444"/>
            <a:ext cx="1904934" cy="1516465"/>
          </a:xfrm>
          <a:prstGeom prst="straightConnector1">
            <a:avLst/>
          </a:prstGeom>
          <a:ln w="3810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>
            <a:off x="1915547" y="3641444"/>
            <a:ext cx="1869666" cy="1890786"/>
          </a:xfrm>
          <a:prstGeom prst="straightConnector1">
            <a:avLst/>
          </a:prstGeom>
          <a:ln w="3810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33721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7.54815E-7 2.18157E-6 L -0.28527 -0.17323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263" y="-8661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4842E-6 1.36174E-6 L -0.28534 -0.18967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276" y="-94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4" grpId="0" animBg="1"/>
      <p:bldP spid="24" grpId="1" animBg="1"/>
      <p:bldP spid="25" grpId="0" animBg="1"/>
      <p:bldP spid="25" grpId="1" animBg="1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altLang="zh-CN" dirty="0" smtClean="0"/>
              <a:t>Lifecycle-aware</a:t>
            </a:r>
            <a:r>
              <a:rPr lang="zh-CN" altLang="en-US" dirty="0" smtClean="0"/>
              <a:t> </a:t>
            </a:r>
            <a:r>
              <a:rPr lang="en-US" altLang="zh-CN" dirty="0" smtClean="0"/>
              <a:t>monitoring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strategy</a:t>
            </a:r>
          </a:p>
          <a:p>
            <a:pPr lvl="1"/>
            <a:r>
              <a:rPr lang="en-US" altLang="zh-CN" dirty="0" smtClean="0"/>
              <a:t>Generate</a:t>
            </a:r>
            <a:r>
              <a:rPr lang="zh-CN" altLang="en-US" dirty="0" smtClean="0"/>
              <a:t> </a:t>
            </a:r>
            <a:r>
              <a:rPr lang="en-US" altLang="zh-CN" dirty="0" smtClean="0"/>
              <a:t>heap</a:t>
            </a:r>
            <a:r>
              <a:rPr lang="zh-CN" altLang="en-US" dirty="0" smtClean="0"/>
              <a:t> </a:t>
            </a:r>
            <a:r>
              <a:rPr lang="en-US" altLang="zh-CN" dirty="0" smtClean="0"/>
              <a:t>dump</a:t>
            </a:r>
            <a:r>
              <a:rPr lang="zh-CN" altLang="en-US" dirty="0" smtClean="0"/>
              <a:t> </a:t>
            </a:r>
            <a:r>
              <a:rPr lang="en-US" altLang="zh-CN" dirty="0" smtClean="0"/>
              <a:t>according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objects’</a:t>
            </a:r>
            <a:r>
              <a:rPr lang="zh-CN" altLang="en-US" dirty="0" smtClean="0"/>
              <a:t> </a:t>
            </a:r>
            <a:r>
              <a:rPr lang="en-US" altLang="zh-CN" dirty="0" smtClean="0"/>
              <a:t>lifecycles</a:t>
            </a:r>
          </a:p>
          <a:p>
            <a:pPr lvl="2"/>
            <a:r>
              <a:rPr lang="en-US" altLang="zh-CN" sz="1600" dirty="0" err="1"/>
              <a:t>Objs</a:t>
            </a:r>
            <a:r>
              <a:rPr lang="en-US" altLang="zh-CN" sz="1600" dirty="0"/>
              <a:t> at time t in reduce(): ① reduce</a:t>
            </a:r>
            <a:r>
              <a:rPr lang="en-US" sz="1600" dirty="0"/>
              <a:t>-level + </a:t>
            </a:r>
            <a:r>
              <a:rPr lang="en-US" altLang="zh-CN" sz="1600" dirty="0"/>
              <a:t>② </a:t>
            </a:r>
            <a:r>
              <a:rPr lang="en-US" sz="1600" dirty="0"/>
              <a:t>group-level + ③</a:t>
            </a:r>
            <a:r>
              <a:rPr lang="fi-FI" sz="1600" dirty="0"/>
              <a:t> r</a:t>
            </a:r>
            <a:r>
              <a:rPr lang="en-US" sz="1600" dirty="0" err="1"/>
              <a:t>ecord</a:t>
            </a:r>
            <a:r>
              <a:rPr lang="en-US" sz="1600" dirty="0"/>
              <a:t>-level</a:t>
            </a:r>
            <a:endParaRPr lang="en-US" altLang="zh-CN" sz="1600" dirty="0"/>
          </a:p>
        </p:txBody>
      </p:sp>
      <p:sp>
        <p:nvSpPr>
          <p:cNvPr id="25" name="Rectangle 24"/>
          <p:cNvSpPr/>
          <p:nvPr/>
        </p:nvSpPr>
        <p:spPr>
          <a:xfrm>
            <a:off x="197637" y="4430634"/>
            <a:ext cx="2846713" cy="584776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When </a:t>
            </a:r>
            <a:r>
              <a:rPr lang="en-US" altLang="zh-CN" sz="1600" dirty="0" err="1" smtClean="0">
                <a:solidFill>
                  <a:schemeClr val="bg1"/>
                </a:solidFill>
                <a:latin typeface="Arial"/>
                <a:cs typeface="Arial"/>
              </a:rPr>
              <a:t>Ri</a:t>
            </a:r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 in </a:t>
            </a:r>
            <a:r>
              <a:rPr lang="en-US" altLang="zh-CN" sz="1600" dirty="0" err="1" smtClean="0">
                <a:solidFill>
                  <a:schemeClr val="bg1"/>
                </a:solidFill>
                <a:latin typeface="Arial"/>
                <a:cs typeface="Arial"/>
              </a:rPr>
              <a:t>Gn</a:t>
            </a:r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 is </a:t>
            </a:r>
            <a:r>
              <a:rPr lang="en-US" altLang="zh-CN" sz="1600" dirty="0">
                <a:solidFill>
                  <a:schemeClr val="bg1"/>
                </a:solidFill>
                <a:latin typeface="Arial"/>
                <a:cs typeface="Arial"/>
              </a:rPr>
              <a:t>going to be processed</a:t>
            </a:r>
          </a:p>
        </p:txBody>
      </p:sp>
      <p:sp>
        <p:nvSpPr>
          <p:cNvPr id="10" name="Rectangle 9"/>
          <p:cNvSpPr/>
          <p:nvPr/>
        </p:nvSpPr>
        <p:spPr>
          <a:xfrm>
            <a:off x="4565734" y="2819838"/>
            <a:ext cx="3010016" cy="338554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Time points to dump the heap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97637" y="3388820"/>
            <a:ext cx="2846713" cy="584776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  <a:cs typeface="Calibri"/>
              </a:rPr>
              <a:t>②</a:t>
            </a:r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altLang="zh-CN" sz="1600" dirty="0">
                <a:solidFill>
                  <a:schemeClr val="bg1"/>
                </a:solidFill>
                <a:latin typeface="Arial"/>
                <a:cs typeface="Arial"/>
              </a:rPr>
              <a:t>group-level objects:</a:t>
            </a:r>
          </a:p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Dump at </a:t>
            </a:r>
            <a:r>
              <a:rPr lang="en-US" altLang="zh-CN" sz="1600" dirty="0">
                <a:solidFill>
                  <a:schemeClr val="bg1"/>
                </a:solidFill>
                <a:latin typeface="Arial"/>
                <a:cs typeface="Arial"/>
              </a:rPr>
              <a:t>[R1, </a:t>
            </a:r>
            <a:r>
              <a:rPr lang="en-US" altLang="zh-CN" sz="1600" dirty="0" err="1">
                <a:solidFill>
                  <a:schemeClr val="bg1"/>
                </a:solidFill>
                <a:latin typeface="Arial"/>
                <a:cs typeface="Arial"/>
              </a:rPr>
              <a:t>Rn</a:t>
            </a:r>
            <a:r>
              <a:rPr lang="en-US" altLang="zh-CN" sz="1600" dirty="0">
                <a:solidFill>
                  <a:schemeClr val="bg1"/>
                </a:solidFill>
                <a:latin typeface="Arial"/>
                <a:cs typeface="Arial"/>
              </a:rPr>
              <a:t>) in </a:t>
            </a:r>
            <a:r>
              <a:rPr lang="en-US" altLang="zh-CN" sz="1600" dirty="0" err="1">
                <a:solidFill>
                  <a:schemeClr val="bg1"/>
                </a:solidFill>
                <a:latin typeface="Arial"/>
                <a:cs typeface="Arial"/>
              </a:rPr>
              <a:t>Gn</a:t>
            </a:r>
            <a:endParaRPr lang="en-US" altLang="zh-CN" sz="1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4000" y="3070800"/>
            <a:ext cx="5940141" cy="2260800"/>
          </a:xfrm>
          <a:prstGeom prst="rect">
            <a:avLst/>
          </a:prstGeom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457200" y="412750"/>
            <a:ext cx="8229600" cy="8466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rgbClr val="3F40B8"/>
                </a:solidFill>
                <a:latin typeface="Arial"/>
                <a:ea typeface="黑体"/>
                <a:cs typeface="Arial"/>
              </a:defRPr>
            </a:lvl1pPr>
          </a:lstStyle>
          <a:p>
            <a:r>
              <a:rPr lang="en-US" altLang="zh-CN" dirty="0" err="1" smtClean="0"/>
              <a:t>Mprof</a:t>
            </a:r>
            <a:r>
              <a:rPr lang="en-US" altLang="zh-CN" dirty="0" smtClean="0"/>
              <a:t> </a:t>
            </a:r>
            <a:r>
              <a:rPr lang="en-US" altLang="zh-CN" sz="2800" dirty="0" smtClean="0"/>
              <a:t>– User code memory profiler</a:t>
            </a:r>
            <a:endParaRPr lang="en-US" dirty="0"/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1620995" y="2645607"/>
            <a:ext cx="4258446" cy="743213"/>
          </a:xfrm>
          <a:prstGeom prst="straightConnector1">
            <a:avLst/>
          </a:prstGeom>
          <a:ln>
            <a:solidFill>
              <a:srgbClr val="393BAA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81766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altLang="zh-CN" dirty="0" smtClean="0"/>
              <a:t>Lifecycle-aware</a:t>
            </a:r>
            <a:r>
              <a:rPr lang="zh-CN" altLang="en-US" dirty="0" smtClean="0"/>
              <a:t> </a:t>
            </a:r>
            <a:r>
              <a:rPr lang="en-US" altLang="zh-CN" dirty="0" smtClean="0"/>
              <a:t>monitoring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strategy</a:t>
            </a:r>
          </a:p>
          <a:p>
            <a:pPr lvl="1"/>
            <a:r>
              <a:rPr lang="en-US" altLang="zh-CN" dirty="0" smtClean="0"/>
              <a:t>Generate</a:t>
            </a:r>
            <a:r>
              <a:rPr lang="zh-CN" altLang="en-US" dirty="0" smtClean="0"/>
              <a:t> </a:t>
            </a:r>
            <a:r>
              <a:rPr lang="en-US" altLang="zh-CN" dirty="0" smtClean="0"/>
              <a:t>heap</a:t>
            </a:r>
            <a:r>
              <a:rPr lang="zh-CN" altLang="en-US" dirty="0" smtClean="0"/>
              <a:t> </a:t>
            </a:r>
            <a:r>
              <a:rPr lang="en-US" altLang="zh-CN" dirty="0" smtClean="0"/>
              <a:t>dump</a:t>
            </a:r>
            <a:r>
              <a:rPr lang="zh-CN" altLang="en-US" dirty="0" smtClean="0"/>
              <a:t> </a:t>
            </a:r>
            <a:r>
              <a:rPr lang="en-US" altLang="zh-CN" dirty="0" smtClean="0"/>
              <a:t>according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objects’</a:t>
            </a:r>
            <a:r>
              <a:rPr lang="zh-CN" altLang="en-US" dirty="0" smtClean="0"/>
              <a:t> </a:t>
            </a:r>
            <a:r>
              <a:rPr lang="en-US" altLang="zh-CN" dirty="0" smtClean="0"/>
              <a:t>lifecycles</a:t>
            </a:r>
          </a:p>
          <a:p>
            <a:pPr lvl="2"/>
            <a:r>
              <a:rPr lang="en-US" altLang="zh-CN" sz="1600" dirty="0" err="1"/>
              <a:t>Objs</a:t>
            </a:r>
            <a:r>
              <a:rPr lang="en-US" altLang="zh-CN" sz="1600" dirty="0"/>
              <a:t> at time t in reduce(): ① reduce</a:t>
            </a:r>
            <a:r>
              <a:rPr lang="en-US" sz="1600" dirty="0"/>
              <a:t>-level + </a:t>
            </a:r>
            <a:r>
              <a:rPr lang="en-US" altLang="zh-CN" sz="1600" dirty="0"/>
              <a:t>② </a:t>
            </a:r>
            <a:r>
              <a:rPr lang="en-US" sz="1600" dirty="0"/>
              <a:t>group-level + ③</a:t>
            </a:r>
            <a:r>
              <a:rPr lang="fi-FI" sz="1600" dirty="0"/>
              <a:t> r</a:t>
            </a:r>
            <a:r>
              <a:rPr lang="en-US" sz="1600" dirty="0" err="1"/>
              <a:t>ecord</a:t>
            </a:r>
            <a:r>
              <a:rPr lang="en-US" sz="1600" dirty="0"/>
              <a:t>-level</a:t>
            </a:r>
            <a:endParaRPr lang="en-US" altLang="zh-CN" sz="1600" dirty="0"/>
          </a:p>
        </p:txBody>
      </p:sp>
      <p:sp>
        <p:nvSpPr>
          <p:cNvPr id="15" name="Rectangle 14"/>
          <p:cNvSpPr/>
          <p:nvPr/>
        </p:nvSpPr>
        <p:spPr>
          <a:xfrm>
            <a:off x="197637" y="3388820"/>
            <a:ext cx="2846713" cy="584776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③</a:t>
            </a:r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altLang="zh-CN" sz="1600" dirty="0">
                <a:solidFill>
                  <a:schemeClr val="bg1"/>
                </a:solidFill>
                <a:latin typeface="Arial"/>
                <a:cs typeface="Arial"/>
              </a:rPr>
              <a:t>record-level objects:</a:t>
            </a:r>
          </a:p>
          <a:p>
            <a:pPr algn="ctr"/>
            <a:r>
              <a:rPr lang="en-US" altLang="zh-CN" sz="160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Dump at </a:t>
            </a:r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[</a:t>
            </a:r>
            <a:r>
              <a:rPr lang="en-US" altLang="zh-CN" sz="1600" dirty="0">
                <a:solidFill>
                  <a:schemeClr val="bg1"/>
                </a:solidFill>
                <a:latin typeface="Arial"/>
                <a:cs typeface="Arial"/>
              </a:rPr>
              <a:t>Rn-1, </a:t>
            </a:r>
            <a:r>
              <a:rPr lang="en-US" altLang="zh-CN" sz="1600" dirty="0" err="1">
                <a:solidFill>
                  <a:schemeClr val="bg1"/>
                </a:solidFill>
                <a:latin typeface="Arial"/>
                <a:cs typeface="Arial"/>
              </a:rPr>
              <a:t>Rn</a:t>
            </a:r>
            <a:r>
              <a:rPr lang="en-US" altLang="zh-CN" sz="1600" dirty="0">
                <a:solidFill>
                  <a:schemeClr val="bg1"/>
                </a:solidFill>
                <a:latin typeface="Arial"/>
                <a:cs typeface="Arial"/>
              </a:rPr>
              <a:t>]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97637" y="4430634"/>
            <a:ext cx="2846713" cy="830997"/>
          </a:xfrm>
          <a:prstGeom prst="rect">
            <a:avLst/>
          </a:prstGeom>
          <a:solidFill>
            <a:schemeClr val="accent2"/>
          </a:solidFill>
        </p:spPr>
        <p:txBody>
          <a:bodyPr wrap="square" lIns="36000" rIns="36000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When </a:t>
            </a:r>
            <a:r>
              <a:rPr lang="en-US" altLang="zh-CN" sz="1600" dirty="0" err="1" smtClean="0">
                <a:solidFill>
                  <a:schemeClr val="bg1"/>
                </a:solidFill>
                <a:latin typeface="Arial"/>
                <a:cs typeface="Arial"/>
              </a:rPr>
              <a:t>Rn</a:t>
            </a:r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altLang="zh-CN" sz="1600" dirty="0">
                <a:solidFill>
                  <a:schemeClr val="bg1"/>
                </a:solidFill>
                <a:latin typeface="Arial"/>
                <a:cs typeface="Arial"/>
              </a:rPr>
              <a:t>is going to be processed,</a:t>
            </a:r>
          </a:p>
          <a:p>
            <a:pPr algn="ctr"/>
            <a:r>
              <a:rPr lang="en-US" altLang="zh-CN" sz="1600" dirty="0">
                <a:solidFill>
                  <a:schemeClr val="bg1"/>
                </a:solidFill>
                <a:latin typeface="Arial"/>
                <a:cs typeface="Arial"/>
              </a:rPr>
              <a:t>and at the time of OOM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4000" y="3070800"/>
            <a:ext cx="5940141" cy="2260800"/>
          </a:xfrm>
          <a:prstGeom prst="rect">
            <a:avLst/>
          </a:prstGeom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457200" y="412750"/>
            <a:ext cx="8229600" cy="8466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rgbClr val="3F40B8"/>
                </a:solidFill>
                <a:latin typeface="Arial"/>
                <a:ea typeface="黑体"/>
                <a:cs typeface="Arial"/>
              </a:defRPr>
            </a:lvl1pPr>
          </a:lstStyle>
          <a:p>
            <a:r>
              <a:rPr lang="en-US" altLang="zh-CN" dirty="0" err="1" smtClean="0"/>
              <a:t>Mprof</a:t>
            </a:r>
            <a:r>
              <a:rPr lang="en-US" altLang="zh-CN" dirty="0" smtClean="0"/>
              <a:t> </a:t>
            </a:r>
            <a:r>
              <a:rPr lang="en-US" altLang="zh-CN" sz="2800" dirty="0" smtClean="0"/>
              <a:t>– User code memory profiler</a:t>
            </a:r>
            <a:endParaRPr lang="en-US" dirty="0"/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1620995" y="2645607"/>
            <a:ext cx="5954755" cy="743213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4565734" y="2819838"/>
            <a:ext cx="3010016" cy="338554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Time points to dump the heap</a:t>
            </a:r>
          </a:p>
        </p:txBody>
      </p:sp>
    </p:spTree>
    <p:extLst>
      <p:ext uri="{BB962C8B-B14F-4D97-AF65-F5344CB8AC3E}">
        <p14:creationId xmlns:p14="http://schemas.microsoft.com/office/powerpoint/2010/main" val="18042877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altLang="zh-CN" dirty="0" smtClean="0"/>
              <a:t>Identify memory growth patterns</a:t>
            </a:r>
          </a:p>
          <a:p>
            <a:pPr lvl="1"/>
            <a:r>
              <a:rPr lang="en-US" altLang="zh-CN" dirty="0" smtClean="0">
                <a:solidFill>
                  <a:srgbClr val="393BAA"/>
                </a:solidFill>
              </a:rPr>
              <a:t>Linear/non-linear growth</a:t>
            </a:r>
            <a:r>
              <a:rPr lang="en-US" altLang="zh-CN" dirty="0" smtClean="0"/>
              <a:t> (using linear/non-linear regression)</a:t>
            </a:r>
          </a:p>
          <a:p>
            <a:pPr lvl="2"/>
            <a:r>
              <a:rPr lang="en-US" altLang="zh-CN" dirty="0" smtClean="0"/>
              <a:t>Reveal space complexity of user code (e.g., O(n), O(n</a:t>
            </a:r>
            <a:r>
              <a:rPr lang="en-US" altLang="zh-CN" baseline="30000" dirty="0" smtClean="0"/>
              <a:t>2</a:t>
            </a:r>
            <a:r>
              <a:rPr lang="en-US" altLang="zh-CN" dirty="0" smtClean="0"/>
              <a:t>), …</a:t>
            </a:r>
            <a:r>
              <a:rPr lang="en-US" altLang="zh-CN" dirty="0" smtClean="0"/>
              <a:t>)</a:t>
            </a:r>
            <a:endParaRPr lang="en-US" altLang="zh-CN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Mprof</a:t>
            </a:r>
            <a:r>
              <a:rPr lang="en-US" altLang="zh-CN" dirty="0"/>
              <a:t> </a:t>
            </a:r>
            <a:r>
              <a:rPr lang="en-US" altLang="zh-CN" sz="2800" dirty="0"/>
              <a:t>– </a:t>
            </a:r>
            <a:r>
              <a:rPr lang="en-US" altLang="zh-CN" sz="2800" dirty="0" smtClean="0"/>
              <a:t>Correlation analysis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304" y="3959178"/>
            <a:ext cx="5940141" cy="226080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V="1">
            <a:off x="1055590" y="5366402"/>
            <a:ext cx="3853563" cy="306564"/>
          </a:xfrm>
          <a:prstGeom prst="straightConnector1">
            <a:avLst/>
          </a:prstGeom>
          <a:ln w="57150" cmpd="sng"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1636393" y="4364000"/>
            <a:ext cx="2846713" cy="584776"/>
          </a:xfrm>
          <a:prstGeom prst="rect">
            <a:avLst/>
          </a:prstGeom>
          <a:solidFill>
            <a:srgbClr val="008000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Linear growth of reduce-level objects in [G1, </a:t>
            </a:r>
            <a:r>
              <a:rPr lang="en-US" altLang="zh-CN" sz="1600" dirty="0" err="1" smtClean="0">
                <a:solidFill>
                  <a:schemeClr val="bg1"/>
                </a:solidFill>
                <a:latin typeface="Arial"/>
                <a:cs typeface="Arial"/>
              </a:rPr>
              <a:t>Gn</a:t>
            </a:r>
            <a:r>
              <a:rPr lang="en-US" altLang="zh-CN" sz="1600" dirty="0">
                <a:solidFill>
                  <a:schemeClr val="bg1"/>
                </a:solidFill>
                <a:latin typeface="Arial"/>
                <a:cs typeface="Arial"/>
              </a:rPr>
              <a:t>)</a:t>
            </a:r>
          </a:p>
        </p:txBody>
      </p:sp>
      <p:sp>
        <p:nvSpPr>
          <p:cNvPr id="7" name="Rectangle 6"/>
          <p:cNvSpPr/>
          <p:nvPr/>
        </p:nvSpPr>
        <p:spPr>
          <a:xfrm>
            <a:off x="2237476" y="3513575"/>
            <a:ext cx="3010016" cy="338554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Memory usage patterns</a:t>
            </a:r>
            <a:endParaRPr lang="en-US" altLang="zh-CN" sz="1600" dirty="0" smtClean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451636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altLang="zh-CN" dirty="0" smtClean="0"/>
              <a:t>Identify memory growth patterns</a:t>
            </a:r>
          </a:p>
          <a:p>
            <a:pPr lvl="1"/>
            <a:r>
              <a:rPr lang="en-US" altLang="zh-CN" dirty="0">
                <a:solidFill>
                  <a:srgbClr val="393BAA"/>
                </a:solidFill>
              </a:rPr>
              <a:t>Linear/non-linear growth</a:t>
            </a:r>
            <a:r>
              <a:rPr lang="en-US" altLang="zh-CN" dirty="0"/>
              <a:t> (using linear/non-linear regression)</a:t>
            </a:r>
          </a:p>
          <a:p>
            <a:pPr lvl="2"/>
            <a:r>
              <a:rPr lang="en-US" altLang="zh-CN" dirty="0"/>
              <a:t>Reveal space complexity of user code (e.g., O(n), O(n</a:t>
            </a:r>
            <a:r>
              <a:rPr lang="en-US" altLang="zh-CN" baseline="30000" dirty="0"/>
              <a:t>2</a:t>
            </a:r>
            <a:r>
              <a:rPr lang="en-US" altLang="zh-CN" dirty="0"/>
              <a:t>), …)</a:t>
            </a:r>
          </a:p>
          <a:p>
            <a:pPr lvl="1"/>
            <a:r>
              <a:rPr lang="en-US" altLang="zh-CN" dirty="0">
                <a:solidFill>
                  <a:srgbClr val="393BAA"/>
                </a:solidFill>
              </a:rPr>
              <a:t>Sharp growth </a:t>
            </a:r>
            <a:r>
              <a:rPr lang="en-US" altLang="zh-CN" dirty="0"/>
              <a:t>(using outlier detection)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Mprof</a:t>
            </a:r>
            <a:r>
              <a:rPr lang="en-US" altLang="zh-CN" dirty="0"/>
              <a:t> </a:t>
            </a:r>
            <a:r>
              <a:rPr lang="en-US" altLang="zh-CN" sz="2800" dirty="0"/>
              <a:t>– </a:t>
            </a:r>
            <a:r>
              <a:rPr lang="en-US" altLang="zh-CN" sz="2800" dirty="0" smtClean="0"/>
              <a:t>Correlation analysis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304" y="3959178"/>
            <a:ext cx="5940141" cy="226080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V="1">
            <a:off x="1055590" y="5366402"/>
            <a:ext cx="3853563" cy="306564"/>
          </a:xfrm>
          <a:prstGeom prst="straightConnector1">
            <a:avLst/>
          </a:prstGeom>
          <a:ln w="57150" cmpd="sng"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4909153" y="4576562"/>
            <a:ext cx="1232462" cy="789840"/>
          </a:xfrm>
          <a:prstGeom prst="straightConnector1">
            <a:avLst/>
          </a:prstGeom>
          <a:ln w="5715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2293273" y="4364000"/>
            <a:ext cx="2846713" cy="584776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Sharp growth of group-level objects in </a:t>
            </a:r>
            <a:r>
              <a:rPr lang="en-US" altLang="zh-CN" sz="1600" dirty="0" err="1" smtClean="0">
                <a:solidFill>
                  <a:schemeClr val="bg1"/>
                </a:solidFill>
                <a:latin typeface="Arial"/>
                <a:cs typeface="Arial"/>
              </a:rPr>
              <a:t>Gn</a:t>
            </a:r>
            <a:endParaRPr lang="en-US" altLang="zh-CN" sz="1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237476" y="3513575"/>
            <a:ext cx="3010016" cy="338554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Memory usage patterns</a:t>
            </a:r>
            <a:endParaRPr lang="en-US" altLang="zh-CN" sz="1600" dirty="0" smtClean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046784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altLang="zh-CN" dirty="0" smtClean="0"/>
              <a:t>Dataflow profiler </a:t>
            </a:r>
            <a:r>
              <a:rPr lang="en-US" altLang="zh-CN" sz="2000" dirty="0" smtClean="0"/>
              <a:t>(Reconstruct the dataflow)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using quantified dataflow model and dataflow counters</a:t>
            </a:r>
          </a:p>
          <a:p>
            <a:pPr lvl="1"/>
            <a:r>
              <a:rPr lang="en-US" altLang="zh-CN" dirty="0" smtClean="0"/>
              <a:t>Runtime data = </a:t>
            </a:r>
            <a:r>
              <a:rPr lang="en-US" altLang="zh-CN" i="1" dirty="0" smtClean="0"/>
              <a:t>f </a:t>
            </a:r>
            <a:r>
              <a:rPr lang="en-US" altLang="zh-CN" dirty="0" smtClean="0"/>
              <a:t>(upstream data, </a:t>
            </a:r>
            <a:r>
              <a:rPr lang="en-US" altLang="zh-CN" dirty="0" err="1" smtClean="0"/>
              <a:t>confs</a:t>
            </a:r>
            <a:r>
              <a:rPr lang="en-US" altLang="zh-CN" dirty="0" smtClean="0"/>
              <a:t>)</a:t>
            </a:r>
          </a:p>
          <a:p>
            <a:r>
              <a:rPr lang="en-US" altLang="zh-CN" dirty="0" smtClean="0"/>
              <a:t>User code </a:t>
            </a:r>
            <a:r>
              <a:rPr lang="en-US" altLang="zh-CN" dirty="0"/>
              <a:t>profiler </a:t>
            </a:r>
            <a:r>
              <a:rPr lang="en-US" altLang="zh-CN" sz="2000" dirty="0"/>
              <a:t>(Reconstruct </a:t>
            </a:r>
            <a:r>
              <a:rPr lang="en-US" altLang="zh-CN" sz="2000" dirty="0" smtClean="0"/>
              <a:t>memory usage of user code)</a:t>
            </a:r>
            <a:endParaRPr lang="en-US" altLang="zh-CN" dirty="0"/>
          </a:p>
          <a:p>
            <a:pPr lvl="1"/>
            <a:r>
              <a:rPr lang="en-US" altLang="zh-CN" dirty="0" smtClean="0"/>
              <a:t>Using lifecycle-aware monitoring strategy</a:t>
            </a:r>
          </a:p>
          <a:p>
            <a:pPr lvl="1"/>
            <a:r>
              <a:rPr lang="en-US" altLang="zh-CN" dirty="0" err="1" smtClean="0"/>
              <a:t>MemUsage</a:t>
            </a:r>
            <a:r>
              <a:rPr lang="en-US" altLang="zh-CN" dirty="0" smtClean="0"/>
              <a:t> = </a:t>
            </a:r>
            <a:r>
              <a:rPr lang="en-US" altLang="zh-CN" i="1" dirty="0" smtClean="0"/>
              <a:t>f</a:t>
            </a:r>
            <a:r>
              <a:rPr lang="en-US" altLang="zh-CN" dirty="0" smtClean="0"/>
              <a:t> (input records in different ranges)</a:t>
            </a:r>
            <a:endParaRPr lang="en-US" altLang="zh-CN" dirty="0"/>
          </a:p>
          <a:p>
            <a:pPr lvl="1"/>
            <a:endParaRPr lang="en-US" altLang="zh-CN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Mprof</a:t>
            </a:r>
            <a:r>
              <a:rPr lang="en-US" altLang="zh-CN" dirty="0"/>
              <a:t> </a:t>
            </a:r>
            <a:r>
              <a:rPr lang="en-US" altLang="zh-CN" sz="2800" dirty="0"/>
              <a:t>– </a:t>
            </a:r>
            <a:r>
              <a:rPr lang="en-US" altLang="zh-CN" sz="2800" dirty="0" smtClean="0"/>
              <a:t>summary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304" y="3959178"/>
            <a:ext cx="5940141" cy="226080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V="1">
            <a:off x="1055590" y="5366402"/>
            <a:ext cx="3853563" cy="306564"/>
          </a:xfrm>
          <a:prstGeom prst="straightConnector1">
            <a:avLst/>
          </a:prstGeom>
          <a:ln w="57150" cmpd="sng"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4909153" y="4576562"/>
            <a:ext cx="1232462" cy="789840"/>
          </a:xfrm>
          <a:prstGeom prst="straightConnector1">
            <a:avLst/>
          </a:prstGeom>
          <a:ln w="5715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6141615" y="4291895"/>
            <a:ext cx="240848" cy="284667"/>
          </a:xfrm>
          <a:prstGeom prst="straightConnector1">
            <a:avLst/>
          </a:prstGeom>
          <a:ln w="57150" cmpd="sng"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76923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altLang="zh-CN" dirty="0" smtClean="0"/>
              <a:t>Identify </a:t>
            </a:r>
            <a:r>
              <a:rPr lang="en-US" altLang="zh-CN" dirty="0" smtClean="0">
                <a:solidFill>
                  <a:srgbClr val="393BAA"/>
                </a:solidFill>
              </a:rPr>
              <a:t>memory-consuming code snippets</a:t>
            </a:r>
          </a:p>
          <a:p>
            <a:r>
              <a:rPr lang="en-US" altLang="zh-CN" dirty="0" smtClean="0"/>
              <a:t>Identify root causes in </a:t>
            </a:r>
            <a:r>
              <a:rPr lang="en-US" altLang="zh-CN" dirty="0" smtClean="0">
                <a:solidFill>
                  <a:srgbClr val="393BAA"/>
                </a:solidFill>
              </a:rPr>
              <a:t>user code</a:t>
            </a:r>
            <a:r>
              <a:rPr lang="en-US" altLang="zh-CN" dirty="0" smtClean="0"/>
              <a:t> and </a:t>
            </a:r>
            <a:r>
              <a:rPr lang="en-US" altLang="zh-CN" dirty="0" smtClean="0">
                <a:solidFill>
                  <a:srgbClr val="393BAA"/>
                </a:solidFill>
              </a:rPr>
              <a:t>error-related data</a:t>
            </a:r>
          </a:p>
          <a:p>
            <a:r>
              <a:rPr lang="en-US" altLang="zh-CN" dirty="0" smtClean="0"/>
              <a:t>Identify </a:t>
            </a:r>
            <a:r>
              <a:rPr lang="en-US" altLang="zh-CN" dirty="0" smtClean="0">
                <a:solidFill>
                  <a:srgbClr val="393BAA"/>
                </a:solidFill>
              </a:rPr>
              <a:t>the skewed data </a:t>
            </a:r>
            <a:r>
              <a:rPr lang="en-US" altLang="zh-CN" dirty="0" smtClean="0"/>
              <a:t>and </a:t>
            </a:r>
            <a:r>
              <a:rPr lang="en-US" altLang="zh-CN" dirty="0" smtClean="0">
                <a:solidFill>
                  <a:srgbClr val="393BAA"/>
                </a:solidFill>
              </a:rPr>
              <a:t>improper configurations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Mprof</a:t>
            </a:r>
            <a:r>
              <a:rPr lang="en-US" altLang="zh-CN" dirty="0"/>
              <a:t> </a:t>
            </a:r>
            <a:r>
              <a:rPr lang="en-US" altLang="zh-CN" sz="2800" dirty="0"/>
              <a:t>– </a:t>
            </a:r>
            <a:r>
              <a:rPr lang="en-US" altLang="zh-CN" sz="2800" dirty="0" smtClean="0"/>
              <a:t>used for diagnosing memory problems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319" y="3515953"/>
            <a:ext cx="8848415" cy="1671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4350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Mprof</a:t>
            </a:r>
            <a:r>
              <a:rPr lang="en-US" altLang="zh-CN" dirty="0"/>
              <a:t> </a:t>
            </a:r>
            <a:r>
              <a:rPr lang="en-US" altLang="zh-CN" sz="2400" dirty="0"/>
              <a:t>– </a:t>
            </a:r>
            <a:r>
              <a:rPr lang="en-US" altLang="zh-CN" sz="2400" dirty="0" smtClean="0"/>
              <a:t>identify memory-consuming code snippets</a:t>
            </a:r>
            <a:endParaRPr 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-853914" y="252915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1215" y="1424253"/>
            <a:ext cx="5753100" cy="2209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800" y="4124235"/>
            <a:ext cx="6934452" cy="2368351"/>
          </a:xfrm>
          <a:prstGeom prst="rect">
            <a:avLst/>
          </a:prstGeom>
          <a:ln w="28575" cmpd="sng">
            <a:solidFill>
              <a:srgbClr val="393BAA"/>
            </a:solidFill>
          </a:ln>
        </p:spPr>
      </p:pic>
      <p:sp>
        <p:nvSpPr>
          <p:cNvPr id="19" name="Rectangle 18"/>
          <p:cNvSpPr/>
          <p:nvPr/>
        </p:nvSpPr>
        <p:spPr>
          <a:xfrm>
            <a:off x="177800" y="4948818"/>
            <a:ext cx="6934452" cy="240871"/>
          </a:xfrm>
          <a:prstGeom prst="rect">
            <a:avLst/>
          </a:prstGeom>
          <a:noFill/>
          <a:ln w="38100" cmpd="sng">
            <a:solidFill>
              <a:srgbClr val="4440BA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 flipH="1" flipV="1">
            <a:off x="3185758" y="2780973"/>
            <a:ext cx="1466981" cy="2167845"/>
          </a:xfrm>
          <a:prstGeom prst="straightConnector1">
            <a:avLst/>
          </a:prstGeom>
          <a:ln w="28575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43271" y="3141933"/>
            <a:ext cx="6943529" cy="3613769"/>
          </a:xfrm>
          <a:prstGeom prst="rect">
            <a:avLst/>
          </a:prstGeom>
          <a:ln w="28575" cmpd="sng">
            <a:solidFill>
              <a:srgbClr val="393BAA"/>
            </a:solidFill>
          </a:ln>
        </p:spPr>
      </p:pic>
    </p:spTree>
    <p:extLst>
      <p:ext uri="{BB962C8B-B14F-4D97-AF65-F5344CB8AC3E}">
        <p14:creationId xmlns:p14="http://schemas.microsoft.com/office/powerpoint/2010/main" val="18271916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12750"/>
            <a:ext cx="8686800" cy="846667"/>
          </a:xfrm>
        </p:spPr>
        <p:txBody>
          <a:bodyPr/>
          <a:lstStyle/>
          <a:p>
            <a:r>
              <a:rPr lang="en-US" altLang="zh-CN" dirty="0" err="1"/>
              <a:t>Mprof</a:t>
            </a:r>
            <a:r>
              <a:rPr lang="en-US" altLang="zh-CN" dirty="0"/>
              <a:t> </a:t>
            </a:r>
            <a:r>
              <a:rPr lang="en-US" altLang="zh-CN" sz="2000" dirty="0"/>
              <a:t>– </a:t>
            </a:r>
            <a:r>
              <a:rPr lang="en-US" altLang="zh-CN" sz="2000" dirty="0" smtClean="0"/>
              <a:t>identify root causes in user code and error-related data</a:t>
            </a:r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-853914" y="252915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5720" y="1484694"/>
            <a:ext cx="4541080" cy="1744256"/>
          </a:xfrm>
          <a:prstGeom prst="rect">
            <a:avLst/>
          </a:prstGeom>
        </p:spPr>
      </p:pic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altLang="zh-CN" dirty="0" smtClean="0"/>
              <a:t>Rules for user code</a:t>
            </a:r>
            <a:endParaRPr lang="en-US" altLang="zh-CN" dirty="0" smtClean="0">
              <a:solidFill>
                <a:srgbClr val="393BAA"/>
              </a:solidFill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5217999"/>
              </p:ext>
            </p:extLst>
          </p:nvPr>
        </p:nvGraphicFramePr>
        <p:xfrm>
          <a:off x="284640" y="3466307"/>
          <a:ext cx="8561035" cy="277631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92641"/>
                <a:gridCol w="2704062"/>
                <a:gridCol w="1872043"/>
                <a:gridCol w="1780082"/>
                <a:gridCol w="1712207"/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b="1" smtClean="0">
                          <a:latin typeface="Arial"/>
                          <a:cs typeface="Arial"/>
                        </a:rPr>
                        <a:t>RID</a:t>
                      </a:r>
                      <a:endParaRPr lang="en-US" sz="1400" b="1" dirty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 smtClean="0">
                          <a:latin typeface="Arial"/>
                          <a:cs typeface="Arial"/>
                        </a:rPr>
                        <a:t>Symptoms</a:t>
                      </a:r>
                      <a:endParaRPr lang="en-US" sz="1400" b="1" dirty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 smtClean="0">
                          <a:latin typeface="Arial"/>
                          <a:cs typeface="Arial"/>
                        </a:rPr>
                        <a:t>Root cause</a:t>
                      </a:r>
                      <a:r>
                        <a:rPr lang="en-US" sz="1400" b="1" baseline="0" dirty="0" smtClean="0">
                          <a:latin typeface="Arial"/>
                          <a:cs typeface="Arial"/>
                        </a:rPr>
                        <a:t> in user code</a:t>
                      </a:r>
                      <a:endParaRPr lang="en-US" sz="1400" b="1" dirty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 smtClean="0">
                          <a:latin typeface="Arial"/>
                          <a:cs typeface="Arial"/>
                        </a:rPr>
                        <a:t>Error-related data</a:t>
                      </a:r>
                      <a:endParaRPr lang="en-US" sz="1400" b="1" dirty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 smtClean="0">
                          <a:latin typeface="Arial"/>
                          <a:cs typeface="Arial"/>
                        </a:rPr>
                        <a:t>Next action</a:t>
                      </a:r>
                      <a:endParaRPr lang="en-US" sz="1400" b="1" dirty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dirty="0" smtClean="0">
                          <a:latin typeface="Arial"/>
                          <a:cs typeface="Arial"/>
                        </a:rPr>
                        <a:t>1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Continuous growth in [</a:t>
                      </a:r>
                      <a:r>
                        <a:rPr lang="en-US" sz="1400" i="1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R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1 , </a:t>
                      </a:r>
                      <a:r>
                        <a:rPr lang="en-US" sz="1400" i="1" kern="1200" dirty="0" err="1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Rn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) </a:t>
                      </a:r>
                      <a:endParaRPr lang="en-US" sz="1400" dirty="0" smtClean="0">
                        <a:effectLst/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Large map-level accumulated results </a:t>
                      </a:r>
                      <a:endParaRPr lang="en-US" sz="1400" dirty="0" smtClean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All the input records </a:t>
                      </a:r>
                      <a:endParaRPr lang="en-US" sz="1400" dirty="0" smtClean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Check </a:t>
                      </a:r>
                      <a:r>
                        <a:rPr lang="en-US" sz="1400" i="1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input split size</a:t>
                      </a:r>
                      <a:endParaRPr lang="en-US" sz="1400" dirty="0" smtClean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dirty="0" smtClean="0">
                          <a:latin typeface="Arial"/>
                          <a:cs typeface="Arial"/>
                        </a:rPr>
                        <a:t>2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Continuous growth in [</a:t>
                      </a:r>
                      <a:r>
                        <a:rPr lang="en-US" sz="1400" i="1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G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1 , </a:t>
                      </a:r>
                      <a:r>
                        <a:rPr lang="en-US" sz="1400" i="1" kern="1200" dirty="0" err="1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Gn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) </a:t>
                      </a:r>
                      <a:endParaRPr lang="en-US" sz="1400" dirty="0" smtClean="0">
                        <a:effectLst/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Large reduce-level accumulated results </a:t>
                      </a:r>
                      <a:endParaRPr lang="en-US" sz="1400" dirty="0" smtClean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All the input records </a:t>
                      </a:r>
                      <a:endParaRPr lang="en-US" sz="1400" smtClean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Check data partition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dirty="0" smtClean="0">
                          <a:latin typeface="Arial"/>
                          <a:cs typeface="Arial"/>
                        </a:rPr>
                        <a:t>3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Continuous growth in group </a:t>
                      </a:r>
                      <a:r>
                        <a:rPr lang="en-US" sz="1400" i="1" kern="1200" dirty="0" err="1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Gn</a:t>
                      </a:r>
                      <a:r>
                        <a:rPr lang="en-US" sz="1400" i="1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 </a:t>
                      </a:r>
                      <a:endParaRPr lang="en-US" sz="1400" dirty="0" smtClean="0">
                        <a:effectLst/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Large group-level accumulated results </a:t>
                      </a:r>
                      <a:endParaRPr lang="en-US" sz="1400" dirty="0" smtClean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Records in group </a:t>
                      </a:r>
                      <a:r>
                        <a:rPr lang="en-US" sz="1400" i="1" kern="1200" dirty="0" err="1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Gn</a:t>
                      </a:r>
                      <a:r>
                        <a:rPr lang="en-US" sz="1400" i="1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 </a:t>
                      </a:r>
                      <a:endParaRPr lang="en-US" sz="1400" dirty="0" smtClean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Check hotspot key </a:t>
                      </a:r>
                      <a:endParaRPr lang="en-US" sz="1400" dirty="0" smtClean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dirty="0" smtClean="0">
                          <a:latin typeface="Arial"/>
                          <a:cs typeface="Arial"/>
                        </a:rPr>
                        <a:t>4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Sharp growth at </a:t>
                      </a:r>
                      <a:r>
                        <a:rPr lang="en-US" sz="1400" i="1" kern="1200" dirty="0" err="1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Rn</a:t>
                      </a:r>
                      <a:r>
                        <a:rPr lang="en-US" sz="1400" i="1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 </a:t>
                      </a:r>
                      <a:endParaRPr lang="en-US" sz="1400" dirty="0" smtClean="0">
                        <a:effectLst/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Large record-level intermediate results </a:t>
                      </a:r>
                      <a:endParaRPr lang="en-US" sz="1400" dirty="0" smtClean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Current record </a:t>
                      </a:r>
                      <a:r>
                        <a:rPr lang="en-US" sz="1400" i="1" kern="1200" dirty="0" err="1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Rn</a:t>
                      </a:r>
                      <a:r>
                        <a:rPr lang="en-US" sz="1400" i="1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 </a:t>
                      </a:r>
                      <a:endParaRPr lang="en-US" sz="1400" dirty="0" smtClean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Check large single record </a:t>
                      </a:r>
                      <a:endParaRPr lang="en-US" sz="1400" dirty="0" smtClean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dirty="0" smtClean="0">
                          <a:latin typeface="Arial"/>
                          <a:cs typeface="Arial"/>
                        </a:rPr>
                        <a:t>5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Objects at </a:t>
                      </a:r>
                      <a:r>
                        <a:rPr lang="en-US" sz="1400" i="1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R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1 /</a:t>
                      </a:r>
                      <a:r>
                        <a:rPr lang="en-US" sz="1400" i="1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G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1 are huge </a:t>
                      </a:r>
                      <a:endParaRPr lang="en-US" sz="1400" dirty="0" smtClean="0">
                        <a:effectLst/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Large external data </a:t>
                      </a:r>
                      <a:endParaRPr lang="en-US" sz="1400" dirty="0" smtClean="0">
                        <a:latin typeface="Arial"/>
                        <a:cs typeface="Arial"/>
                      </a:endParaRPr>
                    </a:p>
                    <a:p>
                      <a:pPr algn="l"/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The external data </a:t>
                      </a:r>
                      <a:endParaRPr lang="en-US" sz="1400" dirty="0" smtClean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Output Size(Objects at </a:t>
                      </a:r>
                      <a:r>
                        <a:rPr lang="en-US" sz="1400" i="1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R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1 /</a:t>
                      </a:r>
                      <a:r>
                        <a:rPr lang="en-US" sz="1400" i="1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G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1 ) </a:t>
                      </a:r>
                      <a:endParaRPr lang="en-US" sz="1400" dirty="0" smtClean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078468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12750"/>
            <a:ext cx="8686800" cy="846667"/>
          </a:xfrm>
        </p:spPr>
        <p:txBody>
          <a:bodyPr/>
          <a:lstStyle/>
          <a:p>
            <a:r>
              <a:rPr lang="en-US" altLang="zh-CN" dirty="0" err="1"/>
              <a:t>Mprof</a:t>
            </a:r>
            <a:r>
              <a:rPr lang="en-US" altLang="zh-CN" dirty="0"/>
              <a:t> </a:t>
            </a:r>
            <a:r>
              <a:rPr lang="en-US" altLang="zh-CN" sz="2000" dirty="0"/>
              <a:t>– </a:t>
            </a:r>
            <a:r>
              <a:rPr lang="en-US" altLang="zh-CN" sz="2000" dirty="0" smtClean="0"/>
              <a:t>identify the skewed data and improper configurations</a:t>
            </a:r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-853914" y="252915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5720" y="1484694"/>
            <a:ext cx="4541080" cy="1744256"/>
          </a:xfrm>
          <a:prstGeom prst="rect">
            <a:avLst/>
          </a:prstGeom>
        </p:spPr>
      </p:pic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altLang="zh-CN" dirty="0" smtClean="0"/>
              <a:t>Rules for dataflow</a:t>
            </a:r>
          </a:p>
          <a:p>
            <a:pPr marL="0" indent="0">
              <a:buNone/>
            </a:pPr>
            <a:endParaRPr lang="en-US" altLang="zh-CN" dirty="0" smtClean="0">
              <a:solidFill>
                <a:srgbClr val="393BAA"/>
              </a:solidFill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272042"/>
              </p:ext>
            </p:extLst>
          </p:nvPr>
        </p:nvGraphicFramePr>
        <p:xfrm>
          <a:off x="284640" y="3466307"/>
          <a:ext cx="8561035" cy="277631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92641"/>
                <a:gridCol w="2704062"/>
                <a:gridCol w="1872043"/>
                <a:gridCol w="1780082"/>
                <a:gridCol w="1712207"/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b="1" smtClean="0">
                          <a:latin typeface="Arial"/>
                          <a:cs typeface="Arial"/>
                        </a:rPr>
                        <a:t>RID</a:t>
                      </a:r>
                      <a:endParaRPr lang="en-US" sz="1400" b="1" dirty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 smtClean="0">
                          <a:latin typeface="Arial"/>
                          <a:cs typeface="Arial"/>
                        </a:rPr>
                        <a:t>Symptoms</a:t>
                      </a:r>
                      <a:endParaRPr lang="en-US" sz="1400" b="1" dirty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 smtClean="0">
                          <a:latin typeface="Arial"/>
                          <a:cs typeface="Arial"/>
                        </a:rPr>
                        <a:t>Root cause</a:t>
                      </a:r>
                      <a:r>
                        <a:rPr lang="en-US" sz="1400" b="1" baseline="0" dirty="0" smtClean="0">
                          <a:latin typeface="Arial"/>
                          <a:cs typeface="Arial"/>
                        </a:rPr>
                        <a:t> in user code</a:t>
                      </a:r>
                      <a:endParaRPr lang="en-US" sz="1400" b="1" dirty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 smtClean="0">
                          <a:latin typeface="Arial"/>
                          <a:cs typeface="Arial"/>
                        </a:rPr>
                        <a:t>Error-related data</a:t>
                      </a:r>
                      <a:endParaRPr lang="en-US" sz="1400" b="1" dirty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 smtClean="0">
                          <a:latin typeface="Arial"/>
                          <a:cs typeface="Arial"/>
                        </a:rPr>
                        <a:t>Next action</a:t>
                      </a:r>
                      <a:endParaRPr lang="en-US" sz="1400" b="1" dirty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dirty="0" smtClean="0">
                          <a:latin typeface="Arial"/>
                          <a:cs typeface="Arial"/>
                        </a:rPr>
                        <a:t>1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Continuous growth in [</a:t>
                      </a:r>
                      <a:r>
                        <a:rPr lang="en-US" sz="1400" i="1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R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1 , </a:t>
                      </a:r>
                      <a:r>
                        <a:rPr lang="en-US" sz="1400" i="1" kern="1200" dirty="0" err="1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Rn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) </a:t>
                      </a:r>
                      <a:endParaRPr lang="en-US" sz="1400" dirty="0" smtClean="0">
                        <a:effectLst/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Large map-level accumulated results </a:t>
                      </a:r>
                      <a:endParaRPr lang="en-US" sz="1400" dirty="0" smtClean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All the input records </a:t>
                      </a:r>
                      <a:endParaRPr lang="en-US" sz="1400" dirty="0" smtClean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Check </a:t>
                      </a:r>
                      <a:r>
                        <a:rPr lang="en-US" sz="1400" i="1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input split size</a:t>
                      </a:r>
                      <a:endParaRPr lang="en-US" sz="1400" dirty="0" smtClean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dirty="0" smtClean="0">
                          <a:latin typeface="Arial"/>
                          <a:cs typeface="Arial"/>
                        </a:rPr>
                        <a:t>2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Continuous growth in [</a:t>
                      </a:r>
                      <a:r>
                        <a:rPr lang="en-US" sz="1400" i="1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G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1 , </a:t>
                      </a:r>
                      <a:r>
                        <a:rPr lang="en-US" sz="1400" i="1" kern="1200" dirty="0" err="1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Gn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) </a:t>
                      </a:r>
                      <a:endParaRPr lang="en-US" sz="1400" dirty="0" smtClean="0">
                        <a:effectLst/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Large reduce-level accumulated results </a:t>
                      </a:r>
                      <a:endParaRPr lang="en-US" sz="1400" dirty="0" smtClean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All the input records </a:t>
                      </a:r>
                      <a:endParaRPr lang="en-US" sz="1400" smtClean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Check data partition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dirty="0" smtClean="0">
                          <a:latin typeface="Arial"/>
                          <a:cs typeface="Arial"/>
                        </a:rPr>
                        <a:t>3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Continuous growth in group </a:t>
                      </a:r>
                      <a:r>
                        <a:rPr lang="en-US" sz="1400" i="1" kern="1200" dirty="0" err="1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Gn</a:t>
                      </a:r>
                      <a:r>
                        <a:rPr lang="en-US" sz="1400" i="1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 </a:t>
                      </a:r>
                      <a:endParaRPr lang="en-US" sz="1400" dirty="0" smtClean="0">
                        <a:effectLst/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Large group-level accumulated results </a:t>
                      </a:r>
                      <a:endParaRPr lang="en-US" sz="1400" dirty="0" smtClean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Records in group </a:t>
                      </a:r>
                      <a:r>
                        <a:rPr lang="en-US" sz="1400" i="1" kern="1200" dirty="0" err="1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Gn</a:t>
                      </a:r>
                      <a:r>
                        <a:rPr lang="en-US" sz="1400" i="1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 </a:t>
                      </a:r>
                      <a:endParaRPr lang="en-US" sz="1400" dirty="0" smtClean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Check hotspot key </a:t>
                      </a:r>
                      <a:endParaRPr lang="en-US" sz="1400" dirty="0" smtClean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dirty="0" smtClean="0">
                          <a:latin typeface="Arial"/>
                          <a:cs typeface="Arial"/>
                        </a:rPr>
                        <a:t>4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Sharp growth at </a:t>
                      </a:r>
                      <a:r>
                        <a:rPr lang="en-US" sz="1400" i="1" kern="1200" dirty="0" err="1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Rn</a:t>
                      </a:r>
                      <a:r>
                        <a:rPr lang="en-US" sz="1400" i="1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 </a:t>
                      </a:r>
                      <a:endParaRPr lang="en-US" sz="1400" dirty="0" smtClean="0">
                        <a:effectLst/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Large record-level intermediate results </a:t>
                      </a:r>
                      <a:endParaRPr lang="en-US" sz="1400" dirty="0" smtClean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Current record </a:t>
                      </a:r>
                      <a:r>
                        <a:rPr lang="en-US" sz="1400" i="1" kern="1200" dirty="0" err="1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Rn</a:t>
                      </a:r>
                      <a:r>
                        <a:rPr lang="en-US" sz="1400" i="1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 </a:t>
                      </a:r>
                      <a:endParaRPr lang="en-US" sz="1400" dirty="0" smtClean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Check large single record </a:t>
                      </a:r>
                      <a:endParaRPr lang="en-US" sz="1400" dirty="0" smtClean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dirty="0" smtClean="0">
                          <a:latin typeface="Arial"/>
                          <a:cs typeface="Arial"/>
                        </a:rPr>
                        <a:t>5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Objects at </a:t>
                      </a:r>
                      <a:r>
                        <a:rPr lang="en-US" sz="1400" i="1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R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1 /</a:t>
                      </a:r>
                      <a:r>
                        <a:rPr lang="en-US" sz="1400" i="1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G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1 are huge </a:t>
                      </a:r>
                      <a:endParaRPr lang="en-US" sz="1400" dirty="0" smtClean="0">
                        <a:effectLst/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Large external data </a:t>
                      </a:r>
                      <a:endParaRPr lang="en-US" sz="1400" dirty="0" smtClean="0">
                        <a:latin typeface="Arial"/>
                        <a:cs typeface="Arial"/>
                      </a:endParaRPr>
                    </a:p>
                    <a:p>
                      <a:pPr algn="l"/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The external data </a:t>
                      </a:r>
                      <a:endParaRPr lang="en-US" sz="1400" dirty="0" smtClean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Output Size(Objects at </a:t>
                      </a:r>
                      <a:r>
                        <a:rPr lang="en-US" sz="1400" i="1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R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1 /</a:t>
                      </a:r>
                      <a:r>
                        <a:rPr lang="en-US" sz="1400" i="1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G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1 ) </a:t>
                      </a:r>
                      <a:endParaRPr lang="en-US" sz="1400" dirty="0" smtClean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544113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12750"/>
            <a:ext cx="8686800" cy="846667"/>
          </a:xfrm>
        </p:spPr>
        <p:txBody>
          <a:bodyPr/>
          <a:lstStyle/>
          <a:p>
            <a:r>
              <a:rPr lang="en-US" altLang="zh-CN" dirty="0" err="1"/>
              <a:t>Mprof</a:t>
            </a:r>
            <a:r>
              <a:rPr lang="en-US" altLang="zh-CN" dirty="0"/>
              <a:t> </a:t>
            </a:r>
            <a:r>
              <a:rPr lang="en-US" altLang="zh-CN" sz="2000" dirty="0"/>
              <a:t>– </a:t>
            </a:r>
            <a:r>
              <a:rPr lang="en-US" altLang="zh-CN" sz="2000" dirty="0" smtClean="0"/>
              <a:t>identify the skewed data and improper configurations</a:t>
            </a:r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-853914" y="252915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altLang="zh-CN" dirty="0" smtClean="0"/>
              <a:t>Rules for dataflow</a:t>
            </a:r>
          </a:p>
          <a:p>
            <a:pPr marL="0" indent="0">
              <a:buNone/>
            </a:pPr>
            <a:endParaRPr lang="en-US" altLang="zh-CN" dirty="0" smtClean="0">
              <a:solidFill>
                <a:srgbClr val="393BAA"/>
              </a:solidFill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8972175"/>
              </p:ext>
            </p:extLst>
          </p:nvPr>
        </p:nvGraphicFramePr>
        <p:xfrm>
          <a:off x="284640" y="3466307"/>
          <a:ext cx="8495352" cy="314715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92641"/>
                <a:gridCol w="3251443"/>
                <a:gridCol w="2375634"/>
                <a:gridCol w="2375634"/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 smtClean="0">
                          <a:latin typeface="Arial"/>
                          <a:cs typeface="Arial"/>
                        </a:rPr>
                        <a:t>RID</a:t>
                      </a:r>
                      <a:endParaRPr lang="en-US" sz="1400" b="1" dirty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 smtClean="0">
                          <a:latin typeface="Arial"/>
                          <a:cs typeface="Arial"/>
                        </a:rPr>
                        <a:t>Symptoms</a:t>
                      </a:r>
                      <a:endParaRPr lang="en-US" sz="1400" b="1" dirty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 smtClean="0">
                          <a:latin typeface="Arial"/>
                          <a:cs typeface="Arial"/>
                        </a:rPr>
                        <a:t>Root cause</a:t>
                      </a:r>
                      <a:r>
                        <a:rPr lang="en-US" sz="1400" b="1" baseline="0" dirty="0" smtClean="0">
                          <a:latin typeface="Arial"/>
                          <a:cs typeface="Arial"/>
                        </a:rPr>
                        <a:t> in user code</a:t>
                      </a:r>
                      <a:endParaRPr lang="en-US" sz="1400" b="1" dirty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Improper configurations </a:t>
                      </a:r>
                      <a:endParaRPr lang="en-US" sz="1400" b="1" dirty="0" smtClean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dirty="0" smtClean="0">
                          <a:latin typeface="Arial"/>
                          <a:cs typeface="Arial"/>
                        </a:rPr>
                        <a:t>6-1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Rule 2 is matched &amp; data partition is balanced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Improper data partition</a:t>
                      </a:r>
                      <a:endParaRPr lang="en-US" sz="1400" dirty="0" smtClean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latin typeface="Arial"/>
                          <a:cs typeface="Arial"/>
                        </a:rPr>
                        <a:t>Small reduce number</a:t>
                      </a:r>
                    </a:p>
                  </a:txBody>
                  <a:tcPr marL="72000" marR="36000" marT="18000" marB="18000"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dirty="0" smtClean="0">
                          <a:latin typeface="Arial"/>
                          <a:cs typeface="Arial"/>
                        </a:rPr>
                        <a:t>6-2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Rule 2 is matched &amp; data partition is unbalanced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Improper data partition</a:t>
                      </a:r>
                      <a:endParaRPr lang="en-US" sz="1400" dirty="0" smtClean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latin typeface="Arial"/>
                          <a:cs typeface="Arial"/>
                        </a:rPr>
                        <a:t>Unbalanced</a:t>
                      </a:r>
                      <a:r>
                        <a:rPr lang="en-US" sz="1400" baseline="0" dirty="0" smtClean="0">
                          <a:latin typeface="Arial"/>
                          <a:cs typeface="Arial"/>
                        </a:rPr>
                        <a:t> partition function</a:t>
                      </a:r>
                      <a:endParaRPr lang="en-US" sz="1400" dirty="0" smtClean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dirty="0" smtClean="0">
                          <a:latin typeface="Arial"/>
                          <a:cs typeface="Arial"/>
                        </a:rPr>
                        <a:t>7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Sharp growth in </a:t>
                      </a:r>
                      <a:r>
                        <a:rPr lang="en-US" sz="1400" i="1" kern="1200" dirty="0" err="1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Gn</a:t>
                      </a:r>
                      <a:r>
                        <a:rPr lang="en-US" sz="1400" i="1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 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&amp; </a:t>
                      </a:r>
                      <a:r>
                        <a:rPr lang="en-US" sz="1400" i="1" kern="1200" dirty="0" err="1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Gn</a:t>
                      </a:r>
                      <a:r>
                        <a:rPr lang="en-US" sz="1400" i="1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 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has much more records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Hotspot</a:t>
                      </a:r>
                      <a:r>
                        <a:rPr lang="en-US" sz="1400" kern="1200" baseline="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 key</a:t>
                      </a:r>
                      <a:endParaRPr lang="en-US" sz="1400" dirty="0" smtClean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latin typeface="Arial"/>
                          <a:cs typeface="Arial"/>
                        </a:rPr>
                        <a:t>The key design is bad</a:t>
                      </a:r>
                    </a:p>
                  </a:txBody>
                  <a:tcPr marL="72000" marR="36000" marT="18000" marB="18000"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dirty="0" smtClean="0">
                          <a:latin typeface="Arial"/>
                          <a:cs typeface="Arial"/>
                        </a:rPr>
                        <a:t>8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Rule 4 is matched &amp; </a:t>
                      </a:r>
                      <a:r>
                        <a:rPr lang="en-US" sz="1400" i="1" kern="1200" dirty="0" err="1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Rn</a:t>
                      </a:r>
                      <a:r>
                        <a:rPr lang="en-US" sz="1400" i="1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 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is much larger than the other records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Large single record</a:t>
                      </a:r>
                      <a:endParaRPr lang="en-US" sz="1400" dirty="0" smtClean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latin typeface="Arial"/>
                          <a:cs typeface="Arial"/>
                        </a:rPr>
                        <a:t>None</a:t>
                      </a:r>
                    </a:p>
                  </a:txBody>
                  <a:tcPr marL="72000" marR="36000" marT="18000" marB="18000"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dirty="0" smtClean="0">
                          <a:latin typeface="Arial"/>
                          <a:cs typeface="Arial"/>
                        </a:rPr>
                        <a:t>9-1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Fixed buffer exists &amp; </a:t>
                      </a:r>
                      <a:r>
                        <a:rPr lang="en-US" sz="1400" i="1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map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() is nearly finished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Large framework</a:t>
                      </a:r>
                      <a:r>
                        <a:rPr lang="en-US" sz="1400" kern="1200" baseline="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 buffer</a:t>
                      </a:r>
                      <a:endParaRPr lang="en-US" sz="1400" dirty="0" smtClean="0">
                        <a:latin typeface="Arial"/>
                        <a:cs typeface="Arial"/>
                      </a:endParaRPr>
                    </a:p>
                    <a:p>
                      <a:pPr algn="l"/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latin typeface="Arial"/>
                          <a:cs typeface="Arial"/>
                        </a:rPr>
                        <a:t>Large</a:t>
                      </a:r>
                      <a:r>
                        <a:rPr lang="en-US" sz="1400" baseline="0" dirty="0" smtClean="0">
                          <a:latin typeface="Arial"/>
                          <a:cs typeface="Arial"/>
                        </a:rPr>
                        <a:t> fixed buffer</a:t>
                      </a:r>
                      <a:endParaRPr lang="en-US" sz="1400" dirty="0" smtClean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dirty="0" smtClean="0">
                          <a:latin typeface="Arial"/>
                          <a:cs typeface="Arial"/>
                        </a:rPr>
                        <a:t>9-2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Virtual buffer is full &amp; </a:t>
                      </a:r>
                      <a:r>
                        <a:rPr lang="en-US" sz="1400" i="1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combine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()/</a:t>
                      </a:r>
                      <a:r>
                        <a:rPr lang="en-US" sz="1400" i="1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reduce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() is nearly finished</a:t>
                      </a:r>
                      <a:endParaRPr lang="en-US" sz="1400" dirty="0" smtClean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Large framework</a:t>
                      </a:r>
                      <a:r>
                        <a:rPr lang="en-US" sz="1400" kern="1200" baseline="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 buffer</a:t>
                      </a:r>
                      <a:endParaRPr lang="en-US" sz="1400" dirty="0" smtClean="0">
                        <a:latin typeface="Arial"/>
                        <a:cs typeface="Arial"/>
                      </a:endParaRPr>
                    </a:p>
                    <a:p>
                      <a:pPr algn="l"/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marL="72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latin typeface="Arial"/>
                          <a:cs typeface="Arial"/>
                        </a:rPr>
                        <a:t>Large virtual buffer</a:t>
                      </a:r>
                    </a:p>
                  </a:txBody>
                  <a:tcPr marL="72000" marR="36000" marT="18000" marB="18000"/>
                </a:tc>
              </a:tr>
            </a:tbl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8298" y="1341849"/>
            <a:ext cx="5317377" cy="2042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5254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 </a:t>
            </a:r>
            <a:r>
              <a:rPr lang="en-US" sz="2400" dirty="0" smtClean="0"/>
              <a:t>– Physical memory layer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11</a:t>
            </a:fld>
            <a:endParaRPr lang="en-US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125734" cy="4525963"/>
          </a:xfrm>
        </p:spPr>
        <p:txBody>
          <a:bodyPr>
            <a:normAutofit/>
          </a:bodyPr>
          <a:lstStyle/>
          <a:p>
            <a:pPr marL="342900" lvl="1" indent="-342900"/>
            <a:r>
              <a:rPr lang="en-US" sz="2400" dirty="0" smtClean="0"/>
              <a:t>Each task runs as a</a:t>
            </a: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408" y="2395958"/>
            <a:ext cx="6399106" cy="405902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195980" y="5486400"/>
            <a:ext cx="2182353" cy="739739"/>
          </a:xfrm>
          <a:prstGeom prst="rect">
            <a:avLst/>
          </a:prstGeom>
          <a:noFill/>
          <a:ln w="3810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3691020" y="5480992"/>
            <a:ext cx="2288875" cy="739739"/>
          </a:xfrm>
          <a:prstGeom prst="rect">
            <a:avLst/>
          </a:prstGeom>
          <a:noFill/>
          <a:ln w="3810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3691020" y="1667643"/>
            <a:ext cx="1768571" cy="369332"/>
          </a:xfrm>
          <a:prstGeom prst="rect">
            <a:avLst/>
          </a:prstGeom>
          <a:solidFill>
            <a:srgbClr val="393BAA"/>
          </a:solidFill>
        </p:spPr>
        <p:txBody>
          <a:bodyPr wrap="none">
            <a:spAutoFit/>
          </a:bodyPr>
          <a:lstStyle/>
          <a:p>
            <a:r>
              <a:rPr lang="en-US" altLang="zh-CN" sz="1600" dirty="0" smtClean="0">
                <a:latin typeface="Arial"/>
                <a:cs typeface="Arial"/>
              </a:rPr>
              <a:t> </a:t>
            </a:r>
            <a:r>
              <a:rPr lang="en-US" altLang="zh-CN" dirty="0" smtClean="0">
                <a:solidFill>
                  <a:schemeClr val="bg1"/>
                </a:solidFill>
                <a:latin typeface="Arial"/>
                <a:cs typeface="Arial"/>
              </a:rPr>
              <a:t>process/thread</a:t>
            </a:r>
            <a:endParaRPr lang="en-US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1195980" y="4553850"/>
            <a:ext cx="2182353" cy="427062"/>
          </a:xfrm>
          <a:prstGeom prst="rect">
            <a:avLst/>
          </a:prstGeom>
          <a:noFill/>
          <a:ln w="3810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3691020" y="4361038"/>
            <a:ext cx="2288875" cy="521241"/>
          </a:xfrm>
          <a:prstGeom prst="rect">
            <a:avLst/>
          </a:prstGeom>
          <a:noFill/>
          <a:ln w="3810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/>
          <p:nvPr/>
        </p:nvCxnSpPr>
        <p:spPr>
          <a:xfrm flipH="1">
            <a:off x="1923430" y="4980912"/>
            <a:ext cx="283583" cy="505488"/>
          </a:xfrm>
          <a:prstGeom prst="straightConnector1">
            <a:avLst/>
          </a:prstGeom>
          <a:ln w="3810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>
            <a:off x="4463345" y="4882279"/>
            <a:ext cx="258924" cy="598713"/>
          </a:xfrm>
          <a:prstGeom prst="straightConnector1">
            <a:avLst/>
          </a:prstGeom>
          <a:ln w="3810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6395752" y="5229394"/>
            <a:ext cx="888922" cy="1126955"/>
          </a:xfrm>
          <a:prstGeom prst="rect">
            <a:avLst/>
          </a:prstGeom>
          <a:solidFill>
            <a:srgbClr val="393BAA"/>
          </a:solidFill>
          <a:ln w="571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 smtClean="0">
                <a:solidFill>
                  <a:srgbClr val="FFFFFF"/>
                </a:solidFill>
                <a:latin typeface="Arial"/>
                <a:cs typeface="Arial"/>
              </a:rPr>
              <a:t>Physical</a:t>
            </a:r>
          </a:p>
          <a:p>
            <a:pPr algn="ctr"/>
            <a:r>
              <a:rPr lang="en-US" sz="1400" dirty="0" smtClean="0">
                <a:solidFill>
                  <a:srgbClr val="FFFFFF"/>
                </a:solidFill>
                <a:latin typeface="Arial"/>
                <a:cs typeface="Arial"/>
              </a:rPr>
              <a:t>Memory Layer</a:t>
            </a:r>
            <a:endParaRPr lang="en-US" sz="1400" dirty="0">
              <a:solidFill>
                <a:srgbClr val="FFFF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218883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2" grpId="0" animBg="1"/>
      <p:bldP spid="24" grpId="0" animBg="1"/>
      <p:bldP spid="25" grpId="0" animBg="1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12750"/>
            <a:ext cx="8686800" cy="846667"/>
          </a:xfrm>
        </p:spPr>
        <p:txBody>
          <a:bodyPr/>
          <a:lstStyle/>
          <a:p>
            <a:r>
              <a:rPr lang="en-US" altLang="zh-CN" dirty="0" err="1"/>
              <a:t>Mprof</a:t>
            </a:r>
            <a:r>
              <a:rPr lang="en-US" altLang="zh-CN" dirty="0"/>
              <a:t> </a:t>
            </a:r>
            <a:r>
              <a:rPr lang="en-US" altLang="zh-CN" sz="2000" dirty="0"/>
              <a:t>– </a:t>
            </a:r>
            <a:r>
              <a:rPr lang="en-US" altLang="zh-CN" sz="2000" dirty="0" smtClean="0"/>
              <a:t>identify the skewed data and improper configurations</a:t>
            </a:r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-853914" y="252915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altLang="zh-CN" smtClean="0"/>
              <a:t>Rules for dataflow</a:t>
            </a:r>
          </a:p>
          <a:p>
            <a:r>
              <a:rPr lang="en-US" altLang="zh-CN" smtClean="0"/>
              <a:t>Skew modeling</a:t>
            </a:r>
          </a:p>
          <a:p>
            <a:pPr marL="0" indent="0">
              <a:buNone/>
            </a:pPr>
            <a:endParaRPr lang="en-US" altLang="zh-CN" dirty="0" smtClean="0">
              <a:solidFill>
                <a:srgbClr val="393BAA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8298" y="1341849"/>
            <a:ext cx="5317377" cy="204243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114800" y="5507437"/>
            <a:ext cx="4572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>
                <a:latin typeface="Arial"/>
                <a:cs typeface="Arial"/>
              </a:rPr>
              <a:t>A point beyond an inner fence on either side is considered a mild outlier. A point beyond an outer fence is considered an extreme outlier.</a:t>
            </a:r>
          </a:p>
        </p:txBody>
      </p:sp>
    </p:spTree>
    <p:extLst>
      <p:ext uri="{BB962C8B-B14F-4D97-AF65-F5344CB8AC3E}">
        <p14:creationId xmlns:p14="http://schemas.microsoft.com/office/powerpoint/2010/main" val="13063779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12750"/>
            <a:ext cx="8686800" cy="846667"/>
          </a:xfrm>
        </p:spPr>
        <p:txBody>
          <a:bodyPr/>
          <a:lstStyle/>
          <a:p>
            <a:r>
              <a:rPr lang="en-US" altLang="zh-CN" dirty="0" err="1"/>
              <a:t>Mprof</a:t>
            </a:r>
            <a:r>
              <a:rPr lang="en-US" altLang="zh-CN" dirty="0"/>
              <a:t> </a:t>
            </a:r>
            <a:r>
              <a:rPr lang="en-US" altLang="zh-CN" sz="2800" dirty="0"/>
              <a:t>– </a:t>
            </a:r>
            <a:r>
              <a:rPr lang="en-US" altLang="zh-CN" sz="2800" dirty="0" smtClean="0"/>
              <a:t>Evaluation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-761581" y="252915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Diagnosis results</a:t>
            </a:r>
          </a:p>
          <a:p>
            <a:r>
              <a:rPr lang="en-US" dirty="0" smtClean="0"/>
              <a:t>Overhead</a:t>
            </a:r>
          </a:p>
          <a:p>
            <a:r>
              <a:rPr lang="en-US" dirty="0" smtClean="0"/>
              <a:t>Case studies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34327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12750"/>
            <a:ext cx="8686800" cy="846667"/>
          </a:xfrm>
        </p:spPr>
        <p:txBody>
          <a:bodyPr/>
          <a:lstStyle/>
          <a:p>
            <a:r>
              <a:rPr lang="en-US" altLang="zh-CN" dirty="0" err="1"/>
              <a:t>Mprof</a:t>
            </a:r>
            <a:r>
              <a:rPr lang="en-US" altLang="zh-CN" dirty="0"/>
              <a:t> </a:t>
            </a:r>
            <a:r>
              <a:rPr lang="en-US" altLang="zh-CN" sz="2800" dirty="0"/>
              <a:t>– </a:t>
            </a:r>
            <a:r>
              <a:rPr lang="en-US" altLang="zh-CN" sz="2800" dirty="0" smtClean="0"/>
              <a:t>Evaluation </a:t>
            </a:r>
            <a:r>
              <a:rPr lang="en-US" altLang="zh-CN" sz="2400" dirty="0" smtClean="0"/>
              <a:t>– diagnosis results &amp; overhead</a:t>
            </a:r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-761581" y="252915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2980192"/>
              </p:ext>
            </p:extLst>
          </p:nvPr>
        </p:nvGraphicFramePr>
        <p:xfrm>
          <a:off x="267767" y="2277334"/>
          <a:ext cx="8588864" cy="42764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51839"/>
                <a:gridCol w="1335610"/>
                <a:gridCol w="547377"/>
                <a:gridCol w="2452267"/>
                <a:gridCol w="777281"/>
                <a:gridCol w="2069100"/>
                <a:gridCol w="755390"/>
              </a:tblGrid>
              <a:tr h="96311">
                <a:tc>
                  <a:txBody>
                    <a:bodyPr/>
                    <a:lstStyle/>
                    <a:p>
                      <a:r>
                        <a:rPr lang="en-US" sz="1050" b="1" dirty="0" smtClean="0">
                          <a:latin typeface="Arial"/>
                          <a:cs typeface="Arial"/>
                        </a:rPr>
                        <a:t>Phase</a:t>
                      </a:r>
                      <a:endParaRPr lang="en-US" sz="1050" b="1" dirty="0">
                        <a:latin typeface="Arial"/>
                        <a:cs typeface="Arial"/>
                      </a:endParaRPr>
                    </a:p>
                  </a:txBody>
                  <a:tcPr marL="36000" marR="36000" marT="18000" marB="18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1" dirty="0" smtClean="0">
                          <a:latin typeface="Arial"/>
                          <a:cs typeface="Arial"/>
                        </a:rPr>
                        <a:t>Job name</a:t>
                      </a:r>
                      <a:endParaRPr lang="en-US" sz="1050" b="1" dirty="0">
                        <a:latin typeface="Arial"/>
                        <a:cs typeface="Arial"/>
                      </a:endParaRPr>
                    </a:p>
                  </a:txBody>
                  <a:tcPr marL="36000" marR="36000" marT="18000" marB="18000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1" dirty="0" smtClean="0">
                          <a:latin typeface="Arial"/>
                          <a:cs typeface="Arial"/>
                        </a:rPr>
                        <a:t>Rules</a:t>
                      </a:r>
                      <a:endParaRPr lang="en-US" sz="1050" b="1" dirty="0">
                        <a:latin typeface="Arial"/>
                        <a:cs typeface="Arial"/>
                      </a:endParaRPr>
                    </a:p>
                  </a:txBody>
                  <a:tcPr marL="36000" marR="36000" marT="18000" marB="18000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1" dirty="0" smtClean="0">
                          <a:latin typeface="Arial"/>
                          <a:cs typeface="Arial"/>
                        </a:rPr>
                        <a:t>Identified causes</a:t>
                      </a:r>
                      <a:endParaRPr lang="en-US" sz="1050" b="1" dirty="0">
                        <a:latin typeface="Arial"/>
                        <a:cs typeface="Arial"/>
                      </a:endParaRPr>
                    </a:p>
                  </a:txBody>
                  <a:tcPr marL="36000" marR="36000" marT="18000" marB="18000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1" dirty="0" smtClean="0">
                          <a:latin typeface="Arial"/>
                          <a:cs typeface="Arial"/>
                        </a:rPr>
                        <a:t>Root</a:t>
                      </a:r>
                      <a:r>
                        <a:rPr lang="en-US" sz="1050" b="1" baseline="0" dirty="0" smtClean="0">
                          <a:latin typeface="Arial"/>
                          <a:cs typeface="Arial"/>
                        </a:rPr>
                        <a:t> causes?</a:t>
                      </a:r>
                      <a:endParaRPr lang="en-US" sz="1050" b="1" dirty="0">
                        <a:latin typeface="Arial"/>
                        <a:cs typeface="Arial"/>
                      </a:endParaRPr>
                    </a:p>
                  </a:txBody>
                  <a:tcPr marL="36000" marR="36000" marT="18000" marB="18000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1" dirty="0" smtClean="0">
                          <a:latin typeface="Arial"/>
                          <a:cs typeface="Arial"/>
                        </a:rPr>
                        <a:t>Verification</a:t>
                      </a:r>
                      <a:r>
                        <a:rPr lang="en-US" sz="1050" b="1" baseline="0" dirty="0" smtClean="0">
                          <a:latin typeface="Arial"/>
                          <a:cs typeface="Arial"/>
                        </a:rPr>
                        <a:t> (fixe methods)</a:t>
                      </a:r>
                      <a:endParaRPr lang="en-US" sz="1050" b="1" dirty="0">
                        <a:latin typeface="Arial"/>
                        <a:cs typeface="Arial"/>
                      </a:endParaRPr>
                    </a:p>
                  </a:txBody>
                  <a:tcPr marL="36000" marR="36000" marT="18000" marB="18000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1" dirty="0" smtClean="0">
                          <a:latin typeface="Arial"/>
                          <a:cs typeface="Arial"/>
                        </a:rPr>
                        <a:t>Overhead</a:t>
                      </a:r>
                      <a:endParaRPr lang="en-US" sz="1050" b="1" dirty="0">
                        <a:latin typeface="Arial"/>
                        <a:cs typeface="Arial"/>
                      </a:endParaRPr>
                    </a:p>
                  </a:txBody>
                  <a:tcPr marL="36000" marR="36000" marT="18000" marB="18000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174935">
                <a:tc rowSpan="8">
                  <a:txBody>
                    <a:bodyPr/>
                    <a:lstStyle/>
                    <a:p>
                      <a:r>
                        <a:rPr lang="en-US" sz="1050" dirty="0" smtClean="0">
                          <a:latin typeface="Arial"/>
                          <a:cs typeface="Arial"/>
                        </a:rPr>
                        <a:t>Map</a:t>
                      </a:r>
                      <a:endParaRPr lang="en-US" sz="1050" dirty="0">
                        <a:latin typeface="Arial"/>
                        <a:cs typeface="Arial"/>
                      </a:endParaRPr>
                    </a:p>
                  </a:txBody>
                  <a:tcPr marL="36000" marR="36000" marT="18000" marB="18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kern="1200" dirty="0" err="1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  <a:hlinkClick r:id="rId3"/>
                        </a:rPr>
                        <a:t>NLPLemmatizer</a:t>
                      </a:r>
                      <a:r>
                        <a:rPr lang="en-US" sz="105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  <a:hlinkClick r:id="rId3"/>
                        </a:rPr>
                        <a:t> </a:t>
                      </a:r>
                      <a:endParaRPr lang="en-US" sz="105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4,8 </a:t>
                      </a:r>
                      <a:endParaRPr lang="en-US" sz="105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Large </a:t>
                      </a:r>
                      <a:r>
                        <a:rPr lang="en-US" sz="1050" kern="1200" dirty="0" err="1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iResults</a:t>
                      </a:r>
                      <a:r>
                        <a:rPr lang="en-US" sz="105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, Large single record </a:t>
                      </a:r>
                      <a:endParaRPr lang="en-US" sz="105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smtClean="0">
                          <a:latin typeface="Arial"/>
                          <a:ea typeface="Zapf Dingbats"/>
                          <a:cs typeface="Arial"/>
                          <a:sym typeface="Zapf Dingbats"/>
                        </a:rPr>
                        <a:t>✓</a:t>
                      </a:r>
                      <a:endParaRPr lang="en-US" sz="105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Split </a:t>
                      </a:r>
                      <a:r>
                        <a:rPr lang="en-US" sz="1050" i="1" kern="1200" dirty="0" err="1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Rn</a:t>
                      </a:r>
                      <a:r>
                        <a:rPr lang="en-US" sz="1050" i="1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 </a:t>
                      </a:r>
                      <a:r>
                        <a:rPr lang="en-US" sz="105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into small records </a:t>
                      </a:r>
                      <a:endParaRPr lang="en-US" sz="105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135s </a:t>
                      </a:r>
                      <a:endParaRPr lang="en-US" sz="105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18000" marB="18000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174935">
                <a:tc vMerge="1">
                  <a:txBody>
                    <a:bodyPr/>
                    <a:lstStyle/>
                    <a:p>
                      <a:endParaRPr lang="en-US" sz="1050" dirty="0">
                        <a:latin typeface="Arial"/>
                        <a:cs typeface="Arial"/>
                      </a:endParaRPr>
                    </a:p>
                  </a:txBody>
                  <a:tcPr marL="36000" marR="36000" marT="18000" marB="18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kern="1200" dirty="0" err="1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  <a:hlinkClick r:id="rId4"/>
                        </a:rPr>
                        <a:t>InMemWordCount</a:t>
                      </a:r>
                      <a:r>
                        <a:rPr lang="en-US" sz="105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  <a:hlinkClick r:id="rId4"/>
                        </a:rPr>
                        <a:t> </a:t>
                      </a:r>
                      <a:endParaRPr lang="en-US" sz="105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r>
                        <a:rPr lang="en-US" sz="1050" dirty="0" smtClean="0">
                          <a:latin typeface="Arial"/>
                          <a:cs typeface="Arial"/>
                        </a:rPr>
                        <a:t>1</a:t>
                      </a:r>
                      <a:endParaRPr lang="en-US" sz="1050" dirty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Large map-level </a:t>
                      </a:r>
                      <a:r>
                        <a:rPr lang="en-US" sz="1050" kern="1200" dirty="0" err="1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accResults</a:t>
                      </a:r>
                      <a:endParaRPr lang="en-US" sz="105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smtClean="0">
                          <a:latin typeface="Arial"/>
                          <a:ea typeface="Zapf Dingbats"/>
                          <a:cs typeface="Arial"/>
                          <a:sym typeface="Zapf Dingbats"/>
                        </a:rPr>
                        <a:t>✓</a:t>
                      </a:r>
                      <a:endParaRPr lang="en-US" sz="105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↓ Input split size, </a:t>
                      </a:r>
                      <a:r>
                        <a:rPr lang="en-US" sz="1050" kern="1200" dirty="0" err="1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FixMethod</a:t>
                      </a:r>
                      <a:r>
                        <a:rPr lang="en-US" sz="105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(a) </a:t>
                      </a:r>
                      <a:endParaRPr lang="en-US" sz="105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121s </a:t>
                      </a:r>
                      <a:endParaRPr lang="en-US" sz="105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18000" marB="18000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174935">
                <a:tc vMerge="1">
                  <a:txBody>
                    <a:bodyPr/>
                    <a:lstStyle/>
                    <a:p>
                      <a:endParaRPr lang="en-US" sz="1050" dirty="0">
                        <a:latin typeface="Arial"/>
                        <a:cs typeface="Arial"/>
                      </a:endParaRPr>
                    </a:p>
                  </a:txBody>
                  <a:tcPr marL="36000" marR="36000" marT="18000" marB="18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kern="1200" dirty="0" err="1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  <a:hlinkClick r:id="rId5"/>
                        </a:rPr>
                        <a:t>MapSideAggregation</a:t>
                      </a:r>
                      <a:r>
                        <a:rPr lang="en-US" sz="105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 </a:t>
                      </a:r>
                      <a:endParaRPr lang="en-US" sz="105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1 </a:t>
                      </a:r>
                      <a:endParaRPr lang="en-US" sz="105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Large map-level </a:t>
                      </a:r>
                      <a:r>
                        <a:rPr lang="en-US" sz="1050" kern="1200" dirty="0" err="1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accResults</a:t>
                      </a:r>
                      <a:endParaRPr lang="en-US" sz="105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r>
                        <a:rPr lang="en-US" sz="1050" dirty="0" smtClean="0">
                          <a:latin typeface="Arial"/>
                          <a:ea typeface="Wingdings"/>
                          <a:cs typeface="Arial"/>
                          <a:sym typeface="Wingdings"/>
                        </a:rPr>
                        <a:t></a:t>
                      </a:r>
                      <a:endParaRPr lang="en-US" sz="1050" dirty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↓ Input split size </a:t>
                      </a:r>
                      <a:endParaRPr lang="en-US" sz="105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r>
                        <a:rPr lang="en-US" sz="105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95s </a:t>
                      </a:r>
                      <a:endParaRPr lang="en-US" sz="1050" dirty="0">
                        <a:latin typeface="Arial"/>
                        <a:cs typeface="Arial"/>
                      </a:endParaRPr>
                    </a:p>
                  </a:txBody>
                  <a:tcPr marL="36000" marR="36000" marT="18000" marB="18000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174935">
                <a:tc vMerge="1">
                  <a:txBody>
                    <a:bodyPr/>
                    <a:lstStyle/>
                    <a:p>
                      <a:endParaRPr lang="en-US" sz="1050" dirty="0">
                        <a:latin typeface="Arial"/>
                        <a:cs typeface="Arial"/>
                      </a:endParaRPr>
                    </a:p>
                  </a:txBody>
                  <a:tcPr marL="36000" marR="36000" marT="18000" marB="18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kern="1200" dirty="0" err="1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  <a:hlinkClick r:id="rId6"/>
                        </a:rPr>
                        <a:t>PigDistinctCount</a:t>
                      </a:r>
                      <a:r>
                        <a:rPr lang="en-US" sz="105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 </a:t>
                      </a:r>
                      <a:endParaRPr lang="en-US" sz="105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r>
                        <a:rPr lang="en-US" sz="105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3 </a:t>
                      </a:r>
                      <a:endParaRPr lang="en-US" sz="1050" dirty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Large group-level </a:t>
                      </a:r>
                      <a:r>
                        <a:rPr lang="en-US" sz="1050" kern="1200" dirty="0" err="1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accResults</a:t>
                      </a:r>
                      <a:r>
                        <a:rPr lang="en-US" sz="105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 </a:t>
                      </a:r>
                      <a:endParaRPr lang="en-US" sz="105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smtClean="0">
                          <a:latin typeface="Arial"/>
                          <a:ea typeface="Wingdings"/>
                          <a:cs typeface="Arial"/>
                          <a:sym typeface="Wingdings"/>
                        </a:rPr>
                        <a:t></a:t>
                      </a:r>
                      <a:endParaRPr lang="en-US" sz="105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kern="1200" dirty="0" err="1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FixMethod</a:t>
                      </a:r>
                      <a:r>
                        <a:rPr lang="en-US" sz="105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 (a) </a:t>
                      </a:r>
                      <a:endParaRPr lang="en-US" sz="105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82s </a:t>
                      </a:r>
                      <a:endParaRPr lang="en-US" sz="105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18000" marB="18000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174935">
                <a:tc vMerge="1">
                  <a:txBody>
                    <a:bodyPr/>
                    <a:lstStyle/>
                    <a:p>
                      <a:endParaRPr lang="en-US" sz="1050">
                        <a:latin typeface="Arial"/>
                        <a:cs typeface="Arial"/>
                      </a:endParaRPr>
                    </a:p>
                  </a:txBody>
                  <a:tcPr marL="36000" marR="36000" marT="18000" marB="18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kern="1200" dirty="0" err="1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  <a:hlinkClick r:id="rId7"/>
                        </a:rPr>
                        <a:t>CDHJob</a:t>
                      </a:r>
                      <a:r>
                        <a:rPr lang="en-US" sz="105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 </a:t>
                      </a:r>
                      <a:endParaRPr lang="en-US" sz="105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9-1 </a:t>
                      </a:r>
                      <a:endParaRPr lang="en-US" sz="105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Large fixed framework buffer </a:t>
                      </a:r>
                      <a:endParaRPr lang="en-US" sz="105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smtClean="0">
                          <a:latin typeface="Arial"/>
                          <a:ea typeface="Zapf Dingbats"/>
                          <a:cs typeface="Arial"/>
                          <a:sym typeface="Zapf Dingbats"/>
                        </a:rPr>
                        <a:t>✓</a:t>
                      </a:r>
                      <a:endParaRPr lang="en-US" sz="105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r>
                        <a:rPr lang="en-US" sz="105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↓ map buffer size </a:t>
                      </a:r>
                      <a:endParaRPr lang="en-US" sz="105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r>
                        <a:rPr lang="en-US" sz="105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113s </a:t>
                      </a:r>
                      <a:endParaRPr lang="en-US" sz="105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18000" marB="18000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174935">
                <a:tc vMerge="1">
                  <a:txBody>
                    <a:bodyPr/>
                    <a:lstStyle/>
                    <a:p>
                      <a:endParaRPr lang="en-US" sz="1050" dirty="0">
                        <a:latin typeface="Arial"/>
                        <a:cs typeface="Arial"/>
                      </a:endParaRPr>
                    </a:p>
                  </a:txBody>
                  <a:tcPr marL="36000" marR="36000" marT="18000" marB="18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kern="1200" dirty="0" err="1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  <a:hlinkClick r:id="rId8"/>
                        </a:rPr>
                        <a:t>MahoutBayes</a:t>
                      </a:r>
                      <a:r>
                        <a:rPr lang="en-US" sz="105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 </a:t>
                      </a:r>
                      <a:endParaRPr lang="en-US" sz="105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5 </a:t>
                      </a:r>
                      <a:endParaRPr lang="en-US" sz="105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Large external data </a:t>
                      </a:r>
                      <a:endParaRPr lang="en-US" sz="105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smtClean="0">
                          <a:latin typeface="Arial"/>
                          <a:ea typeface="Zapf Dingbats"/>
                          <a:cs typeface="Arial"/>
                          <a:sym typeface="Zapf Dingbats"/>
                        </a:rPr>
                        <a:t>✓</a:t>
                      </a:r>
                      <a:endParaRPr lang="en-US" sz="105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1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↓ </a:t>
                      </a:r>
                      <a:r>
                        <a:rPr lang="en-US" sz="105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external data (trained model) </a:t>
                      </a:r>
                      <a:endParaRPr lang="en-US" sz="105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87s </a:t>
                      </a:r>
                      <a:endParaRPr lang="en-US" sz="105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18000" marB="18000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96311">
                <a:tc vMerge="1">
                  <a:txBody>
                    <a:bodyPr/>
                    <a:lstStyle/>
                    <a:p>
                      <a:endParaRPr lang="en-US" sz="1050" dirty="0">
                        <a:latin typeface="Arial"/>
                        <a:cs typeface="Arial"/>
                      </a:endParaRPr>
                    </a:p>
                  </a:txBody>
                  <a:tcPr marL="36000" marR="36000" marT="18000" marB="18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50" dirty="0" err="1" smtClean="0">
                          <a:latin typeface="Arial"/>
                          <a:cs typeface="Arial"/>
                          <a:hlinkClick r:id="rId9"/>
                        </a:rPr>
                        <a:t>MahoutConvertText</a:t>
                      </a:r>
                      <a:endParaRPr lang="en-US" sz="1050" dirty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r>
                        <a:rPr lang="en-US" sz="1050" dirty="0" smtClean="0">
                          <a:latin typeface="Arial"/>
                          <a:cs typeface="Arial"/>
                        </a:rPr>
                        <a:t>5</a:t>
                      </a:r>
                      <a:endParaRPr lang="en-US" sz="1050" dirty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smtClean="0">
                          <a:latin typeface="Arial"/>
                          <a:cs typeface="Arial"/>
                        </a:rPr>
                        <a:t>Large external data</a:t>
                      </a: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smtClean="0">
                          <a:latin typeface="Arial"/>
                          <a:ea typeface="Zapf Dingbats"/>
                          <a:cs typeface="Arial"/>
                          <a:sym typeface="Zapf Dingbats"/>
                        </a:rPr>
                        <a:t>✓</a:t>
                      </a:r>
                      <a:r>
                        <a:rPr lang="en-US" sz="1050" baseline="0" dirty="0" smtClean="0">
                          <a:latin typeface="Arial"/>
                          <a:ea typeface="+mn-ea"/>
                          <a:cs typeface="Arial"/>
                          <a:sym typeface="Zapf Dingbats"/>
                        </a:rPr>
                        <a:t> (+)</a:t>
                      </a:r>
                      <a:endParaRPr lang="en-US" sz="105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1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↓ </a:t>
                      </a:r>
                      <a:r>
                        <a:rPr lang="en-US" sz="105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external data (training</a:t>
                      </a:r>
                      <a:r>
                        <a:rPr lang="en-US" sz="1050" kern="1200" baseline="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 data</a:t>
                      </a:r>
                      <a:r>
                        <a:rPr lang="en-US" sz="105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) </a:t>
                      </a:r>
                      <a:endParaRPr lang="en-US" sz="105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r>
                        <a:rPr lang="en-US" sz="1050" dirty="0" smtClean="0">
                          <a:latin typeface="Arial"/>
                          <a:cs typeface="Arial"/>
                        </a:rPr>
                        <a:t>91s</a:t>
                      </a:r>
                      <a:endParaRPr lang="en-US" sz="1050" dirty="0">
                        <a:latin typeface="Arial"/>
                        <a:cs typeface="Arial"/>
                      </a:endParaRPr>
                    </a:p>
                  </a:txBody>
                  <a:tcPr marL="36000" marR="36000" marT="18000" marB="18000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102912">
                <a:tc vMerge="1">
                  <a:txBody>
                    <a:bodyPr/>
                    <a:lstStyle/>
                    <a:p>
                      <a:endParaRPr lang="en-US" sz="1050" dirty="0">
                        <a:latin typeface="Arial"/>
                        <a:cs typeface="Arial"/>
                      </a:endParaRPr>
                    </a:p>
                  </a:txBody>
                  <a:tcPr marL="36000" marR="36000" marT="18000" marB="18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 err="1" smtClean="0">
                          <a:latin typeface="Arial"/>
                          <a:cs typeface="Arial"/>
                          <a:hlinkClick r:id="rId10"/>
                        </a:rPr>
                        <a:t>HashJoin</a:t>
                      </a:r>
                      <a:endParaRPr lang="en-US" sz="1050" dirty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r>
                        <a:rPr lang="en-US" sz="1050" dirty="0" smtClean="0">
                          <a:latin typeface="Arial"/>
                          <a:cs typeface="Arial"/>
                        </a:rPr>
                        <a:t>5</a:t>
                      </a:r>
                      <a:endParaRPr lang="en-US" sz="1050" dirty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smtClean="0">
                          <a:latin typeface="Arial"/>
                          <a:cs typeface="Arial"/>
                        </a:rPr>
                        <a:t>Large external data</a:t>
                      </a: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smtClean="0">
                          <a:latin typeface="Arial"/>
                          <a:ea typeface="Zapf Dingbats"/>
                          <a:cs typeface="Arial"/>
                          <a:sym typeface="Zapf Dingbats"/>
                        </a:rPr>
                        <a:t>✓</a:t>
                      </a:r>
                      <a:r>
                        <a:rPr lang="en-US" sz="1050" baseline="0" dirty="0" smtClean="0">
                          <a:latin typeface="Arial"/>
                          <a:ea typeface="+mn-ea"/>
                          <a:cs typeface="Arial"/>
                          <a:sym typeface="Zapf Dingbats"/>
                        </a:rPr>
                        <a:t> (+)</a:t>
                      </a:r>
                      <a:endParaRPr lang="en-US" sz="105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1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↓ </a:t>
                      </a:r>
                      <a:r>
                        <a:rPr lang="en-US" sz="105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external data (the first table) </a:t>
                      </a:r>
                      <a:endParaRPr lang="en-US" sz="105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r>
                        <a:rPr lang="en-US" sz="1050" dirty="0" smtClean="0">
                          <a:latin typeface="Arial"/>
                          <a:cs typeface="Arial"/>
                        </a:rPr>
                        <a:t>114s</a:t>
                      </a:r>
                      <a:endParaRPr lang="en-US" sz="1050" dirty="0">
                        <a:latin typeface="Arial"/>
                        <a:cs typeface="Arial"/>
                      </a:endParaRPr>
                    </a:p>
                  </a:txBody>
                  <a:tcPr marL="36000" marR="36000" marT="18000" marB="18000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174935">
                <a:tc rowSpan="5">
                  <a:txBody>
                    <a:bodyPr/>
                    <a:lstStyle/>
                    <a:p>
                      <a:r>
                        <a:rPr lang="en-US" sz="1050" dirty="0" smtClean="0">
                          <a:latin typeface="Arial"/>
                          <a:cs typeface="Arial"/>
                        </a:rPr>
                        <a:t>Shuffle</a:t>
                      </a:r>
                      <a:endParaRPr lang="en-US" sz="1050" dirty="0">
                        <a:latin typeface="Arial"/>
                        <a:cs typeface="Arial"/>
                      </a:endParaRPr>
                    </a:p>
                  </a:txBody>
                  <a:tcPr marL="36000" marR="36000" marT="18000" marB="18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 err="1" smtClean="0">
                          <a:latin typeface="Arial"/>
                          <a:cs typeface="Arial"/>
                          <a:hlinkClick r:id="rId11"/>
                        </a:rPr>
                        <a:t>ShuffleInMemory</a:t>
                      </a:r>
                      <a:endParaRPr lang="en-US" sz="1050" dirty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r>
                        <a:rPr lang="en-US" sz="1050" dirty="0" smtClean="0">
                          <a:latin typeface="Arial"/>
                          <a:cs typeface="Arial"/>
                        </a:rPr>
                        <a:t>6-1</a:t>
                      </a:r>
                      <a:endParaRPr lang="en-US" sz="1050" dirty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smtClean="0">
                          <a:latin typeface="Arial"/>
                          <a:cs typeface="Arial"/>
                        </a:rPr>
                        <a:t>Improper data partition</a:t>
                      </a: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smtClean="0">
                          <a:latin typeface="Arial"/>
                          <a:ea typeface="Zapf Dingbats"/>
                          <a:cs typeface="Arial"/>
                          <a:sym typeface="Zapf Dingbats"/>
                        </a:rPr>
                        <a:t>✓</a:t>
                      </a:r>
                      <a:r>
                        <a:rPr lang="en-US" sz="1050" baseline="0" dirty="0" smtClean="0">
                          <a:latin typeface="Arial"/>
                          <a:ea typeface="+mn-ea"/>
                          <a:cs typeface="Arial"/>
                          <a:sym typeface="Zapf Dingbats"/>
                        </a:rPr>
                        <a:t> (+)</a:t>
                      </a:r>
                      <a:endParaRPr lang="en-US" sz="105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↑ partition number </a:t>
                      </a:r>
                      <a:endParaRPr lang="en-US" sz="105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110s </a:t>
                      </a:r>
                      <a:endParaRPr lang="en-US" sz="105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18000" marB="18000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174935">
                <a:tc vMerge="1">
                  <a:txBody>
                    <a:bodyPr/>
                    <a:lstStyle/>
                    <a:p>
                      <a:endParaRPr lang="en-US" sz="1050" dirty="0">
                        <a:latin typeface="Arial"/>
                        <a:cs typeface="Arial"/>
                      </a:endParaRPr>
                    </a:p>
                  </a:txBody>
                  <a:tcPr marL="36000" marR="36000" marT="18000" marB="18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kern="1200" dirty="0" err="1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  <a:hlinkClick r:id="rId12"/>
                        </a:rPr>
                        <a:t>WordCount</a:t>
                      </a:r>
                      <a:r>
                        <a:rPr lang="en-US" sz="105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  <a:hlinkClick r:id="rId12"/>
                        </a:rPr>
                        <a:t>-like</a:t>
                      </a:r>
                      <a:endParaRPr lang="en-US" sz="105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r>
                        <a:rPr lang="en-US" altLang="zh-CN" sz="1050" dirty="0" smtClean="0">
                          <a:latin typeface="Arial"/>
                          <a:cs typeface="Arial"/>
                        </a:rPr>
                        <a:t>9-2</a:t>
                      </a:r>
                      <a:endParaRPr lang="en-US" sz="1050" dirty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smtClean="0">
                          <a:latin typeface="Arial"/>
                          <a:cs typeface="Arial"/>
                        </a:rPr>
                        <a:t>Large virtual framework buffer</a:t>
                      </a: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smtClean="0">
                          <a:latin typeface="Arial"/>
                          <a:ea typeface="Zapf Dingbats"/>
                          <a:cs typeface="Arial"/>
                          <a:sym typeface="Zapf Dingbats"/>
                        </a:rPr>
                        <a:t>✓</a:t>
                      </a:r>
                      <a:endParaRPr lang="en-US" sz="105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smtClean="0">
                          <a:latin typeface="Arial"/>
                          <a:cs typeface="Arial"/>
                        </a:rPr>
                        <a:t>↓ shuffle buffer</a:t>
                      </a: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r>
                        <a:rPr lang="en-US" altLang="zh-CN" sz="1050" dirty="0" smtClean="0">
                          <a:latin typeface="Arial"/>
                          <a:cs typeface="Arial"/>
                        </a:rPr>
                        <a:t>129s</a:t>
                      </a:r>
                      <a:endParaRPr lang="en-US" sz="1050" dirty="0">
                        <a:latin typeface="Arial"/>
                        <a:cs typeface="Arial"/>
                      </a:endParaRPr>
                    </a:p>
                  </a:txBody>
                  <a:tcPr marL="36000" marR="36000" marT="18000" marB="18000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102912">
                <a:tc vMerge="1">
                  <a:txBody>
                    <a:bodyPr/>
                    <a:lstStyle/>
                    <a:p>
                      <a:endParaRPr lang="en-US" sz="1050" dirty="0">
                        <a:latin typeface="Arial"/>
                        <a:cs typeface="Arial"/>
                      </a:endParaRPr>
                    </a:p>
                  </a:txBody>
                  <a:tcPr marL="36000" marR="36000" marT="18000" marB="18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50" dirty="0" err="1" smtClean="0">
                          <a:latin typeface="Arial"/>
                          <a:cs typeface="Arial"/>
                          <a:hlinkClick r:id="rId13"/>
                        </a:rPr>
                        <a:t>PigJoin</a:t>
                      </a:r>
                      <a:endParaRPr lang="en-US" sz="1050" dirty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r>
                        <a:rPr lang="en-US" sz="1050" dirty="0" smtClean="0">
                          <a:latin typeface="Arial"/>
                          <a:cs typeface="Arial"/>
                        </a:rPr>
                        <a:t>9-2</a:t>
                      </a:r>
                      <a:endParaRPr lang="en-US" sz="1050" dirty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smtClean="0">
                          <a:latin typeface="Arial"/>
                          <a:cs typeface="Arial"/>
                        </a:rPr>
                        <a:t>Large virtual framework buffer</a:t>
                      </a: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smtClean="0">
                          <a:latin typeface="Arial"/>
                          <a:ea typeface="Zapf Dingbats"/>
                          <a:cs typeface="Arial"/>
                          <a:sym typeface="Zapf Dingbats"/>
                        </a:rPr>
                        <a:t>✓</a:t>
                      </a:r>
                      <a:endParaRPr lang="en-US" sz="105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smtClean="0">
                          <a:latin typeface="Arial"/>
                          <a:cs typeface="Arial"/>
                        </a:rPr>
                        <a:t>↓ shuffle buffer</a:t>
                      </a: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r>
                        <a:rPr lang="en-US" sz="1050" dirty="0" smtClean="0">
                          <a:latin typeface="Arial"/>
                          <a:cs typeface="Arial"/>
                        </a:rPr>
                        <a:t>123s</a:t>
                      </a:r>
                      <a:endParaRPr lang="en-US" sz="1050" dirty="0">
                        <a:latin typeface="Arial"/>
                        <a:cs typeface="Arial"/>
                      </a:endParaRPr>
                    </a:p>
                  </a:txBody>
                  <a:tcPr marL="36000" marR="36000" marT="18000" marB="18000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96311">
                <a:tc vMerge="1">
                  <a:txBody>
                    <a:bodyPr/>
                    <a:lstStyle/>
                    <a:p>
                      <a:endParaRPr lang="en-US" sz="1050" dirty="0">
                        <a:latin typeface="Arial"/>
                        <a:cs typeface="Arial"/>
                      </a:endParaRPr>
                    </a:p>
                  </a:txBody>
                  <a:tcPr marL="36000" marR="36000" marT="18000" marB="18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 err="1" smtClean="0">
                          <a:latin typeface="Arial"/>
                          <a:cs typeface="Arial"/>
                          <a:hlinkClick r:id="rId14"/>
                        </a:rPr>
                        <a:t>NestedDISTINCT</a:t>
                      </a:r>
                      <a:endParaRPr lang="en-US" sz="1050" dirty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r>
                        <a:rPr lang="en-US" sz="1050" dirty="0" smtClean="0">
                          <a:latin typeface="Arial"/>
                          <a:cs typeface="Arial"/>
                        </a:rPr>
                        <a:t>3</a:t>
                      </a:r>
                      <a:endParaRPr lang="en-US" sz="1050" dirty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smtClean="0">
                          <a:latin typeface="Arial"/>
                          <a:cs typeface="Arial"/>
                        </a:rPr>
                        <a:t>Large group-level </a:t>
                      </a:r>
                      <a:r>
                        <a:rPr lang="en-US" sz="1050" dirty="0" err="1" smtClean="0">
                          <a:latin typeface="Arial"/>
                          <a:cs typeface="Arial"/>
                        </a:rPr>
                        <a:t>accResults</a:t>
                      </a:r>
                      <a:endParaRPr lang="en-US" sz="105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smtClean="0">
                          <a:latin typeface="Arial"/>
                          <a:ea typeface="Wingdings"/>
                          <a:cs typeface="Arial"/>
                          <a:sym typeface="Wingdings"/>
                        </a:rPr>
                        <a:t></a:t>
                      </a:r>
                      <a:r>
                        <a:rPr lang="en-US" sz="1050" baseline="0" dirty="0" smtClean="0">
                          <a:latin typeface="Arial"/>
                          <a:ea typeface="+mn-ea"/>
                          <a:cs typeface="Arial"/>
                          <a:sym typeface="Wingdings"/>
                        </a:rPr>
                        <a:t> (+)</a:t>
                      </a:r>
                      <a:endParaRPr lang="en-US" sz="105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err="1" smtClean="0">
                          <a:latin typeface="Arial"/>
                          <a:cs typeface="Arial"/>
                        </a:rPr>
                        <a:t>FixMethod</a:t>
                      </a:r>
                      <a:r>
                        <a:rPr lang="en-US" sz="1050" dirty="0" smtClean="0">
                          <a:latin typeface="Arial"/>
                          <a:cs typeface="Arial"/>
                        </a:rPr>
                        <a:t> (b)</a:t>
                      </a: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r>
                        <a:rPr lang="en-US" sz="1050" dirty="0" smtClean="0">
                          <a:latin typeface="Arial"/>
                          <a:cs typeface="Arial"/>
                        </a:rPr>
                        <a:t>179s</a:t>
                      </a:r>
                      <a:endParaRPr lang="en-US" sz="1050" dirty="0">
                        <a:latin typeface="Arial"/>
                        <a:cs typeface="Arial"/>
                      </a:endParaRPr>
                    </a:p>
                  </a:txBody>
                  <a:tcPr marL="36000" marR="36000" marT="18000" marB="18000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102912">
                <a:tc vMerge="1">
                  <a:txBody>
                    <a:bodyPr/>
                    <a:lstStyle/>
                    <a:p>
                      <a:endParaRPr lang="en-US" sz="1050" dirty="0">
                        <a:latin typeface="Arial"/>
                        <a:cs typeface="Arial"/>
                      </a:endParaRPr>
                    </a:p>
                  </a:txBody>
                  <a:tcPr marL="36000" marR="36000" marT="18000" marB="18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 err="1" smtClean="0">
                          <a:latin typeface="Arial"/>
                          <a:cs typeface="Arial"/>
                          <a:hlinkClick r:id="rId15"/>
                        </a:rPr>
                        <a:t>PigOrderLimit</a:t>
                      </a:r>
                      <a:endParaRPr lang="en-US" sz="1050" dirty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r>
                        <a:rPr lang="en-US" sz="1050" dirty="0" smtClean="0">
                          <a:latin typeface="Arial"/>
                          <a:cs typeface="Arial"/>
                        </a:rPr>
                        <a:t>3, 7</a:t>
                      </a:r>
                      <a:endParaRPr lang="en-US" sz="1050" dirty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smtClean="0">
                          <a:latin typeface="Arial"/>
                          <a:cs typeface="Arial"/>
                        </a:rPr>
                        <a:t>Large group-level </a:t>
                      </a:r>
                      <a:r>
                        <a:rPr lang="en-US" sz="1050" dirty="0" err="1" smtClean="0">
                          <a:latin typeface="Arial"/>
                          <a:cs typeface="Arial"/>
                        </a:rPr>
                        <a:t>accResults</a:t>
                      </a:r>
                      <a:r>
                        <a:rPr lang="en-US" sz="1050" dirty="0" smtClean="0">
                          <a:latin typeface="Arial"/>
                          <a:cs typeface="Arial"/>
                        </a:rPr>
                        <a:t>, Hot key</a:t>
                      </a: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smtClean="0">
                          <a:latin typeface="Arial"/>
                          <a:ea typeface="Wingdings"/>
                          <a:cs typeface="Arial"/>
                          <a:sym typeface="Wingdings"/>
                        </a:rPr>
                        <a:t></a:t>
                      </a:r>
                      <a:endParaRPr lang="en-US" sz="105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err="1" smtClean="0">
                          <a:latin typeface="Arial"/>
                          <a:cs typeface="Arial"/>
                        </a:rPr>
                        <a:t>FixMethod</a:t>
                      </a:r>
                      <a:r>
                        <a:rPr lang="en-US" sz="1050" dirty="0" smtClean="0">
                          <a:latin typeface="Arial"/>
                          <a:cs typeface="Arial"/>
                        </a:rPr>
                        <a:t> (b)</a:t>
                      </a: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r>
                        <a:rPr lang="en-US" sz="1050" dirty="0" smtClean="0">
                          <a:latin typeface="Arial"/>
                          <a:cs typeface="Arial"/>
                        </a:rPr>
                        <a:t>194s</a:t>
                      </a:r>
                      <a:endParaRPr lang="en-US" sz="1050" dirty="0">
                        <a:latin typeface="Arial"/>
                        <a:cs typeface="Arial"/>
                      </a:endParaRPr>
                    </a:p>
                  </a:txBody>
                  <a:tcPr marL="36000" marR="36000" marT="18000" marB="18000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102912">
                <a:tc rowSpan="7">
                  <a:txBody>
                    <a:bodyPr/>
                    <a:lstStyle/>
                    <a:p>
                      <a:r>
                        <a:rPr lang="en-US" sz="1050" dirty="0" smtClean="0">
                          <a:latin typeface="Arial"/>
                          <a:cs typeface="Arial"/>
                        </a:rPr>
                        <a:t>Reduce</a:t>
                      </a:r>
                      <a:endParaRPr lang="en-US" sz="1050" dirty="0">
                        <a:latin typeface="Arial"/>
                        <a:cs typeface="Arial"/>
                      </a:endParaRPr>
                    </a:p>
                  </a:txBody>
                  <a:tcPr marL="36000" marR="36000" marT="18000" marB="18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 err="1" smtClean="0">
                          <a:latin typeface="Arial"/>
                          <a:cs typeface="Arial"/>
                          <a:hlinkClick r:id="rId16"/>
                        </a:rPr>
                        <a:t>GraphPartitioner</a:t>
                      </a:r>
                      <a:endParaRPr lang="en-US" sz="1050" dirty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r>
                        <a:rPr lang="en-US" sz="1050" dirty="0" smtClean="0">
                          <a:latin typeface="Arial"/>
                          <a:cs typeface="Arial"/>
                        </a:rPr>
                        <a:t>3</a:t>
                      </a:r>
                      <a:endParaRPr lang="en-US" sz="1050" dirty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smtClean="0">
                          <a:latin typeface="Arial"/>
                          <a:cs typeface="Arial"/>
                        </a:rPr>
                        <a:t>Large group-level </a:t>
                      </a:r>
                      <a:r>
                        <a:rPr lang="en-US" sz="1050" dirty="0" err="1" smtClean="0">
                          <a:latin typeface="Arial"/>
                          <a:cs typeface="Arial"/>
                        </a:rPr>
                        <a:t>accResults</a:t>
                      </a:r>
                      <a:endParaRPr lang="en-US" sz="105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smtClean="0">
                          <a:latin typeface="Arial"/>
                          <a:ea typeface="Zapf Dingbats"/>
                          <a:cs typeface="Arial"/>
                          <a:sym typeface="Zapf Dingbats"/>
                        </a:rPr>
                        <a:t>✓</a:t>
                      </a:r>
                      <a:endParaRPr lang="en-US" sz="105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err="1" smtClean="0">
                          <a:latin typeface="Arial"/>
                          <a:cs typeface="Arial"/>
                        </a:rPr>
                        <a:t>FixMethod</a:t>
                      </a:r>
                      <a:r>
                        <a:rPr lang="en-US" sz="1050" baseline="0" dirty="0" smtClean="0">
                          <a:latin typeface="Arial"/>
                          <a:cs typeface="Arial"/>
                        </a:rPr>
                        <a:t> (c)</a:t>
                      </a:r>
                      <a:endParaRPr lang="en-US" sz="105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r>
                        <a:rPr lang="en-US" sz="1050" dirty="0" smtClean="0">
                          <a:latin typeface="Arial"/>
                          <a:cs typeface="Arial"/>
                        </a:rPr>
                        <a:t>205s</a:t>
                      </a:r>
                      <a:endParaRPr lang="en-US" sz="1050" dirty="0">
                        <a:latin typeface="Arial"/>
                        <a:cs typeface="Arial"/>
                      </a:endParaRPr>
                    </a:p>
                  </a:txBody>
                  <a:tcPr marL="36000" marR="36000" marT="18000" marB="18000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102912">
                <a:tc vMerge="1">
                  <a:txBody>
                    <a:bodyPr/>
                    <a:lstStyle/>
                    <a:p>
                      <a:endParaRPr lang="en-US" sz="1050" dirty="0">
                        <a:latin typeface="Arial"/>
                        <a:cs typeface="Arial"/>
                      </a:endParaRPr>
                    </a:p>
                  </a:txBody>
                  <a:tcPr marL="36000" marR="36000" marT="18000" marB="18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 err="1" smtClean="0">
                          <a:latin typeface="Arial"/>
                          <a:cs typeface="Arial"/>
                          <a:hlinkClick r:id="rId17"/>
                        </a:rPr>
                        <a:t>FindFrequentValues</a:t>
                      </a:r>
                      <a:endParaRPr lang="en-US" sz="1050" dirty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r>
                        <a:rPr lang="en-US" sz="1050" dirty="0" smtClean="0">
                          <a:latin typeface="Arial"/>
                          <a:cs typeface="Arial"/>
                        </a:rPr>
                        <a:t>3</a:t>
                      </a:r>
                      <a:endParaRPr lang="en-US" sz="1050" dirty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smtClean="0">
                          <a:latin typeface="Arial"/>
                          <a:cs typeface="Arial"/>
                        </a:rPr>
                        <a:t>Large group-level </a:t>
                      </a:r>
                      <a:r>
                        <a:rPr lang="en-US" sz="1050" dirty="0" err="1" smtClean="0">
                          <a:latin typeface="Arial"/>
                          <a:cs typeface="Arial"/>
                        </a:rPr>
                        <a:t>accResults</a:t>
                      </a:r>
                      <a:endParaRPr lang="en-US" sz="105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smtClean="0">
                          <a:latin typeface="Arial"/>
                          <a:ea typeface="Zapf Dingbats"/>
                          <a:cs typeface="Arial"/>
                          <a:sym typeface="Zapf Dingbats"/>
                        </a:rPr>
                        <a:t>✓</a:t>
                      </a:r>
                      <a:endParaRPr lang="en-US" sz="105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err="1" smtClean="0">
                          <a:latin typeface="Arial"/>
                          <a:cs typeface="Arial"/>
                        </a:rPr>
                        <a:t>FixMethod</a:t>
                      </a:r>
                      <a:r>
                        <a:rPr lang="en-US" sz="1050" dirty="0" smtClean="0">
                          <a:latin typeface="Arial"/>
                          <a:cs typeface="Arial"/>
                        </a:rPr>
                        <a:t> (b)</a:t>
                      </a: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r>
                        <a:rPr lang="en-US" sz="1050" dirty="0" smtClean="0">
                          <a:latin typeface="Arial"/>
                          <a:cs typeface="Arial"/>
                        </a:rPr>
                        <a:t>138s</a:t>
                      </a:r>
                    </a:p>
                  </a:txBody>
                  <a:tcPr marL="36000" marR="36000" marT="18000" marB="18000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102912">
                <a:tc vMerge="1">
                  <a:txBody>
                    <a:bodyPr/>
                    <a:lstStyle/>
                    <a:p>
                      <a:endParaRPr lang="en-US" sz="1050" dirty="0">
                        <a:latin typeface="Arial"/>
                        <a:cs typeface="Arial"/>
                      </a:endParaRPr>
                    </a:p>
                  </a:txBody>
                  <a:tcPr marL="36000" marR="36000" marT="18000" marB="18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 err="1" smtClean="0">
                          <a:latin typeface="Arial"/>
                          <a:cs typeface="Arial"/>
                          <a:hlinkClick r:id="rId18"/>
                        </a:rPr>
                        <a:t>ReduceJoin</a:t>
                      </a:r>
                      <a:endParaRPr lang="en-US" sz="1050" dirty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r>
                        <a:rPr lang="en-US" sz="1050" dirty="0" smtClean="0">
                          <a:latin typeface="Arial"/>
                          <a:cs typeface="Arial"/>
                        </a:rPr>
                        <a:t>3, 7 </a:t>
                      </a:r>
                      <a:endParaRPr lang="en-US" sz="1050" dirty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smtClean="0">
                          <a:latin typeface="Arial"/>
                          <a:cs typeface="Arial"/>
                        </a:rPr>
                        <a:t>Large group-level </a:t>
                      </a:r>
                      <a:r>
                        <a:rPr lang="en-US" sz="1050" dirty="0" err="1" smtClean="0">
                          <a:latin typeface="Arial"/>
                          <a:cs typeface="Arial"/>
                        </a:rPr>
                        <a:t>accResults</a:t>
                      </a:r>
                      <a:r>
                        <a:rPr lang="en-US" sz="1050" dirty="0" smtClean="0">
                          <a:latin typeface="Arial"/>
                          <a:cs typeface="Arial"/>
                        </a:rPr>
                        <a:t>,</a:t>
                      </a:r>
                      <a:r>
                        <a:rPr lang="en-US" sz="1050" baseline="0" dirty="0" smtClean="0">
                          <a:latin typeface="Arial"/>
                          <a:cs typeface="Arial"/>
                        </a:rPr>
                        <a:t> Hot key</a:t>
                      </a:r>
                      <a:endParaRPr lang="en-US" sz="105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smtClean="0">
                          <a:latin typeface="Arial"/>
                          <a:ea typeface="Zapf Dingbats"/>
                          <a:cs typeface="Arial"/>
                          <a:sym typeface="Zapf Dingbats"/>
                        </a:rPr>
                        <a:t>✓</a:t>
                      </a:r>
                      <a:endParaRPr lang="en-US" sz="105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err="1" smtClean="0">
                          <a:latin typeface="Arial"/>
                          <a:cs typeface="Arial"/>
                        </a:rPr>
                        <a:t>FixMethod</a:t>
                      </a:r>
                      <a:r>
                        <a:rPr lang="en-US" sz="1050" dirty="0" smtClean="0">
                          <a:latin typeface="Arial"/>
                          <a:cs typeface="Arial"/>
                        </a:rPr>
                        <a:t> (a)</a:t>
                      </a: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r>
                        <a:rPr lang="en-US" sz="1050" dirty="0" smtClean="0">
                          <a:latin typeface="Arial"/>
                          <a:cs typeface="Arial"/>
                        </a:rPr>
                        <a:t>136s</a:t>
                      </a:r>
                    </a:p>
                  </a:txBody>
                  <a:tcPr marL="36000" marR="36000" marT="18000" marB="18000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102912">
                <a:tc vMerge="1">
                  <a:txBody>
                    <a:bodyPr/>
                    <a:lstStyle/>
                    <a:p>
                      <a:endParaRPr lang="en-US" sz="1050" dirty="0">
                        <a:latin typeface="Arial"/>
                        <a:cs typeface="Arial"/>
                      </a:endParaRPr>
                    </a:p>
                  </a:txBody>
                  <a:tcPr marL="36000" marR="36000" marT="18000" marB="18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 err="1" smtClean="0">
                          <a:latin typeface="Arial"/>
                          <a:cs typeface="Arial"/>
                          <a:hlinkClick r:id="rId19"/>
                        </a:rPr>
                        <a:t>PositionalIndexer</a:t>
                      </a:r>
                      <a:endParaRPr lang="en-US" sz="1050" dirty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r>
                        <a:rPr lang="en-US" sz="1050" dirty="0" smtClean="0">
                          <a:latin typeface="Arial"/>
                          <a:cs typeface="Arial"/>
                        </a:rPr>
                        <a:t>3, 7</a:t>
                      </a:r>
                      <a:endParaRPr lang="en-US" sz="1050" dirty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smtClean="0">
                          <a:latin typeface="Arial"/>
                          <a:cs typeface="Arial"/>
                        </a:rPr>
                        <a:t>Large group-level </a:t>
                      </a:r>
                      <a:r>
                        <a:rPr lang="en-US" sz="1050" dirty="0" err="1" smtClean="0">
                          <a:latin typeface="Arial"/>
                          <a:cs typeface="Arial"/>
                        </a:rPr>
                        <a:t>accResults</a:t>
                      </a:r>
                      <a:r>
                        <a:rPr lang="en-US" sz="1050" dirty="0" smtClean="0">
                          <a:latin typeface="Arial"/>
                          <a:cs typeface="Arial"/>
                        </a:rPr>
                        <a:t>,</a:t>
                      </a:r>
                      <a:r>
                        <a:rPr lang="en-US" sz="1050" baseline="0" dirty="0" smtClean="0">
                          <a:latin typeface="Arial"/>
                          <a:cs typeface="Arial"/>
                        </a:rPr>
                        <a:t> Hot key</a:t>
                      </a:r>
                      <a:endParaRPr lang="en-US" sz="105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smtClean="0">
                          <a:latin typeface="Arial"/>
                          <a:ea typeface="Zapf Dingbats"/>
                          <a:cs typeface="Arial"/>
                          <a:sym typeface="Zapf Dingbats"/>
                        </a:rPr>
                        <a:t>✓</a:t>
                      </a:r>
                      <a:endParaRPr lang="en-US" sz="105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err="1" smtClean="0">
                          <a:latin typeface="Arial"/>
                          <a:cs typeface="Arial"/>
                        </a:rPr>
                        <a:t>FixMethod</a:t>
                      </a:r>
                      <a:r>
                        <a:rPr lang="en-US" sz="1050" dirty="0" smtClean="0">
                          <a:latin typeface="Arial"/>
                          <a:cs typeface="Arial"/>
                        </a:rPr>
                        <a:t> (a)</a:t>
                      </a: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r>
                        <a:rPr lang="en-US" sz="1050" dirty="0" smtClean="0">
                          <a:latin typeface="Arial"/>
                          <a:cs typeface="Arial"/>
                        </a:rPr>
                        <a:t>144s</a:t>
                      </a:r>
                    </a:p>
                  </a:txBody>
                  <a:tcPr marL="36000" marR="36000" marT="18000" marB="18000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102912">
                <a:tc vMerge="1">
                  <a:txBody>
                    <a:bodyPr/>
                    <a:lstStyle/>
                    <a:p>
                      <a:endParaRPr lang="en-US" sz="1050" dirty="0">
                        <a:latin typeface="Arial"/>
                        <a:cs typeface="Arial"/>
                      </a:endParaRPr>
                    </a:p>
                  </a:txBody>
                  <a:tcPr marL="36000" marR="36000" marT="18000" marB="18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 err="1" smtClean="0">
                          <a:latin typeface="Arial"/>
                          <a:cs typeface="Arial"/>
                          <a:hlinkClick r:id="rId20"/>
                        </a:rPr>
                        <a:t>BuildInvertedIndex</a:t>
                      </a:r>
                      <a:endParaRPr lang="en-US" sz="1050" dirty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r>
                        <a:rPr lang="en-US" sz="1050" dirty="0" smtClean="0">
                          <a:latin typeface="Arial"/>
                          <a:cs typeface="Arial"/>
                        </a:rPr>
                        <a:t>3,</a:t>
                      </a:r>
                      <a:r>
                        <a:rPr lang="en-US" sz="1050" baseline="0" dirty="0" smtClean="0">
                          <a:latin typeface="Arial"/>
                          <a:cs typeface="Arial"/>
                        </a:rPr>
                        <a:t> 7</a:t>
                      </a:r>
                      <a:endParaRPr lang="en-US" sz="1050" dirty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smtClean="0">
                          <a:latin typeface="Arial"/>
                          <a:cs typeface="Arial"/>
                        </a:rPr>
                        <a:t>Large group-level </a:t>
                      </a:r>
                      <a:r>
                        <a:rPr lang="en-US" sz="1050" dirty="0" err="1" smtClean="0">
                          <a:latin typeface="Arial"/>
                          <a:cs typeface="Arial"/>
                        </a:rPr>
                        <a:t>accResults</a:t>
                      </a:r>
                      <a:r>
                        <a:rPr lang="en-US" sz="1050" dirty="0" smtClean="0">
                          <a:latin typeface="Arial"/>
                          <a:cs typeface="Arial"/>
                        </a:rPr>
                        <a:t>,</a:t>
                      </a:r>
                      <a:r>
                        <a:rPr lang="en-US" sz="1050" baseline="0" dirty="0" smtClean="0">
                          <a:latin typeface="Arial"/>
                          <a:cs typeface="Arial"/>
                        </a:rPr>
                        <a:t> Hot key</a:t>
                      </a:r>
                      <a:endParaRPr lang="en-US" sz="105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smtClean="0">
                          <a:latin typeface="Arial"/>
                          <a:ea typeface="Zapf Dingbats"/>
                          <a:cs typeface="Arial"/>
                          <a:sym typeface="Zapf Dingbats"/>
                        </a:rPr>
                        <a:t>✓</a:t>
                      </a:r>
                      <a:endParaRPr lang="en-US" sz="105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err="1" smtClean="0">
                          <a:latin typeface="Arial"/>
                          <a:cs typeface="Arial"/>
                        </a:rPr>
                        <a:t>FixMethod</a:t>
                      </a:r>
                      <a:r>
                        <a:rPr lang="en-US" sz="1050" dirty="0" smtClean="0">
                          <a:latin typeface="Arial"/>
                          <a:cs typeface="Arial"/>
                        </a:rPr>
                        <a:t> (c)</a:t>
                      </a: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r>
                        <a:rPr lang="en-US" sz="1050" dirty="0" smtClean="0">
                          <a:latin typeface="Arial"/>
                          <a:cs typeface="Arial"/>
                        </a:rPr>
                        <a:t>231s</a:t>
                      </a:r>
                    </a:p>
                  </a:txBody>
                  <a:tcPr marL="36000" marR="36000" marT="18000" marB="18000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96311">
                <a:tc vMerge="1">
                  <a:txBody>
                    <a:bodyPr/>
                    <a:lstStyle/>
                    <a:p>
                      <a:endParaRPr lang="en-US" sz="1050" dirty="0">
                        <a:latin typeface="Arial"/>
                        <a:cs typeface="Arial"/>
                      </a:endParaRPr>
                    </a:p>
                  </a:txBody>
                  <a:tcPr marL="36000" marR="36000" marT="18000" marB="18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 err="1" smtClean="0">
                          <a:latin typeface="Arial"/>
                          <a:cs typeface="Arial"/>
                          <a:hlinkClick r:id="rId21"/>
                        </a:rPr>
                        <a:t>CooccurMatrix</a:t>
                      </a:r>
                      <a:endParaRPr lang="en-US" sz="1050" dirty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r>
                        <a:rPr lang="en-US" sz="1050" dirty="0" smtClean="0">
                          <a:latin typeface="Arial"/>
                          <a:cs typeface="Arial"/>
                        </a:rPr>
                        <a:t>3, 7</a:t>
                      </a:r>
                      <a:endParaRPr lang="en-US" sz="1050" dirty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smtClean="0">
                          <a:latin typeface="Arial"/>
                          <a:cs typeface="Arial"/>
                        </a:rPr>
                        <a:t>Large group-level </a:t>
                      </a:r>
                      <a:r>
                        <a:rPr lang="en-US" sz="1050" dirty="0" err="1" smtClean="0">
                          <a:latin typeface="Arial"/>
                          <a:cs typeface="Arial"/>
                        </a:rPr>
                        <a:t>accResults</a:t>
                      </a:r>
                      <a:r>
                        <a:rPr lang="en-US" sz="1050" dirty="0" smtClean="0">
                          <a:latin typeface="Arial"/>
                          <a:cs typeface="Arial"/>
                        </a:rPr>
                        <a:t>,</a:t>
                      </a:r>
                      <a:r>
                        <a:rPr lang="en-US" sz="1050" baseline="0" dirty="0" smtClean="0">
                          <a:latin typeface="Arial"/>
                          <a:cs typeface="Arial"/>
                        </a:rPr>
                        <a:t> Hot key</a:t>
                      </a:r>
                      <a:endParaRPr lang="en-US" sz="105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smtClean="0">
                          <a:latin typeface="Arial"/>
                          <a:ea typeface="Zapf Dingbats"/>
                          <a:cs typeface="Arial"/>
                          <a:sym typeface="Zapf Dingbats"/>
                        </a:rPr>
                        <a:t>✓</a:t>
                      </a:r>
                      <a:endParaRPr lang="en-US" sz="105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err="1" smtClean="0">
                          <a:latin typeface="Arial"/>
                          <a:cs typeface="Arial"/>
                        </a:rPr>
                        <a:t>FixMethod</a:t>
                      </a:r>
                      <a:r>
                        <a:rPr lang="en-US" sz="1050" dirty="0" smtClean="0">
                          <a:latin typeface="Arial"/>
                          <a:cs typeface="Arial"/>
                        </a:rPr>
                        <a:t> (c)</a:t>
                      </a:r>
                    </a:p>
                  </a:txBody>
                  <a:tcPr marL="36000" marR="36000" marT="18000" marB="18000"/>
                </a:tc>
                <a:tc>
                  <a:txBody>
                    <a:bodyPr/>
                    <a:lstStyle/>
                    <a:p>
                      <a:r>
                        <a:rPr lang="en-US" sz="1050" dirty="0" smtClean="0">
                          <a:latin typeface="Arial"/>
                          <a:cs typeface="Arial"/>
                        </a:rPr>
                        <a:t>155s</a:t>
                      </a:r>
                    </a:p>
                  </a:txBody>
                  <a:tcPr marL="36000" marR="36000" marT="18000" marB="18000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96311">
                <a:tc vMerge="1">
                  <a:txBody>
                    <a:bodyPr/>
                    <a:lstStyle/>
                    <a:p>
                      <a:endParaRPr lang="en-US" sz="1050" dirty="0">
                        <a:latin typeface="Arial"/>
                        <a:cs typeface="Arial"/>
                      </a:endParaRPr>
                    </a:p>
                  </a:txBody>
                  <a:tcPr marL="36000" marR="36000" marT="18000" marB="18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 err="1" smtClean="0">
                          <a:latin typeface="Arial"/>
                          <a:cs typeface="Arial"/>
                          <a:hlinkClick r:id="rId22"/>
                        </a:rPr>
                        <a:t>JoinLargeGroups</a:t>
                      </a:r>
                      <a:endParaRPr lang="en-US" sz="1050" dirty="0">
                        <a:latin typeface="Arial"/>
                        <a:cs typeface="Arial"/>
                      </a:endParaRPr>
                    </a:p>
                  </a:txBody>
                  <a:tcPr marL="36000" marR="36000" marT="18000" marB="18000"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 smtClean="0">
                          <a:latin typeface="Arial"/>
                          <a:cs typeface="Arial"/>
                        </a:rPr>
                        <a:t>3, 7</a:t>
                      </a:r>
                      <a:endParaRPr lang="en-US" sz="1050" dirty="0">
                        <a:latin typeface="Arial"/>
                        <a:cs typeface="Arial"/>
                      </a:endParaRPr>
                    </a:p>
                  </a:txBody>
                  <a:tcPr marL="36000" marR="36000" marT="18000" marB="18000"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smtClean="0">
                          <a:latin typeface="Arial"/>
                          <a:cs typeface="Arial"/>
                        </a:rPr>
                        <a:t>Large group-level </a:t>
                      </a:r>
                      <a:r>
                        <a:rPr lang="en-US" sz="1050" dirty="0" err="1" smtClean="0">
                          <a:latin typeface="Arial"/>
                          <a:cs typeface="Arial"/>
                        </a:rPr>
                        <a:t>accResults</a:t>
                      </a:r>
                      <a:r>
                        <a:rPr lang="en-US" sz="1050" dirty="0" smtClean="0">
                          <a:latin typeface="Arial"/>
                          <a:cs typeface="Arial"/>
                        </a:rPr>
                        <a:t>,</a:t>
                      </a:r>
                      <a:r>
                        <a:rPr lang="en-US" sz="1050" baseline="0" dirty="0" smtClean="0">
                          <a:latin typeface="Arial"/>
                          <a:cs typeface="Arial"/>
                        </a:rPr>
                        <a:t> Hot key</a:t>
                      </a:r>
                      <a:endParaRPr lang="en-US" sz="105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18000" marB="18000"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smtClean="0">
                          <a:latin typeface="Arial"/>
                          <a:ea typeface="Wingdings"/>
                          <a:cs typeface="Arial"/>
                          <a:sym typeface="Wingdings"/>
                        </a:rPr>
                        <a:t></a:t>
                      </a:r>
                      <a:r>
                        <a:rPr lang="en-US" sz="1050" baseline="0" dirty="0" smtClean="0">
                          <a:latin typeface="Arial"/>
                          <a:ea typeface="+mn-ea"/>
                          <a:cs typeface="Arial"/>
                          <a:sym typeface="Wingdings"/>
                        </a:rPr>
                        <a:t> (+)</a:t>
                      </a:r>
                      <a:endParaRPr lang="en-US" sz="105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18000" marB="18000"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smtClean="0">
                          <a:latin typeface="Arial"/>
                          <a:cs typeface="Arial"/>
                        </a:rPr>
                        <a:t>Shrink</a:t>
                      </a:r>
                      <a:r>
                        <a:rPr lang="en-US" sz="1050" baseline="0" dirty="0" smtClean="0">
                          <a:latin typeface="Arial"/>
                          <a:cs typeface="Arial"/>
                        </a:rPr>
                        <a:t> the &lt;</a:t>
                      </a:r>
                      <a:r>
                        <a:rPr lang="en-US" sz="1050" i="1" baseline="0" dirty="0" smtClean="0">
                          <a:latin typeface="Arial"/>
                          <a:cs typeface="Arial"/>
                        </a:rPr>
                        <a:t>k</a:t>
                      </a:r>
                      <a:r>
                        <a:rPr lang="en-US" sz="1050" baseline="0" dirty="0" smtClean="0">
                          <a:latin typeface="Arial"/>
                          <a:cs typeface="Arial"/>
                        </a:rPr>
                        <a:t>, </a:t>
                      </a:r>
                      <a:r>
                        <a:rPr lang="en-US" sz="1050" i="1" baseline="0" dirty="0" smtClean="0">
                          <a:latin typeface="Arial"/>
                          <a:cs typeface="Arial"/>
                        </a:rPr>
                        <a:t>list</a:t>
                      </a:r>
                      <a:r>
                        <a:rPr lang="en-US" sz="1050" baseline="0" dirty="0" smtClean="0">
                          <a:latin typeface="Arial"/>
                          <a:cs typeface="Arial"/>
                        </a:rPr>
                        <a:t>(</a:t>
                      </a:r>
                      <a:r>
                        <a:rPr lang="en-US" sz="1050" i="1" baseline="0" dirty="0" smtClean="0">
                          <a:latin typeface="Arial"/>
                          <a:cs typeface="Arial"/>
                        </a:rPr>
                        <a:t>v</a:t>
                      </a:r>
                      <a:r>
                        <a:rPr lang="en-US" sz="1050" baseline="0" dirty="0" smtClean="0">
                          <a:latin typeface="Arial"/>
                          <a:cs typeface="Arial"/>
                        </a:rPr>
                        <a:t>)&gt; group</a:t>
                      </a:r>
                      <a:endParaRPr lang="en-US" sz="105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18000" marB="18000"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 smtClean="0">
                          <a:latin typeface="Arial"/>
                          <a:cs typeface="Arial"/>
                        </a:rPr>
                        <a:t>187s</a:t>
                      </a:r>
                    </a:p>
                  </a:txBody>
                  <a:tcPr marL="36000" marR="36000" marT="18000" marB="18000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0" y="1435584"/>
            <a:ext cx="8229600" cy="4525963"/>
          </a:xfrm>
        </p:spPr>
        <p:txBody>
          <a:bodyPr>
            <a:normAutofit/>
          </a:bodyPr>
          <a:lstStyle/>
          <a:p>
            <a:r>
              <a:rPr lang="en-US" sz="2000" dirty="0" smtClean="0"/>
              <a:t>Identify the root cause of 15 cases</a:t>
            </a:r>
          </a:p>
          <a:p>
            <a:r>
              <a:rPr lang="en-US" sz="2000" dirty="0" smtClean="0"/>
              <a:t>Identify the partial root causes of 5 cases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6666208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Mprof</a:t>
            </a:r>
            <a:r>
              <a:rPr lang="en-US" altLang="zh-CN" dirty="0"/>
              <a:t> </a:t>
            </a:r>
            <a:r>
              <a:rPr lang="en-US" altLang="zh-CN" sz="2800" dirty="0"/>
              <a:t>– </a:t>
            </a:r>
            <a:r>
              <a:rPr lang="en-US" altLang="zh-CN" sz="2800" dirty="0" smtClean="0"/>
              <a:t>Evaluation </a:t>
            </a:r>
            <a:r>
              <a:rPr lang="en-US" altLang="zh-CN" sz="2400" dirty="0" smtClean="0"/>
              <a:t>– Case study 1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57868"/>
            <a:ext cx="8229600" cy="2398838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Guess the root causes</a:t>
            </a:r>
          </a:p>
          <a:p>
            <a:pPr lvl="1"/>
            <a:r>
              <a:rPr lang="en-US" sz="1800" dirty="0" smtClean="0"/>
              <a:t>Large accumulated results in </a:t>
            </a:r>
            <a:r>
              <a:rPr lang="en-US" sz="1800" i="1" dirty="0" err="1" smtClean="0">
                <a:solidFill>
                  <a:srgbClr val="393BAA"/>
                </a:solidFill>
              </a:rPr>
              <a:t>slem</a:t>
            </a:r>
            <a:endParaRPr lang="en-US" sz="1800" i="1" dirty="0" smtClean="0">
              <a:solidFill>
                <a:srgbClr val="393BAA"/>
              </a:solidFill>
            </a:endParaRPr>
          </a:p>
          <a:p>
            <a:pPr lvl="1"/>
            <a:r>
              <a:rPr lang="en-US" sz="1800" dirty="0" smtClean="0"/>
              <a:t>Large record-level intermediate results </a:t>
            </a:r>
            <a:r>
              <a:rPr lang="en-US" altLang="zh-CN" sz="1800" dirty="0" smtClean="0"/>
              <a:t>generated by</a:t>
            </a:r>
            <a:r>
              <a:rPr lang="en-US" sz="1800" dirty="0" smtClean="0"/>
              <a:t> </a:t>
            </a:r>
            <a:r>
              <a:rPr lang="en-US" sz="1800" i="1" dirty="0" smtClean="0">
                <a:solidFill>
                  <a:srgbClr val="393BAA"/>
                </a:solidFill>
              </a:rPr>
              <a:t>lemmatize</a:t>
            </a:r>
            <a:r>
              <a:rPr lang="en-US" sz="1800" dirty="0" smtClean="0">
                <a:solidFill>
                  <a:srgbClr val="393BAA"/>
                </a:solidFill>
              </a:rPr>
              <a:t>(</a:t>
            </a:r>
            <a:r>
              <a:rPr lang="en-US" altLang="zh-CN" sz="1800" dirty="0" smtClean="0">
                <a:solidFill>
                  <a:srgbClr val="393BAA"/>
                </a:solidFill>
              </a:rPr>
              <a:t>value</a:t>
            </a:r>
            <a:r>
              <a:rPr lang="en-US" sz="1800" dirty="0" smtClean="0">
                <a:solidFill>
                  <a:srgbClr val="393BAA"/>
                </a:solidFill>
              </a:rPr>
              <a:t>)</a:t>
            </a:r>
            <a:endParaRPr lang="en-US" dirty="0" smtClean="0">
              <a:solidFill>
                <a:srgbClr val="393BAA"/>
              </a:solidFill>
            </a:endParaRPr>
          </a:p>
          <a:p>
            <a:pPr marL="400050" lvl="2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113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33833" y="4811496"/>
            <a:ext cx="5599571" cy="1569660"/>
          </a:xfrm>
          <a:prstGeom prst="rect">
            <a:avLst/>
          </a:prstGeom>
          <a:ln w="28575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 smtClean="0">
                <a:latin typeface="Courier"/>
                <a:cs typeface="Courier"/>
              </a:rPr>
              <a:t>1</a:t>
            </a:r>
            <a:r>
              <a:rPr lang="en-US" sz="1200" b="1" dirty="0" smtClean="0">
                <a:latin typeface="Courier"/>
                <a:cs typeface="Courier"/>
              </a:rPr>
              <a:t> </a:t>
            </a:r>
            <a:r>
              <a:rPr lang="en-US" sz="1200" b="1" dirty="0">
                <a:latin typeface="Courier"/>
                <a:cs typeface="Courier"/>
              </a:rPr>
              <a:t>public class Mapper</a:t>
            </a:r>
            <a:r>
              <a:rPr lang="en-US" sz="1200" dirty="0">
                <a:latin typeface="Courier"/>
                <a:cs typeface="Courier"/>
              </a:rPr>
              <a:t> {</a:t>
            </a:r>
            <a:endParaRPr lang="zh-CN" altLang="en-US" sz="1200" dirty="0">
              <a:latin typeface="Courier"/>
              <a:cs typeface="Courier"/>
            </a:endParaRPr>
          </a:p>
          <a:p>
            <a:r>
              <a:rPr lang="en-US" sz="1200" dirty="0" smtClean="0">
                <a:latin typeface="Courier"/>
                <a:cs typeface="Courier"/>
              </a:rPr>
              <a:t>2   </a:t>
            </a:r>
            <a:r>
              <a:rPr lang="en-US" sz="1200" dirty="0" err="1">
                <a:latin typeface="Courier"/>
                <a:cs typeface="Courier"/>
              </a:rPr>
              <a:t>StanfordLemmatizer</a:t>
            </a:r>
            <a:r>
              <a:rPr lang="en-US" sz="1200" dirty="0">
                <a:latin typeface="Courier"/>
                <a:cs typeface="Courier"/>
              </a:rPr>
              <a:t> </a:t>
            </a:r>
            <a:r>
              <a:rPr lang="en-US" sz="1200" i="1" dirty="0" err="1">
                <a:latin typeface="Courier"/>
                <a:cs typeface="Courier"/>
              </a:rPr>
              <a:t>slem</a:t>
            </a:r>
            <a:r>
              <a:rPr lang="en-US" sz="1200" dirty="0">
                <a:latin typeface="Courier"/>
                <a:cs typeface="Courier"/>
              </a:rPr>
              <a:t> = </a:t>
            </a:r>
            <a:r>
              <a:rPr lang="en-US" sz="1200" b="1" dirty="0">
                <a:latin typeface="Courier"/>
                <a:cs typeface="Courier"/>
              </a:rPr>
              <a:t>new</a:t>
            </a:r>
            <a:r>
              <a:rPr lang="en-US" sz="1200" dirty="0">
                <a:latin typeface="Courier"/>
                <a:cs typeface="Courier"/>
              </a:rPr>
              <a:t> </a:t>
            </a:r>
            <a:r>
              <a:rPr lang="en-US" sz="1200" dirty="0" err="1">
                <a:latin typeface="Courier"/>
                <a:cs typeface="Courier"/>
              </a:rPr>
              <a:t>StanfordLemmatizer</a:t>
            </a:r>
            <a:r>
              <a:rPr lang="en-US" sz="1200" dirty="0">
                <a:latin typeface="Courier"/>
                <a:cs typeface="Courier"/>
              </a:rPr>
              <a:t>();</a:t>
            </a:r>
            <a:endParaRPr lang="zh-CN" altLang="en-US" sz="1200" dirty="0">
              <a:latin typeface="Courier"/>
              <a:cs typeface="Courier"/>
            </a:endParaRPr>
          </a:p>
          <a:p>
            <a:r>
              <a:rPr lang="en-US" sz="1200" dirty="0" smtClean="0">
                <a:latin typeface="Courier"/>
                <a:cs typeface="Courier"/>
              </a:rPr>
              <a:t>3   </a:t>
            </a:r>
            <a:r>
              <a:rPr lang="en-US" sz="1200" b="1" dirty="0">
                <a:latin typeface="Courier"/>
                <a:cs typeface="Courier"/>
              </a:rPr>
              <a:t>public void</a:t>
            </a:r>
            <a:r>
              <a:rPr lang="en-US" sz="1200" dirty="0">
                <a:latin typeface="Courier"/>
                <a:cs typeface="Courier"/>
              </a:rPr>
              <a:t> </a:t>
            </a:r>
            <a:r>
              <a:rPr lang="en-US" sz="1200" b="1" dirty="0">
                <a:latin typeface="Courier"/>
                <a:cs typeface="Courier"/>
              </a:rPr>
              <a:t>map</a:t>
            </a:r>
            <a:r>
              <a:rPr lang="en-US" sz="1200" dirty="0">
                <a:latin typeface="Courier"/>
                <a:cs typeface="Courier"/>
              </a:rPr>
              <a:t>(Long </a:t>
            </a:r>
            <a:r>
              <a:rPr lang="en-US" sz="1200" i="1" dirty="0">
                <a:latin typeface="Courier"/>
                <a:cs typeface="Courier"/>
              </a:rPr>
              <a:t>key</a:t>
            </a:r>
            <a:r>
              <a:rPr lang="en-US" sz="1200" dirty="0">
                <a:latin typeface="Courier"/>
                <a:cs typeface="Courier"/>
              </a:rPr>
              <a:t>, Text </a:t>
            </a:r>
            <a:r>
              <a:rPr lang="en-US" sz="1200" i="1" dirty="0">
                <a:latin typeface="Courier"/>
                <a:cs typeface="Courier"/>
              </a:rPr>
              <a:t>value</a:t>
            </a:r>
            <a:r>
              <a:rPr lang="en-US" sz="1200" dirty="0">
                <a:latin typeface="Courier"/>
                <a:cs typeface="Courier"/>
              </a:rPr>
              <a:t>) { </a:t>
            </a:r>
            <a:endParaRPr lang="zh-CN" altLang="en-US" sz="1200" dirty="0">
              <a:latin typeface="Courier"/>
              <a:cs typeface="Courier"/>
            </a:endParaRPr>
          </a:p>
          <a:p>
            <a:r>
              <a:rPr lang="en-US" sz="1200" dirty="0" smtClean="0">
                <a:latin typeface="Courier"/>
                <a:cs typeface="Courier"/>
              </a:rPr>
              <a:t>4     </a:t>
            </a:r>
            <a:r>
              <a:rPr lang="en-US" sz="1200" dirty="0">
                <a:latin typeface="Courier"/>
                <a:cs typeface="Courier"/>
              </a:rPr>
              <a:t>String </a:t>
            </a:r>
            <a:r>
              <a:rPr lang="en-US" sz="1200" i="1" dirty="0">
                <a:latin typeface="Courier"/>
                <a:cs typeface="Courier"/>
              </a:rPr>
              <a:t>line</a:t>
            </a:r>
            <a:r>
              <a:rPr lang="en-US" sz="1200" dirty="0">
                <a:latin typeface="Courier"/>
                <a:cs typeface="Courier"/>
              </a:rPr>
              <a:t> = </a:t>
            </a:r>
            <a:r>
              <a:rPr lang="en-US" sz="1200" i="1" dirty="0" err="1">
                <a:latin typeface="Courier"/>
                <a:cs typeface="Courier"/>
              </a:rPr>
              <a:t>value</a:t>
            </a:r>
            <a:r>
              <a:rPr lang="en-US" sz="1200" dirty="0" err="1">
                <a:latin typeface="Courier"/>
                <a:cs typeface="Courier"/>
              </a:rPr>
              <a:t>.toString</a:t>
            </a:r>
            <a:r>
              <a:rPr lang="en-US" sz="1200" dirty="0">
                <a:latin typeface="Courier"/>
                <a:cs typeface="Courier"/>
              </a:rPr>
              <a:t>();</a:t>
            </a:r>
            <a:endParaRPr lang="zh-CN" altLang="en-US" sz="1200" dirty="0">
              <a:latin typeface="Courier"/>
              <a:cs typeface="Courier"/>
            </a:endParaRPr>
          </a:p>
          <a:p>
            <a:r>
              <a:rPr lang="en-US" sz="1200" dirty="0" smtClean="0">
                <a:latin typeface="Courier"/>
                <a:cs typeface="Courier"/>
              </a:rPr>
              <a:t>5</a:t>
            </a:r>
            <a:r>
              <a:rPr lang="en-US" sz="1200" b="1" dirty="0" smtClean="0">
                <a:latin typeface="Courier"/>
                <a:cs typeface="Courier"/>
              </a:rPr>
              <a:t>     </a:t>
            </a:r>
            <a:r>
              <a:rPr lang="en-US" sz="1200" b="1" dirty="0">
                <a:latin typeface="Courier"/>
                <a:cs typeface="Courier"/>
              </a:rPr>
              <a:t>for</a:t>
            </a:r>
            <a:r>
              <a:rPr lang="en-US" sz="1200" dirty="0">
                <a:latin typeface="Courier"/>
                <a:cs typeface="Courier"/>
              </a:rPr>
              <a:t>(String </a:t>
            </a:r>
            <a:r>
              <a:rPr lang="en-US" sz="1200" i="1" dirty="0">
                <a:latin typeface="Courier"/>
                <a:cs typeface="Courier"/>
              </a:rPr>
              <a:t>word</a:t>
            </a:r>
            <a:r>
              <a:rPr lang="en-US" sz="1200" dirty="0">
                <a:latin typeface="Courier"/>
                <a:cs typeface="Courier"/>
              </a:rPr>
              <a:t>: </a:t>
            </a:r>
            <a:r>
              <a:rPr lang="en-US" sz="1200" i="1" dirty="0" err="1">
                <a:latin typeface="Courier"/>
                <a:cs typeface="Courier"/>
              </a:rPr>
              <a:t>slem</a:t>
            </a:r>
            <a:r>
              <a:rPr lang="en-US" sz="1200" dirty="0" err="1">
                <a:latin typeface="Courier"/>
                <a:cs typeface="Courier"/>
              </a:rPr>
              <a:t>.lemmatize</a:t>
            </a:r>
            <a:r>
              <a:rPr lang="en-US" sz="1200" dirty="0">
                <a:latin typeface="Courier"/>
                <a:cs typeface="Courier"/>
              </a:rPr>
              <a:t>(</a:t>
            </a:r>
            <a:r>
              <a:rPr lang="en-US" sz="1200" i="1" dirty="0">
                <a:latin typeface="Courier"/>
                <a:cs typeface="Courier"/>
              </a:rPr>
              <a:t>line</a:t>
            </a:r>
            <a:r>
              <a:rPr lang="en-US" sz="1200" dirty="0">
                <a:latin typeface="Courier"/>
                <a:cs typeface="Courier"/>
              </a:rPr>
              <a:t>)</a:t>
            </a:r>
            <a:r>
              <a:rPr lang="en-US" sz="1200" dirty="0" smtClean="0">
                <a:latin typeface="Courier"/>
                <a:cs typeface="Courier"/>
              </a:rPr>
              <a:t>) =&gt; 282MB</a:t>
            </a:r>
            <a:endParaRPr lang="zh-CN" altLang="en-US" sz="1200" dirty="0">
              <a:latin typeface="Courier"/>
              <a:cs typeface="Courier"/>
            </a:endParaRPr>
          </a:p>
          <a:p>
            <a:r>
              <a:rPr lang="en-US" sz="1200" dirty="0" smtClean="0">
                <a:latin typeface="Courier"/>
                <a:cs typeface="Courier"/>
              </a:rPr>
              <a:t>6       </a:t>
            </a:r>
            <a:r>
              <a:rPr lang="en-US" sz="1200" dirty="0">
                <a:latin typeface="Courier"/>
                <a:cs typeface="Courier"/>
              </a:rPr>
              <a:t>emit(</a:t>
            </a:r>
            <a:r>
              <a:rPr lang="en-US" sz="1200" i="1" dirty="0">
                <a:latin typeface="Courier"/>
                <a:cs typeface="Courier"/>
              </a:rPr>
              <a:t>word</a:t>
            </a:r>
            <a:r>
              <a:rPr lang="en-US" sz="1200" dirty="0">
                <a:latin typeface="Courier"/>
                <a:cs typeface="Courier"/>
              </a:rPr>
              <a:t>, 1);</a:t>
            </a:r>
            <a:endParaRPr lang="zh-CN" altLang="en-US" sz="1200" dirty="0">
              <a:latin typeface="Courier"/>
              <a:cs typeface="Courier"/>
            </a:endParaRPr>
          </a:p>
          <a:p>
            <a:r>
              <a:rPr lang="en-US" sz="1200" dirty="0" smtClean="0">
                <a:latin typeface="Courier"/>
                <a:cs typeface="Courier"/>
              </a:rPr>
              <a:t>7   </a:t>
            </a:r>
            <a:r>
              <a:rPr lang="en-US" sz="1200" dirty="0">
                <a:latin typeface="Courier"/>
                <a:cs typeface="Courier"/>
              </a:rPr>
              <a:t>} </a:t>
            </a:r>
            <a:endParaRPr lang="zh-CN" altLang="en-US" sz="1200" dirty="0">
              <a:latin typeface="Courier"/>
              <a:cs typeface="Courier"/>
            </a:endParaRPr>
          </a:p>
          <a:p>
            <a:r>
              <a:rPr lang="en-US" sz="1200" dirty="0" smtClean="0">
                <a:latin typeface="Courier"/>
                <a:cs typeface="Courier"/>
              </a:rPr>
              <a:t>8 </a:t>
            </a:r>
            <a:r>
              <a:rPr lang="en-US" sz="1200" dirty="0">
                <a:latin typeface="Courier"/>
                <a:cs typeface="Courier"/>
              </a:rPr>
              <a:t>}</a:t>
            </a:r>
            <a:r>
              <a:rPr lang="zh-CN" altLang="en-US" sz="1200" dirty="0">
                <a:latin typeface="Courier"/>
                <a:cs typeface="Courier"/>
              </a:rPr>
              <a:t> </a:t>
            </a:r>
          </a:p>
        </p:txBody>
      </p:sp>
      <p:sp>
        <p:nvSpPr>
          <p:cNvPr id="7" name="Rectangle 6"/>
          <p:cNvSpPr/>
          <p:nvPr/>
        </p:nvSpPr>
        <p:spPr>
          <a:xfrm>
            <a:off x="4601260" y="6107239"/>
            <a:ext cx="1532144" cy="276999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200" dirty="0" err="1" smtClean="0">
                <a:solidFill>
                  <a:schemeClr val="bg1"/>
                </a:solidFill>
                <a:latin typeface="Arial"/>
                <a:cs typeface="Arial"/>
              </a:rPr>
              <a:t>NLPLemmatizer</a:t>
            </a:r>
            <a:endParaRPr lang="en-US" sz="120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696347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8136" y="4139045"/>
            <a:ext cx="2446036" cy="231200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Mprof</a:t>
            </a:r>
            <a:r>
              <a:rPr lang="en-US" altLang="zh-CN" dirty="0"/>
              <a:t> </a:t>
            </a:r>
            <a:r>
              <a:rPr lang="en-US" altLang="zh-CN" sz="2800" dirty="0"/>
              <a:t>– </a:t>
            </a:r>
            <a:r>
              <a:rPr lang="en-US" altLang="zh-CN" sz="2800" dirty="0" smtClean="0"/>
              <a:t>Evaluation </a:t>
            </a:r>
            <a:r>
              <a:rPr lang="en-US" altLang="zh-CN" sz="2400" dirty="0" smtClean="0"/>
              <a:t>– Case study 1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57867"/>
            <a:ext cx="8229600" cy="3184387"/>
          </a:xfrm>
        </p:spPr>
        <p:txBody>
          <a:bodyPr>
            <a:normAutofit lnSpcReduction="10000"/>
          </a:bodyPr>
          <a:lstStyle/>
          <a:p>
            <a:r>
              <a:rPr lang="en-US" altLang="zh-CN" dirty="0" smtClean="0"/>
              <a:t>Guess the root causes</a:t>
            </a:r>
          </a:p>
          <a:p>
            <a:pPr lvl="1"/>
            <a:r>
              <a:rPr lang="en-US" sz="1800" dirty="0" smtClean="0"/>
              <a:t>Large accumulated results in </a:t>
            </a:r>
            <a:r>
              <a:rPr lang="en-US" sz="1800" i="1" dirty="0" err="1" smtClean="0">
                <a:solidFill>
                  <a:srgbClr val="393BAA"/>
                </a:solidFill>
              </a:rPr>
              <a:t>slem</a:t>
            </a:r>
            <a:endParaRPr lang="en-US" sz="1800" i="1" dirty="0" smtClean="0">
              <a:solidFill>
                <a:srgbClr val="393BAA"/>
              </a:solidFill>
            </a:endParaRPr>
          </a:p>
          <a:p>
            <a:pPr lvl="1"/>
            <a:r>
              <a:rPr lang="en-US" sz="1800" dirty="0" smtClean="0"/>
              <a:t>Large record-level intermediate results </a:t>
            </a:r>
            <a:r>
              <a:rPr lang="en-US" altLang="zh-CN" sz="1800" dirty="0" smtClean="0"/>
              <a:t>generated by</a:t>
            </a:r>
            <a:r>
              <a:rPr lang="en-US" sz="1800" dirty="0" smtClean="0"/>
              <a:t> </a:t>
            </a:r>
            <a:r>
              <a:rPr lang="en-US" sz="1800" i="1" dirty="0" smtClean="0">
                <a:solidFill>
                  <a:srgbClr val="393BAA"/>
                </a:solidFill>
              </a:rPr>
              <a:t>lemmatize</a:t>
            </a:r>
            <a:r>
              <a:rPr lang="en-US" sz="1800" dirty="0" smtClean="0">
                <a:solidFill>
                  <a:srgbClr val="393BAA"/>
                </a:solidFill>
              </a:rPr>
              <a:t>(</a:t>
            </a:r>
            <a:r>
              <a:rPr lang="en-US" altLang="zh-CN" sz="1800" dirty="0" smtClean="0">
                <a:solidFill>
                  <a:srgbClr val="393BAA"/>
                </a:solidFill>
              </a:rPr>
              <a:t>value</a:t>
            </a:r>
            <a:r>
              <a:rPr lang="en-US" sz="1800" dirty="0" smtClean="0">
                <a:solidFill>
                  <a:srgbClr val="393BAA"/>
                </a:solidFill>
              </a:rPr>
              <a:t>)</a:t>
            </a:r>
            <a:endParaRPr lang="en-US" dirty="0" smtClean="0">
              <a:solidFill>
                <a:srgbClr val="393BAA"/>
              </a:solidFill>
            </a:endParaRPr>
          </a:p>
          <a:p>
            <a:r>
              <a:rPr lang="en-US" dirty="0" smtClean="0"/>
              <a:t>Symptoms</a:t>
            </a:r>
          </a:p>
          <a:p>
            <a:pPr lvl="1"/>
            <a:r>
              <a:rPr lang="en-US" sz="1800" dirty="0" smtClean="0"/>
              <a:t>No growth in [R</a:t>
            </a:r>
            <a:r>
              <a:rPr lang="en-US" sz="1400" dirty="0" smtClean="0"/>
              <a:t>1</a:t>
            </a:r>
            <a:r>
              <a:rPr lang="en-US" sz="1800" dirty="0" smtClean="0"/>
              <a:t>, R</a:t>
            </a:r>
            <a:r>
              <a:rPr lang="en-US" sz="1400" dirty="0" smtClean="0"/>
              <a:t>76</a:t>
            </a:r>
            <a:r>
              <a:rPr lang="en-US" sz="1800" dirty="0" smtClean="0"/>
              <a:t>) </a:t>
            </a:r>
            <a:r>
              <a:rPr lang="en-US" sz="1600" dirty="0" smtClean="0"/>
              <a:t>=&gt; No large accumulated results in </a:t>
            </a:r>
            <a:r>
              <a:rPr lang="en-US" sz="1600" i="1" dirty="0" err="1" smtClean="0"/>
              <a:t>slem</a:t>
            </a:r>
            <a:endParaRPr lang="en-US" sz="1600" i="1" dirty="0" smtClean="0"/>
          </a:p>
          <a:p>
            <a:pPr lvl="1"/>
            <a:r>
              <a:rPr lang="en-US" sz="1800" dirty="0" smtClean="0"/>
              <a:t>Sharp growth at R</a:t>
            </a:r>
            <a:r>
              <a:rPr lang="en-US" sz="1400" dirty="0" smtClean="0"/>
              <a:t>76 =</a:t>
            </a:r>
            <a:r>
              <a:rPr lang="en-US" sz="1600" dirty="0" smtClean="0"/>
              <a:t>&gt; Large intermediate results in </a:t>
            </a:r>
            <a:r>
              <a:rPr lang="en-US" sz="1600" i="1" dirty="0" smtClean="0"/>
              <a:t>lemmatize</a:t>
            </a:r>
            <a:r>
              <a:rPr lang="en-US" sz="1600" dirty="0" smtClean="0"/>
              <a:t>() (Rule 4)</a:t>
            </a:r>
          </a:p>
          <a:p>
            <a:pPr marL="342900" lvl="1" indent="-342900"/>
            <a:r>
              <a:rPr lang="en-US" sz="2400" dirty="0" smtClean="0"/>
              <a:t>Root causes</a:t>
            </a:r>
          </a:p>
          <a:p>
            <a:pPr lvl="1"/>
            <a:r>
              <a:rPr lang="en-US" sz="1800" i="1" dirty="0"/>
              <a:t>l</a:t>
            </a:r>
            <a:r>
              <a:rPr lang="en-US" sz="1800" i="1" dirty="0" smtClean="0"/>
              <a:t>emmatize</a:t>
            </a:r>
            <a:r>
              <a:rPr lang="en-US" sz="1800" dirty="0" smtClean="0"/>
              <a:t>() allocates large temporary data structures</a:t>
            </a:r>
          </a:p>
          <a:p>
            <a:pPr lvl="2"/>
            <a:r>
              <a:rPr lang="en-US" sz="1600" dirty="0" smtClean="0"/>
              <a:t>5 times larger than the </a:t>
            </a:r>
            <a:r>
              <a:rPr lang="en-US" sz="1600" i="1" dirty="0" smtClean="0"/>
              <a:t>line</a:t>
            </a:r>
            <a:endParaRPr lang="en-US" sz="1600" i="1" dirty="0">
              <a:solidFill>
                <a:srgbClr val="393BAA"/>
              </a:solidFill>
            </a:endParaRPr>
          </a:p>
          <a:p>
            <a:pPr marL="400050" lvl="2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114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33833" y="4811496"/>
            <a:ext cx="5599571" cy="1569660"/>
          </a:xfrm>
          <a:prstGeom prst="rect">
            <a:avLst/>
          </a:prstGeom>
          <a:ln w="28575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 smtClean="0">
                <a:latin typeface="Courier"/>
                <a:cs typeface="Courier"/>
              </a:rPr>
              <a:t>1</a:t>
            </a:r>
            <a:r>
              <a:rPr lang="en-US" sz="1200" b="1" dirty="0" smtClean="0">
                <a:latin typeface="Courier"/>
                <a:cs typeface="Courier"/>
              </a:rPr>
              <a:t> </a:t>
            </a:r>
            <a:r>
              <a:rPr lang="en-US" sz="1200" b="1" dirty="0">
                <a:latin typeface="Courier"/>
                <a:cs typeface="Courier"/>
              </a:rPr>
              <a:t>public class Mapper</a:t>
            </a:r>
            <a:r>
              <a:rPr lang="en-US" sz="1200" dirty="0">
                <a:latin typeface="Courier"/>
                <a:cs typeface="Courier"/>
              </a:rPr>
              <a:t> {</a:t>
            </a:r>
            <a:endParaRPr lang="zh-CN" altLang="en-US" sz="1200" dirty="0">
              <a:latin typeface="Courier"/>
              <a:cs typeface="Courier"/>
            </a:endParaRPr>
          </a:p>
          <a:p>
            <a:r>
              <a:rPr lang="en-US" sz="1200" dirty="0" smtClean="0">
                <a:latin typeface="Courier"/>
                <a:cs typeface="Courier"/>
              </a:rPr>
              <a:t>2   </a:t>
            </a:r>
            <a:r>
              <a:rPr lang="en-US" sz="1200" dirty="0" err="1">
                <a:latin typeface="Courier"/>
                <a:cs typeface="Courier"/>
              </a:rPr>
              <a:t>StanfordLemmatizer</a:t>
            </a:r>
            <a:r>
              <a:rPr lang="en-US" sz="1200" dirty="0">
                <a:latin typeface="Courier"/>
                <a:cs typeface="Courier"/>
              </a:rPr>
              <a:t> </a:t>
            </a:r>
            <a:r>
              <a:rPr lang="en-US" sz="1200" i="1" dirty="0" err="1">
                <a:latin typeface="Courier"/>
                <a:cs typeface="Courier"/>
              </a:rPr>
              <a:t>slem</a:t>
            </a:r>
            <a:r>
              <a:rPr lang="en-US" sz="1200" dirty="0">
                <a:latin typeface="Courier"/>
                <a:cs typeface="Courier"/>
              </a:rPr>
              <a:t> = </a:t>
            </a:r>
            <a:r>
              <a:rPr lang="en-US" sz="1200" b="1" dirty="0">
                <a:latin typeface="Courier"/>
                <a:cs typeface="Courier"/>
              </a:rPr>
              <a:t>new</a:t>
            </a:r>
            <a:r>
              <a:rPr lang="en-US" sz="1200" dirty="0">
                <a:latin typeface="Courier"/>
                <a:cs typeface="Courier"/>
              </a:rPr>
              <a:t> </a:t>
            </a:r>
            <a:r>
              <a:rPr lang="en-US" sz="1200" dirty="0" err="1">
                <a:latin typeface="Courier"/>
                <a:cs typeface="Courier"/>
              </a:rPr>
              <a:t>StanfordLemmatizer</a:t>
            </a:r>
            <a:r>
              <a:rPr lang="en-US" sz="1200" dirty="0">
                <a:latin typeface="Courier"/>
                <a:cs typeface="Courier"/>
              </a:rPr>
              <a:t>();</a:t>
            </a:r>
            <a:endParaRPr lang="zh-CN" altLang="en-US" sz="1200" dirty="0">
              <a:latin typeface="Courier"/>
              <a:cs typeface="Courier"/>
            </a:endParaRPr>
          </a:p>
          <a:p>
            <a:r>
              <a:rPr lang="en-US" sz="1200" dirty="0" smtClean="0">
                <a:latin typeface="Courier"/>
                <a:cs typeface="Courier"/>
              </a:rPr>
              <a:t>3   </a:t>
            </a:r>
            <a:r>
              <a:rPr lang="en-US" sz="1200" b="1" dirty="0">
                <a:latin typeface="Courier"/>
                <a:cs typeface="Courier"/>
              </a:rPr>
              <a:t>public void</a:t>
            </a:r>
            <a:r>
              <a:rPr lang="en-US" sz="1200" dirty="0">
                <a:latin typeface="Courier"/>
                <a:cs typeface="Courier"/>
              </a:rPr>
              <a:t> </a:t>
            </a:r>
            <a:r>
              <a:rPr lang="en-US" sz="1200" b="1" dirty="0">
                <a:latin typeface="Courier"/>
                <a:cs typeface="Courier"/>
              </a:rPr>
              <a:t>map</a:t>
            </a:r>
            <a:r>
              <a:rPr lang="en-US" sz="1200" dirty="0">
                <a:latin typeface="Courier"/>
                <a:cs typeface="Courier"/>
              </a:rPr>
              <a:t>(Long </a:t>
            </a:r>
            <a:r>
              <a:rPr lang="en-US" sz="1200" i="1" dirty="0">
                <a:latin typeface="Courier"/>
                <a:cs typeface="Courier"/>
              </a:rPr>
              <a:t>key</a:t>
            </a:r>
            <a:r>
              <a:rPr lang="en-US" sz="1200" dirty="0">
                <a:latin typeface="Courier"/>
                <a:cs typeface="Courier"/>
              </a:rPr>
              <a:t>, Text </a:t>
            </a:r>
            <a:r>
              <a:rPr lang="en-US" sz="1200" i="1" dirty="0">
                <a:latin typeface="Courier"/>
                <a:cs typeface="Courier"/>
              </a:rPr>
              <a:t>value</a:t>
            </a:r>
            <a:r>
              <a:rPr lang="en-US" sz="1200" dirty="0">
                <a:latin typeface="Courier"/>
                <a:cs typeface="Courier"/>
              </a:rPr>
              <a:t>) { </a:t>
            </a:r>
            <a:endParaRPr lang="zh-CN" altLang="en-US" sz="1200" dirty="0">
              <a:latin typeface="Courier"/>
              <a:cs typeface="Courier"/>
            </a:endParaRPr>
          </a:p>
          <a:p>
            <a:r>
              <a:rPr lang="en-US" sz="1200" dirty="0" smtClean="0">
                <a:latin typeface="Courier"/>
                <a:cs typeface="Courier"/>
              </a:rPr>
              <a:t>4     </a:t>
            </a:r>
            <a:r>
              <a:rPr lang="en-US" sz="1200" dirty="0">
                <a:latin typeface="Courier"/>
                <a:cs typeface="Courier"/>
              </a:rPr>
              <a:t>String </a:t>
            </a:r>
            <a:r>
              <a:rPr lang="en-US" sz="1200" i="1" dirty="0">
                <a:latin typeface="Courier"/>
                <a:cs typeface="Courier"/>
              </a:rPr>
              <a:t>line</a:t>
            </a:r>
            <a:r>
              <a:rPr lang="en-US" sz="1200" dirty="0">
                <a:latin typeface="Courier"/>
                <a:cs typeface="Courier"/>
              </a:rPr>
              <a:t> = </a:t>
            </a:r>
            <a:r>
              <a:rPr lang="en-US" sz="1200" i="1" dirty="0" err="1">
                <a:latin typeface="Courier"/>
                <a:cs typeface="Courier"/>
              </a:rPr>
              <a:t>value</a:t>
            </a:r>
            <a:r>
              <a:rPr lang="en-US" sz="1200" dirty="0" err="1">
                <a:latin typeface="Courier"/>
                <a:cs typeface="Courier"/>
              </a:rPr>
              <a:t>.toString</a:t>
            </a:r>
            <a:r>
              <a:rPr lang="en-US" sz="1200" dirty="0">
                <a:latin typeface="Courier"/>
                <a:cs typeface="Courier"/>
              </a:rPr>
              <a:t>();</a:t>
            </a:r>
            <a:endParaRPr lang="zh-CN" altLang="en-US" sz="1200" dirty="0">
              <a:latin typeface="Courier"/>
              <a:cs typeface="Courier"/>
            </a:endParaRPr>
          </a:p>
          <a:p>
            <a:r>
              <a:rPr lang="en-US" sz="1200" dirty="0" smtClean="0">
                <a:latin typeface="Courier"/>
                <a:cs typeface="Courier"/>
              </a:rPr>
              <a:t>5</a:t>
            </a:r>
            <a:r>
              <a:rPr lang="en-US" sz="1200" b="1" dirty="0" smtClean="0">
                <a:latin typeface="Courier"/>
                <a:cs typeface="Courier"/>
              </a:rPr>
              <a:t>     </a:t>
            </a:r>
            <a:r>
              <a:rPr lang="en-US" sz="1200" b="1" dirty="0">
                <a:latin typeface="Courier"/>
                <a:cs typeface="Courier"/>
              </a:rPr>
              <a:t>for</a:t>
            </a:r>
            <a:r>
              <a:rPr lang="en-US" sz="1200" dirty="0">
                <a:latin typeface="Courier"/>
                <a:cs typeface="Courier"/>
              </a:rPr>
              <a:t>(String </a:t>
            </a:r>
            <a:r>
              <a:rPr lang="en-US" sz="1200" i="1" dirty="0">
                <a:latin typeface="Courier"/>
                <a:cs typeface="Courier"/>
              </a:rPr>
              <a:t>word</a:t>
            </a:r>
            <a:r>
              <a:rPr lang="en-US" sz="1200" dirty="0">
                <a:latin typeface="Courier"/>
                <a:cs typeface="Courier"/>
              </a:rPr>
              <a:t>: </a:t>
            </a:r>
            <a:r>
              <a:rPr lang="en-US" sz="1200" i="1" dirty="0" err="1">
                <a:latin typeface="Courier"/>
                <a:cs typeface="Courier"/>
              </a:rPr>
              <a:t>slem</a:t>
            </a:r>
            <a:r>
              <a:rPr lang="en-US" sz="1200" dirty="0" err="1">
                <a:latin typeface="Courier"/>
                <a:cs typeface="Courier"/>
              </a:rPr>
              <a:t>.lemmatize</a:t>
            </a:r>
            <a:r>
              <a:rPr lang="en-US" sz="1200" dirty="0">
                <a:latin typeface="Courier"/>
                <a:cs typeface="Courier"/>
              </a:rPr>
              <a:t>(</a:t>
            </a:r>
            <a:r>
              <a:rPr lang="en-US" sz="1200" i="1" dirty="0">
                <a:latin typeface="Courier"/>
                <a:cs typeface="Courier"/>
              </a:rPr>
              <a:t>line</a:t>
            </a:r>
            <a:r>
              <a:rPr lang="en-US" sz="1200" dirty="0">
                <a:latin typeface="Courier"/>
                <a:cs typeface="Courier"/>
              </a:rPr>
              <a:t>)</a:t>
            </a:r>
            <a:r>
              <a:rPr lang="en-US" sz="1200" dirty="0" smtClean="0">
                <a:latin typeface="Courier"/>
                <a:cs typeface="Courier"/>
              </a:rPr>
              <a:t>) =&gt; 282MB</a:t>
            </a:r>
            <a:endParaRPr lang="zh-CN" altLang="en-US" sz="1200" dirty="0">
              <a:latin typeface="Courier"/>
              <a:cs typeface="Courier"/>
            </a:endParaRPr>
          </a:p>
          <a:p>
            <a:r>
              <a:rPr lang="en-US" sz="1200" dirty="0" smtClean="0">
                <a:latin typeface="Courier"/>
                <a:cs typeface="Courier"/>
              </a:rPr>
              <a:t>6       </a:t>
            </a:r>
            <a:r>
              <a:rPr lang="en-US" sz="1200" dirty="0">
                <a:latin typeface="Courier"/>
                <a:cs typeface="Courier"/>
              </a:rPr>
              <a:t>emit(</a:t>
            </a:r>
            <a:r>
              <a:rPr lang="en-US" sz="1200" i="1" dirty="0">
                <a:latin typeface="Courier"/>
                <a:cs typeface="Courier"/>
              </a:rPr>
              <a:t>word</a:t>
            </a:r>
            <a:r>
              <a:rPr lang="en-US" sz="1200" dirty="0">
                <a:latin typeface="Courier"/>
                <a:cs typeface="Courier"/>
              </a:rPr>
              <a:t>, 1);</a:t>
            </a:r>
            <a:endParaRPr lang="zh-CN" altLang="en-US" sz="1200" dirty="0">
              <a:latin typeface="Courier"/>
              <a:cs typeface="Courier"/>
            </a:endParaRPr>
          </a:p>
          <a:p>
            <a:r>
              <a:rPr lang="en-US" sz="1200" dirty="0" smtClean="0">
                <a:latin typeface="Courier"/>
                <a:cs typeface="Courier"/>
              </a:rPr>
              <a:t>7   </a:t>
            </a:r>
            <a:r>
              <a:rPr lang="en-US" sz="1200" dirty="0">
                <a:latin typeface="Courier"/>
                <a:cs typeface="Courier"/>
              </a:rPr>
              <a:t>} </a:t>
            </a:r>
            <a:endParaRPr lang="zh-CN" altLang="en-US" sz="1200" dirty="0">
              <a:latin typeface="Courier"/>
              <a:cs typeface="Courier"/>
            </a:endParaRPr>
          </a:p>
          <a:p>
            <a:r>
              <a:rPr lang="en-US" sz="1200" dirty="0" smtClean="0">
                <a:latin typeface="Courier"/>
                <a:cs typeface="Courier"/>
              </a:rPr>
              <a:t>8 </a:t>
            </a:r>
            <a:r>
              <a:rPr lang="en-US" sz="1200" dirty="0">
                <a:latin typeface="Courier"/>
                <a:cs typeface="Courier"/>
              </a:rPr>
              <a:t>}</a:t>
            </a:r>
            <a:r>
              <a:rPr lang="zh-CN" altLang="en-US" sz="1200" dirty="0">
                <a:latin typeface="Courier"/>
                <a:cs typeface="Courier"/>
              </a:rPr>
              <a:t> </a:t>
            </a:r>
          </a:p>
        </p:txBody>
      </p:sp>
      <p:sp>
        <p:nvSpPr>
          <p:cNvPr id="7" name="Rectangle 6"/>
          <p:cNvSpPr/>
          <p:nvPr/>
        </p:nvSpPr>
        <p:spPr>
          <a:xfrm>
            <a:off x="4601260" y="6107239"/>
            <a:ext cx="1532144" cy="276999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200" dirty="0" err="1" smtClean="0">
                <a:solidFill>
                  <a:schemeClr val="bg1"/>
                </a:solidFill>
                <a:latin typeface="Arial"/>
                <a:cs typeface="Arial"/>
              </a:rPr>
              <a:t>NLPLemmatizer</a:t>
            </a:r>
            <a:endParaRPr lang="en-US" sz="12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8521467" y="6174054"/>
            <a:ext cx="45270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 smtClean="0">
                <a:latin typeface="Arial"/>
                <a:cs typeface="Arial"/>
              </a:rPr>
              <a:t>R</a:t>
            </a:r>
            <a:r>
              <a:rPr lang="en-US" sz="1050" b="1" dirty="0" smtClean="0">
                <a:latin typeface="Arial"/>
                <a:cs typeface="Arial"/>
              </a:rPr>
              <a:t>76</a:t>
            </a:r>
            <a:endParaRPr lang="en-US" sz="1050" b="1" dirty="0">
              <a:latin typeface="Arial"/>
              <a:cs typeface="Arial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812011" y="6182081"/>
            <a:ext cx="37068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 smtClean="0">
                <a:latin typeface="Arial"/>
                <a:cs typeface="Arial"/>
              </a:rPr>
              <a:t>R</a:t>
            </a:r>
            <a:r>
              <a:rPr lang="en-US" sz="1050" b="1" dirty="0">
                <a:latin typeface="Arial"/>
                <a:cs typeface="Arial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4900054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Mprof</a:t>
            </a:r>
            <a:r>
              <a:rPr lang="en-US" altLang="zh-CN" dirty="0"/>
              <a:t> </a:t>
            </a:r>
            <a:r>
              <a:rPr lang="en-US" altLang="zh-CN" sz="2800" dirty="0"/>
              <a:t>– </a:t>
            </a:r>
            <a:r>
              <a:rPr lang="en-US" altLang="zh-CN" sz="2800" dirty="0" smtClean="0"/>
              <a:t>Evaluation </a:t>
            </a:r>
            <a:r>
              <a:rPr lang="en-US" altLang="zh-CN" sz="2400" dirty="0" smtClean="0"/>
              <a:t>– Case study 2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57867"/>
            <a:ext cx="8229600" cy="3184387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Guess the root causes</a:t>
            </a:r>
          </a:p>
          <a:p>
            <a:pPr lvl="1"/>
            <a:r>
              <a:rPr lang="en-US" sz="1800" dirty="0" smtClean="0"/>
              <a:t>Do not know the code semantics of </a:t>
            </a:r>
            <a:r>
              <a:rPr lang="en-US" sz="1800" i="1" dirty="0" smtClean="0"/>
              <a:t>plus</a:t>
            </a:r>
            <a:r>
              <a:rPr lang="en-US" sz="1800" dirty="0" smtClean="0"/>
              <a:t>()</a:t>
            </a:r>
            <a:endParaRPr lang="en-US" dirty="0" smtClean="0">
              <a:solidFill>
                <a:srgbClr val="393BAA"/>
              </a:solidFill>
            </a:endParaRPr>
          </a:p>
          <a:p>
            <a:r>
              <a:rPr lang="en-US" dirty="0" smtClean="0"/>
              <a:t>Symptoms</a:t>
            </a:r>
          </a:p>
          <a:p>
            <a:pPr lvl="1"/>
            <a:r>
              <a:rPr lang="en-US" sz="1800" dirty="0" smtClean="0"/>
              <a:t>No continuous growth in [G</a:t>
            </a:r>
            <a:r>
              <a:rPr lang="en-US" sz="1400" dirty="0" smtClean="0"/>
              <a:t>1</a:t>
            </a:r>
            <a:r>
              <a:rPr lang="en-US" sz="1800" dirty="0" smtClean="0"/>
              <a:t>, G</a:t>
            </a:r>
            <a:r>
              <a:rPr lang="en-US" sz="1400" dirty="0" smtClean="0"/>
              <a:t>16</a:t>
            </a:r>
            <a:r>
              <a:rPr lang="en-US" sz="1800" dirty="0" smtClean="0"/>
              <a:t>) </a:t>
            </a:r>
            <a:r>
              <a:rPr lang="en-US" sz="1600" dirty="0" smtClean="0"/>
              <a:t>=&gt; no reduce-level accumulated results</a:t>
            </a:r>
          </a:p>
          <a:p>
            <a:pPr lvl="1"/>
            <a:r>
              <a:rPr lang="en-US" sz="1800" dirty="0" smtClean="0"/>
              <a:t>Linear growth in </a:t>
            </a:r>
            <a:r>
              <a:rPr lang="en-US" altLang="zh-CN" sz="1800" dirty="0" smtClean="0"/>
              <a:t>G</a:t>
            </a:r>
            <a:r>
              <a:rPr lang="en-US" altLang="zh-CN" sz="1400" dirty="0"/>
              <a:t>1</a:t>
            </a:r>
            <a:r>
              <a:rPr lang="en-US" sz="1400" dirty="0" smtClean="0"/>
              <a:t>6 =</a:t>
            </a:r>
            <a:r>
              <a:rPr lang="en-US" sz="1600" dirty="0" smtClean="0"/>
              <a:t>&gt; Large </a:t>
            </a:r>
            <a:r>
              <a:rPr lang="en-US" altLang="zh-CN" sz="1600" dirty="0" smtClean="0"/>
              <a:t>group-level accumulated</a:t>
            </a:r>
            <a:r>
              <a:rPr lang="en-US" sz="1600" dirty="0" smtClean="0"/>
              <a:t> results in </a:t>
            </a:r>
            <a:r>
              <a:rPr lang="en-US" sz="1600" i="1" dirty="0" err="1" smtClean="0"/>
              <a:t>wordMap</a:t>
            </a:r>
            <a:endParaRPr lang="en-US" sz="1600" dirty="0" smtClean="0"/>
          </a:p>
          <a:p>
            <a:pPr marL="342900" lvl="1" indent="-342900"/>
            <a:r>
              <a:rPr lang="en-US" sz="2400" dirty="0" smtClean="0"/>
              <a:t>Root causes</a:t>
            </a:r>
          </a:p>
          <a:p>
            <a:pPr lvl="1"/>
            <a:r>
              <a:rPr lang="en-US" altLang="zh-CN" sz="1800" dirty="0" err="1" smtClean="0"/>
              <a:t>wordMap</a:t>
            </a:r>
            <a:r>
              <a:rPr lang="en-US" altLang="zh-CN" sz="1800" dirty="0" smtClean="0"/>
              <a:t>() accumulated too many words in group-level buffer </a:t>
            </a:r>
            <a:r>
              <a:rPr lang="en-US" altLang="zh-CN" sz="1800" i="1" dirty="0" err="1" smtClean="0"/>
              <a:t>wordMap</a:t>
            </a:r>
            <a:endParaRPr lang="en-US" sz="1800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115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33833" y="4520088"/>
            <a:ext cx="5599571" cy="1938992"/>
          </a:xfrm>
          <a:prstGeom prst="rect">
            <a:avLst/>
          </a:prstGeom>
          <a:ln w="28575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>
                <a:latin typeface="Courier"/>
                <a:cs typeface="Courier"/>
              </a:rPr>
              <a:t> 1 </a:t>
            </a:r>
            <a:r>
              <a:rPr lang="en-US" sz="1200" b="1" dirty="0">
                <a:latin typeface="Courier"/>
                <a:cs typeface="Courier"/>
              </a:rPr>
              <a:t>public class Reducer </a:t>
            </a:r>
            <a:r>
              <a:rPr lang="en-US" sz="1200" dirty="0">
                <a:latin typeface="Courier"/>
                <a:cs typeface="Courier"/>
              </a:rPr>
              <a:t>{ </a:t>
            </a:r>
          </a:p>
          <a:p>
            <a:r>
              <a:rPr lang="en-US" sz="1200" dirty="0">
                <a:latin typeface="Courier"/>
                <a:cs typeface="Courier"/>
              </a:rPr>
              <a:t> 2   </a:t>
            </a:r>
            <a:r>
              <a:rPr lang="en-US" sz="1200" dirty="0" smtClean="0">
                <a:latin typeface="Courier"/>
                <a:cs typeface="Courier"/>
              </a:rPr>
              <a:t>void </a:t>
            </a:r>
            <a:r>
              <a:rPr lang="en-US" sz="1200" b="1" dirty="0">
                <a:latin typeface="Courier"/>
                <a:cs typeface="Courier"/>
              </a:rPr>
              <a:t>reduce</a:t>
            </a:r>
            <a:r>
              <a:rPr lang="en-US" sz="1200" dirty="0">
                <a:latin typeface="Courier"/>
                <a:cs typeface="Courier"/>
              </a:rPr>
              <a:t>(Text key, </a:t>
            </a:r>
            <a:r>
              <a:rPr lang="en-US" sz="1200" dirty="0" err="1">
                <a:latin typeface="Courier"/>
                <a:cs typeface="Courier"/>
              </a:rPr>
              <a:t>Iterable</a:t>
            </a:r>
            <a:r>
              <a:rPr lang="en-US" sz="1200" dirty="0">
                <a:latin typeface="Courier"/>
                <a:cs typeface="Courier"/>
              </a:rPr>
              <a:t>&lt;</a:t>
            </a:r>
            <a:r>
              <a:rPr lang="en-US" sz="1200" dirty="0" err="1">
                <a:latin typeface="Courier"/>
                <a:cs typeface="Courier"/>
              </a:rPr>
              <a:t>OHMap</a:t>
            </a:r>
            <a:r>
              <a:rPr lang="en-US" sz="1200" dirty="0">
                <a:latin typeface="Courier"/>
                <a:cs typeface="Courier"/>
              </a:rPr>
              <a:t>&gt; values) {</a:t>
            </a:r>
          </a:p>
          <a:p>
            <a:r>
              <a:rPr lang="en-US" sz="1200" dirty="0">
                <a:latin typeface="Courier"/>
                <a:cs typeface="Courier"/>
              </a:rPr>
              <a:t> 3     Iterator&lt;</a:t>
            </a:r>
            <a:r>
              <a:rPr lang="en-US" sz="1200" dirty="0" err="1">
                <a:latin typeface="Courier"/>
                <a:cs typeface="Courier"/>
              </a:rPr>
              <a:t>OHMap</a:t>
            </a:r>
            <a:r>
              <a:rPr lang="en-US" sz="1200" dirty="0">
                <a:latin typeface="Courier"/>
                <a:cs typeface="Courier"/>
              </a:rPr>
              <a:t>&gt; </a:t>
            </a:r>
            <a:r>
              <a:rPr lang="en-US" sz="1200" dirty="0" err="1">
                <a:latin typeface="Courier"/>
                <a:cs typeface="Courier"/>
              </a:rPr>
              <a:t>iter</a:t>
            </a:r>
            <a:r>
              <a:rPr lang="en-US" sz="1200" dirty="0">
                <a:latin typeface="Courier"/>
                <a:cs typeface="Courier"/>
              </a:rPr>
              <a:t> = </a:t>
            </a:r>
            <a:r>
              <a:rPr lang="en-US" sz="1200" dirty="0" err="1">
                <a:latin typeface="Courier"/>
                <a:cs typeface="Courier"/>
              </a:rPr>
              <a:t>values.iterator</a:t>
            </a:r>
            <a:r>
              <a:rPr lang="en-US" sz="1200" dirty="0">
                <a:latin typeface="Courier"/>
                <a:cs typeface="Courier"/>
              </a:rPr>
              <a:t>();</a:t>
            </a:r>
          </a:p>
          <a:p>
            <a:r>
              <a:rPr lang="en-US" sz="1200" dirty="0">
                <a:latin typeface="Courier"/>
                <a:cs typeface="Courier"/>
              </a:rPr>
              <a:t> 4     </a:t>
            </a:r>
            <a:r>
              <a:rPr lang="en-US" sz="1200" b="1" dirty="0" err="1">
                <a:latin typeface="Courier"/>
                <a:cs typeface="Courier"/>
              </a:rPr>
              <a:t>OHMap</a:t>
            </a:r>
            <a:r>
              <a:rPr lang="en-US" sz="1200" dirty="0">
                <a:latin typeface="Courier"/>
                <a:cs typeface="Courier"/>
              </a:rPr>
              <a:t> </a:t>
            </a:r>
            <a:r>
              <a:rPr lang="en-US" sz="1200" i="1" dirty="0" err="1">
                <a:latin typeface="Courier"/>
                <a:cs typeface="Courier"/>
              </a:rPr>
              <a:t>wordMap</a:t>
            </a:r>
            <a:r>
              <a:rPr lang="en-US" sz="1200" dirty="0">
                <a:latin typeface="Courier"/>
                <a:cs typeface="Courier"/>
              </a:rPr>
              <a:t> = </a:t>
            </a:r>
            <a:r>
              <a:rPr lang="en-US" sz="1200" b="1" dirty="0">
                <a:latin typeface="Courier"/>
                <a:cs typeface="Courier"/>
              </a:rPr>
              <a:t>new</a:t>
            </a:r>
            <a:r>
              <a:rPr lang="en-US" sz="1200" dirty="0">
                <a:latin typeface="Courier"/>
                <a:cs typeface="Courier"/>
              </a:rPr>
              <a:t> </a:t>
            </a:r>
            <a:r>
              <a:rPr lang="en-US" sz="1200" b="1" dirty="0" err="1">
                <a:latin typeface="Courier"/>
                <a:cs typeface="Courier"/>
              </a:rPr>
              <a:t>OHMap</a:t>
            </a:r>
            <a:r>
              <a:rPr lang="en-US" sz="1200" dirty="0">
                <a:latin typeface="Courier"/>
                <a:cs typeface="Courier"/>
              </a:rPr>
              <a:t>(); </a:t>
            </a:r>
          </a:p>
          <a:p>
            <a:r>
              <a:rPr lang="en-US" sz="1200" dirty="0">
                <a:latin typeface="Courier"/>
                <a:cs typeface="Courier"/>
              </a:rPr>
              <a:t> 5     </a:t>
            </a:r>
            <a:r>
              <a:rPr lang="en-US" sz="1200" b="1" dirty="0">
                <a:latin typeface="Courier"/>
                <a:cs typeface="Courier"/>
              </a:rPr>
              <a:t>while</a:t>
            </a:r>
            <a:r>
              <a:rPr lang="en-US" sz="1200" dirty="0">
                <a:latin typeface="Courier"/>
                <a:cs typeface="Courier"/>
              </a:rPr>
              <a:t> (</a:t>
            </a:r>
            <a:r>
              <a:rPr lang="en-US" sz="1200" dirty="0" err="1">
                <a:latin typeface="Courier"/>
                <a:cs typeface="Courier"/>
              </a:rPr>
              <a:t>iter.hasNext</a:t>
            </a:r>
            <a:r>
              <a:rPr lang="en-US" sz="1200" dirty="0">
                <a:latin typeface="Courier"/>
                <a:cs typeface="Courier"/>
              </a:rPr>
              <a:t>()) { // for(V value: values)</a:t>
            </a:r>
          </a:p>
          <a:p>
            <a:r>
              <a:rPr lang="en-US" sz="1200" dirty="0">
                <a:latin typeface="Courier"/>
                <a:cs typeface="Courier"/>
              </a:rPr>
              <a:t> 6       </a:t>
            </a:r>
            <a:r>
              <a:rPr lang="en-US" sz="1200" i="1" dirty="0" err="1">
                <a:latin typeface="Courier"/>
                <a:cs typeface="Courier"/>
              </a:rPr>
              <a:t>wordMap</a:t>
            </a:r>
            <a:r>
              <a:rPr lang="en-US" sz="1200" dirty="0" err="1">
                <a:latin typeface="Courier"/>
                <a:cs typeface="Courier"/>
              </a:rPr>
              <a:t>.</a:t>
            </a:r>
            <a:r>
              <a:rPr lang="en-US" sz="1200" b="1" dirty="0" err="1">
                <a:latin typeface="Courier"/>
                <a:cs typeface="Courier"/>
              </a:rPr>
              <a:t>plus</a:t>
            </a:r>
            <a:r>
              <a:rPr lang="en-US" sz="1200" dirty="0">
                <a:latin typeface="Courier"/>
                <a:cs typeface="Courier"/>
              </a:rPr>
              <a:t>(</a:t>
            </a:r>
            <a:r>
              <a:rPr lang="en-US" sz="1200" dirty="0" err="1">
                <a:latin typeface="Courier"/>
                <a:cs typeface="Courier"/>
              </a:rPr>
              <a:t>iter.next</a:t>
            </a:r>
            <a:r>
              <a:rPr lang="en-US" sz="1200" dirty="0">
                <a:latin typeface="Courier"/>
                <a:cs typeface="Courier"/>
              </a:rPr>
              <a:t>()); =&gt; </a:t>
            </a:r>
            <a:r>
              <a:rPr lang="en-US" sz="1200" dirty="0" err="1">
                <a:latin typeface="Courier"/>
                <a:cs typeface="Courier"/>
              </a:rPr>
              <a:t>wordMap:OHMap</a:t>
            </a:r>
            <a:r>
              <a:rPr lang="en-US" sz="1200" dirty="0">
                <a:latin typeface="Courier"/>
                <a:cs typeface="Courier"/>
              </a:rPr>
              <a:t>(372MB)</a:t>
            </a:r>
          </a:p>
          <a:p>
            <a:r>
              <a:rPr lang="en-US" sz="1200" dirty="0">
                <a:latin typeface="Courier"/>
                <a:cs typeface="Courier"/>
              </a:rPr>
              <a:t> 7     }</a:t>
            </a:r>
          </a:p>
          <a:p>
            <a:r>
              <a:rPr lang="en-US" sz="1200" dirty="0">
                <a:latin typeface="Courier"/>
                <a:cs typeface="Courier"/>
              </a:rPr>
              <a:t> 8     emit(key, </a:t>
            </a:r>
            <a:r>
              <a:rPr lang="en-US" sz="1200" dirty="0" err="1">
                <a:latin typeface="Courier"/>
                <a:cs typeface="Courier"/>
              </a:rPr>
              <a:t>wordMap</a:t>
            </a:r>
            <a:r>
              <a:rPr lang="en-US" sz="1200" dirty="0">
                <a:latin typeface="Courier"/>
                <a:cs typeface="Courier"/>
              </a:rPr>
              <a:t>); </a:t>
            </a:r>
          </a:p>
          <a:p>
            <a:r>
              <a:rPr lang="en-US" sz="1200" dirty="0">
                <a:latin typeface="Courier"/>
                <a:cs typeface="Courier"/>
              </a:rPr>
              <a:t> 9   }</a:t>
            </a:r>
          </a:p>
          <a:p>
            <a:r>
              <a:rPr lang="en-US" sz="1200" dirty="0">
                <a:latin typeface="Courier"/>
                <a:cs typeface="Courier"/>
              </a:rPr>
              <a:t>10 } </a:t>
            </a:r>
            <a:endParaRPr lang="zh-CN" altLang="en-US" sz="1200" dirty="0">
              <a:latin typeface="Courier"/>
              <a:cs typeface="Courier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601260" y="6182081"/>
            <a:ext cx="1532144" cy="276999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pPr algn="ctr"/>
            <a:r>
              <a:rPr lang="en-US" sz="1200" dirty="0" err="1">
                <a:solidFill>
                  <a:schemeClr val="bg1"/>
                </a:solidFill>
                <a:latin typeface="Arial"/>
                <a:cs typeface="Arial"/>
              </a:rPr>
              <a:t>CooccurMatrix</a:t>
            </a:r>
            <a:r>
              <a:rPr lang="en-US" sz="1200" i="1" dirty="0"/>
              <a:t> </a:t>
            </a:r>
            <a:endParaRPr lang="en-US" sz="12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0007" y="4128608"/>
            <a:ext cx="5643993" cy="2729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2724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Mprof</a:t>
            </a:r>
            <a:r>
              <a:rPr lang="en-US" altLang="zh-CN" dirty="0"/>
              <a:t> </a:t>
            </a:r>
            <a:r>
              <a:rPr lang="en-US" altLang="zh-CN" sz="2800" dirty="0"/>
              <a:t>– </a:t>
            </a:r>
            <a:r>
              <a:rPr lang="en-US" altLang="zh-CN" sz="2800" dirty="0" smtClean="0"/>
              <a:t>Evaluation </a:t>
            </a:r>
            <a:r>
              <a:rPr lang="en-US" altLang="zh-CN" sz="2400" dirty="0" smtClean="0"/>
              <a:t>– Case study 3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57867"/>
            <a:ext cx="8229600" cy="3184387"/>
          </a:xfrm>
        </p:spPr>
        <p:txBody>
          <a:bodyPr>
            <a:normAutofit lnSpcReduction="10000"/>
          </a:bodyPr>
          <a:lstStyle/>
          <a:p>
            <a:r>
              <a:rPr lang="en-US" altLang="zh-CN" dirty="0" smtClean="0"/>
              <a:t>Guess the root causes</a:t>
            </a:r>
          </a:p>
          <a:p>
            <a:pPr lvl="1"/>
            <a:r>
              <a:rPr lang="en-US" sz="1800" dirty="0" smtClean="0"/>
              <a:t>No explicit user code (i.e., map(), reduce(), combine())</a:t>
            </a:r>
            <a:endParaRPr lang="en-US" dirty="0" smtClean="0">
              <a:solidFill>
                <a:srgbClr val="393BAA"/>
              </a:solidFill>
            </a:endParaRPr>
          </a:p>
          <a:p>
            <a:r>
              <a:rPr lang="en-US" dirty="0" smtClean="0"/>
              <a:t>Symptoms</a:t>
            </a:r>
          </a:p>
          <a:p>
            <a:pPr lvl="1"/>
            <a:r>
              <a:rPr lang="en-US" sz="1800" dirty="0" smtClean="0"/>
              <a:t>Continuous growth in G</a:t>
            </a:r>
            <a:r>
              <a:rPr lang="en-US" sz="1400" dirty="0" smtClean="0"/>
              <a:t>8 </a:t>
            </a:r>
            <a:r>
              <a:rPr lang="en-US" sz="1600" dirty="0" smtClean="0"/>
              <a:t>=&gt; no reduce-level accumulated results</a:t>
            </a:r>
          </a:p>
          <a:p>
            <a:pPr lvl="1"/>
            <a:r>
              <a:rPr lang="en-US" sz="1800" dirty="0"/>
              <a:t>G</a:t>
            </a:r>
            <a:r>
              <a:rPr lang="en-US" sz="1400" dirty="0"/>
              <a:t>8 </a:t>
            </a:r>
            <a:r>
              <a:rPr lang="en-US" sz="1800" dirty="0"/>
              <a:t>has much more </a:t>
            </a:r>
            <a:r>
              <a:rPr lang="en-US" sz="1800" dirty="0" smtClean="0"/>
              <a:t>records </a:t>
            </a:r>
            <a:r>
              <a:rPr lang="en-US" sz="1400" dirty="0" smtClean="0"/>
              <a:t>=</a:t>
            </a:r>
            <a:r>
              <a:rPr lang="en-US" sz="1600" dirty="0" smtClean="0"/>
              <a:t>&gt; hot key (</a:t>
            </a:r>
            <a:r>
              <a:rPr lang="en-US" sz="1600" dirty="0" err="1" smtClean="0"/>
              <a:t>pagerank</a:t>
            </a:r>
            <a:r>
              <a:rPr lang="en-US" sz="1600" dirty="0" smtClean="0"/>
              <a:t> 3 has too many distinct </a:t>
            </a:r>
            <a:r>
              <a:rPr lang="en-US" sz="1600" dirty="0" err="1" smtClean="0"/>
              <a:t>urls</a:t>
            </a:r>
            <a:r>
              <a:rPr lang="en-US" sz="1600" dirty="0" smtClean="0"/>
              <a:t>)</a:t>
            </a:r>
          </a:p>
          <a:p>
            <a:pPr lvl="1"/>
            <a:r>
              <a:rPr lang="en-US" sz="1600" dirty="0" err="1" smtClean="0"/>
              <a:t>Pig.data.InternalDistinctBag</a:t>
            </a:r>
            <a:r>
              <a:rPr lang="en-US" sz="1600" dirty="0" smtClean="0"/>
              <a:t>, </a:t>
            </a:r>
            <a:r>
              <a:rPr lang="en-US" sz="1600" dirty="0" err="1" smtClean="0"/>
              <a:t>PigCombine.procesOnePackageOutput</a:t>
            </a:r>
            <a:r>
              <a:rPr lang="en-US" sz="1600" dirty="0" smtClean="0"/>
              <a:t>()</a:t>
            </a:r>
          </a:p>
          <a:p>
            <a:pPr marL="342900" lvl="1" indent="-342900"/>
            <a:r>
              <a:rPr lang="en-US" sz="2400" dirty="0" smtClean="0"/>
              <a:t>Root causes</a:t>
            </a:r>
          </a:p>
          <a:p>
            <a:pPr lvl="1"/>
            <a:r>
              <a:rPr lang="en-US" altLang="zh-CN" sz="1800" dirty="0" smtClean="0"/>
              <a:t>DISTINCT </a:t>
            </a:r>
            <a:r>
              <a:rPr lang="en-US" altLang="zh-CN" sz="1800" dirty="0"/>
              <a:t>operator allocates a data structure to accumulate all the input records to sort and </a:t>
            </a:r>
            <a:r>
              <a:rPr lang="en-US" altLang="zh-CN" sz="1800" dirty="0" err="1"/>
              <a:t>deduplicate</a:t>
            </a:r>
            <a:r>
              <a:rPr lang="en-US" altLang="zh-CN" sz="1800" dirty="0"/>
              <a:t> them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116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92955" y="5090149"/>
            <a:ext cx="5607811" cy="1384995"/>
          </a:xfrm>
          <a:prstGeom prst="rect">
            <a:avLst/>
          </a:prstGeom>
          <a:ln w="28575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 smtClean="0">
                <a:latin typeface="Courier"/>
                <a:cs typeface="Courier"/>
              </a:rPr>
              <a:t>1</a:t>
            </a:r>
            <a:r>
              <a:rPr lang="en-US" sz="1200" i="1" dirty="0" smtClean="0">
                <a:latin typeface="Courier"/>
                <a:cs typeface="Courier"/>
              </a:rPr>
              <a:t> </a:t>
            </a:r>
            <a:r>
              <a:rPr lang="en-US" sz="1200" i="1" dirty="0" err="1">
                <a:latin typeface="Courier"/>
                <a:cs typeface="Courier"/>
              </a:rPr>
              <a:t>pTable</a:t>
            </a:r>
            <a:r>
              <a:rPr lang="en-US" sz="1200" dirty="0">
                <a:latin typeface="Courier"/>
                <a:cs typeface="Courier"/>
              </a:rPr>
              <a:t> = </a:t>
            </a:r>
            <a:r>
              <a:rPr lang="en-US" sz="1200" b="1" dirty="0">
                <a:latin typeface="Courier"/>
                <a:cs typeface="Courier"/>
              </a:rPr>
              <a:t>LOAD</a:t>
            </a:r>
            <a:r>
              <a:rPr lang="en-US" sz="1200" dirty="0">
                <a:latin typeface="Courier"/>
                <a:cs typeface="Courier"/>
              </a:rPr>
              <a:t> “</a:t>
            </a:r>
            <a:r>
              <a:rPr lang="en-US" sz="1200" i="1" dirty="0" err="1">
                <a:latin typeface="Courier"/>
                <a:cs typeface="Courier"/>
              </a:rPr>
              <a:t>tableA</a:t>
            </a:r>
            <a:r>
              <a:rPr lang="en-US" sz="1200" i="1" dirty="0">
                <a:latin typeface="Courier"/>
                <a:cs typeface="Courier"/>
              </a:rPr>
              <a:t>”</a:t>
            </a:r>
            <a:r>
              <a:rPr lang="en-US" sz="1200" dirty="0">
                <a:latin typeface="Courier"/>
                <a:cs typeface="Courier"/>
              </a:rPr>
              <a:t> </a:t>
            </a:r>
            <a:r>
              <a:rPr lang="en-US" sz="1200" b="1" dirty="0">
                <a:latin typeface="Courier"/>
                <a:cs typeface="Courier"/>
              </a:rPr>
              <a:t>as</a:t>
            </a:r>
            <a:r>
              <a:rPr lang="en-US" sz="1200" dirty="0">
                <a:latin typeface="Courier"/>
                <a:cs typeface="Courier"/>
              </a:rPr>
              <a:t> (</a:t>
            </a:r>
            <a:r>
              <a:rPr lang="en-US" sz="1200" i="1" dirty="0" err="1">
                <a:latin typeface="Courier"/>
                <a:cs typeface="Courier"/>
              </a:rPr>
              <a:t>pagerank</a:t>
            </a:r>
            <a:r>
              <a:rPr lang="en-US" sz="1200" dirty="0" err="1">
                <a:latin typeface="Courier"/>
                <a:cs typeface="Courier"/>
              </a:rPr>
              <a:t>,</a:t>
            </a:r>
            <a:r>
              <a:rPr lang="en-US" sz="1200" i="1" dirty="0" err="1">
                <a:latin typeface="Courier"/>
                <a:cs typeface="Courier"/>
              </a:rPr>
              <a:t>pageurl</a:t>
            </a:r>
            <a:r>
              <a:rPr lang="en-US" sz="1200" dirty="0" err="1">
                <a:latin typeface="Courier"/>
                <a:cs typeface="Courier"/>
              </a:rPr>
              <a:t>,</a:t>
            </a:r>
            <a:r>
              <a:rPr lang="en-US" sz="1200" i="1" dirty="0" err="1">
                <a:latin typeface="Courier"/>
                <a:cs typeface="Courier"/>
              </a:rPr>
              <a:t>aveduration</a:t>
            </a:r>
            <a:r>
              <a:rPr lang="en-US" sz="1200" dirty="0">
                <a:latin typeface="Courier"/>
                <a:cs typeface="Courier"/>
              </a:rPr>
              <a:t>);</a:t>
            </a:r>
            <a:endParaRPr lang="zh-CN" altLang="en-US" sz="1200" dirty="0">
              <a:latin typeface="Courier"/>
              <a:cs typeface="Courier"/>
            </a:endParaRPr>
          </a:p>
          <a:p>
            <a:r>
              <a:rPr lang="en-US" sz="1200" dirty="0" smtClean="0">
                <a:latin typeface="Courier"/>
                <a:cs typeface="Courier"/>
              </a:rPr>
              <a:t>2</a:t>
            </a:r>
            <a:r>
              <a:rPr lang="en-US" sz="1200" i="1" dirty="0" smtClean="0">
                <a:latin typeface="Courier"/>
                <a:cs typeface="Courier"/>
              </a:rPr>
              <a:t> </a:t>
            </a:r>
            <a:r>
              <a:rPr lang="en-US" sz="1200" i="1" dirty="0" err="1">
                <a:latin typeface="Courier"/>
                <a:cs typeface="Courier"/>
              </a:rPr>
              <a:t>rankTable</a:t>
            </a:r>
            <a:r>
              <a:rPr lang="en-US" sz="1200" dirty="0">
                <a:latin typeface="Courier"/>
                <a:cs typeface="Courier"/>
              </a:rPr>
              <a:t> = </a:t>
            </a:r>
            <a:r>
              <a:rPr lang="en-US" sz="1200" b="1" dirty="0">
                <a:latin typeface="Courier"/>
                <a:cs typeface="Courier"/>
              </a:rPr>
              <a:t>GROUP</a:t>
            </a:r>
            <a:r>
              <a:rPr lang="en-US" sz="1200" dirty="0">
                <a:latin typeface="Courier"/>
                <a:cs typeface="Courier"/>
              </a:rPr>
              <a:t> </a:t>
            </a:r>
            <a:r>
              <a:rPr lang="en-US" sz="1200" i="1" dirty="0" err="1">
                <a:latin typeface="Courier"/>
                <a:cs typeface="Courier"/>
              </a:rPr>
              <a:t>pTable</a:t>
            </a:r>
            <a:r>
              <a:rPr lang="en-US" sz="1200" dirty="0">
                <a:latin typeface="Courier"/>
                <a:cs typeface="Courier"/>
              </a:rPr>
              <a:t> </a:t>
            </a:r>
            <a:r>
              <a:rPr lang="en-US" sz="1200" b="1" dirty="0">
                <a:latin typeface="Courier"/>
                <a:cs typeface="Courier"/>
              </a:rPr>
              <a:t>BY</a:t>
            </a:r>
            <a:r>
              <a:rPr lang="en-US" sz="1200" dirty="0">
                <a:latin typeface="Courier"/>
                <a:cs typeface="Courier"/>
              </a:rPr>
              <a:t> </a:t>
            </a:r>
            <a:r>
              <a:rPr lang="en-US" sz="1200" i="1" dirty="0" err="1">
                <a:latin typeface="Courier"/>
                <a:cs typeface="Courier"/>
              </a:rPr>
              <a:t>pagerank</a:t>
            </a:r>
            <a:r>
              <a:rPr lang="en-US" sz="1200" dirty="0">
                <a:latin typeface="Courier"/>
                <a:cs typeface="Courier"/>
              </a:rPr>
              <a:t>;</a:t>
            </a:r>
            <a:endParaRPr lang="zh-CN" altLang="en-US" sz="1200" dirty="0">
              <a:latin typeface="Courier"/>
              <a:cs typeface="Courier"/>
            </a:endParaRPr>
          </a:p>
          <a:p>
            <a:r>
              <a:rPr lang="en-US" sz="1200" dirty="0" smtClean="0">
                <a:latin typeface="Courier"/>
                <a:cs typeface="Courier"/>
              </a:rPr>
              <a:t>3</a:t>
            </a:r>
            <a:r>
              <a:rPr lang="en-US" sz="1200" i="1" dirty="0" smtClean="0">
                <a:latin typeface="Courier"/>
                <a:cs typeface="Courier"/>
              </a:rPr>
              <a:t> </a:t>
            </a:r>
            <a:r>
              <a:rPr lang="en-US" sz="1200" i="1" dirty="0" err="1">
                <a:latin typeface="Courier"/>
                <a:cs typeface="Courier"/>
              </a:rPr>
              <a:t>urlTable</a:t>
            </a:r>
            <a:r>
              <a:rPr lang="en-US" sz="1200" dirty="0">
                <a:latin typeface="Courier"/>
                <a:cs typeface="Courier"/>
              </a:rPr>
              <a:t> = </a:t>
            </a:r>
            <a:r>
              <a:rPr lang="en-US" sz="1200" b="1" dirty="0">
                <a:latin typeface="Courier"/>
                <a:cs typeface="Courier"/>
              </a:rPr>
              <a:t>FOREACH</a:t>
            </a:r>
            <a:r>
              <a:rPr lang="en-US" sz="1200" dirty="0">
                <a:latin typeface="Courier"/>
                <a:cs typeface="Courier"/>
              </a:rPr>
              <a:t> </a:t>
            </a:r>
            <a:r>
              <a:rPr lang="en-US" sz="1200" i="1" dirty="0" err="1">
                <a:latin typeface="Courier"/>
                <a:cs typeface="Courier"/>
              </a:rPr>
              <a:t>rankTable</a:t>
            </a:r>
            <a:r>
              <a:rPr lang="en-US" sz="1200" dirty="0">
                <a:latin typeface="Courier"/>
                <a:cs typeface="Courier"/>
              </a:rPr>
              <a:t> {</a:t>
            </a:r>
            <a:endParaRPr lang="zh-CN" altLang="en-US" sz="1200" dirty="0">
              <a:latin typeface="Courier"/>
              <a:cs typeface="Courier"/>
            </a:endParaRPr>
          </a:p>
          <a:p>
            <a:r>
              <a:rPr lang="en-US" sz="1200" dirty="0" smtClean="0">
                <a:latin typeface="Courier"/>
                <a:cs typeface="Courier"/>
              </a:rPr>
              <a:t>4</a:t>
            </a:r>
            <a:r>
              <a:rPr lang="en-US" sz="1200" i="1" dirty="0" smtClean="0">
                <a:latin typeface="Courier"/>
                <a:cs typeface="Courier"/>
              </a:rPr>
              <a:t>     </a:t>
            </a:r>
            <a:r>
              <a:rPr lang="en-US" sz="1200" i="1" dirty="0" err="1">
                <a:latin typeface="Courier"/>
                <a:cs typeface="Courier"/>
              </a:rPr>
              <a:t>urls</a:t>
            </a:r>
            <a:r>
              <a:rPr lang="en-US" sz="1200" dirty="0">
                <a:latin typeface="Courier"/>
                <a:cs typeface="Courier"/>
              </a:rPr>
              <a:t> = </a:t>
            </a:r>
            <a:r>
              <a:rPr lang="en-US" sz="1200" b="1" dirty="0">
                <a:latin typeface="Courier"/>
                <a:cs typeface="Courier"/>
              </a:rPr>
              <a:t>DISTINCT</a:t>
            </a:r>
            <a:r>
              <a:rPr lang="en-US" sz="1200" dirty="0">
                <a:latin typeface="Courier"/>
                <a:cs typeface="Courier"/>
              </a:rPr>
              <a:t> </a:t>
            </a:r>
            <a:r>
              <a:rPr lang="en-US" sz="1200" i="1" dirty="0" err="1">
                <a:latin typeface="Courier"/>
                <a:cs typeface="Courier"/>
              </a:rPr>
              <a:t>urlTable</a:t>
            </a:r>
            <a:r>
              <a:rPr lang="en-US" sz="1200" dirty="0" err="1">
                <a:latin typeface="Courier"/>
                <a:cs typeface="Courier"/>
              </a:rPr>
              <a:t>.pageurl</a:t>
            </a:r>
            <a:r>
              <a:rPr lang="en-US" sz="1200" dirty="0">
                <a:latin typeface="Courier"/>
                <a:cs typeface="Courier"/>
              </a:rPr>
              <a:t>;</a:t>
            </a:r>
            <a:endParaRPr lang="zh-CN" altLang="en-US" sz="1200" dirty="0">
              <a:latin typeface="Courier"/>
              <a:cs typeface="Courier"/>
            </a:endParaRPr>
          </a:p>
          <a:p>
            <a:r>
              <a:rPr lang="en-US" sz="1200" dirty="0" smtClean="0">
                <a:latin typeface="Courier"/>
                <a:cs typeface="Courier"/>
              </a:rPr>
              <a:t>5     </a:t>
            </a:r>
            <a:r>
              <a:rPr lang="en-US" sz="1200" b="1" dirty="0">
                <a:latin typeface="Courier"/>
                <a:cs typeface="Courier"/>
              </a:rPr>
              <a:t>GENERATE</a:t>
            </a:r>
            <a:r>
              <a:rPr lang="en-US" sz="1200" dirty="0">
                <a:latin typeface="Courier"/>
                <a:cs typeface="Courier"/>
              </a:rPr>
              <a:t> </a:t>
            </a:r>
            <a:r>
              <a:rPr lang="en-US" sz="1200" i="1" dirty="0">
                <a:latin typeface="Courier"/>
                <a:cs typeface="Courier"/>
              </a:rPr>
              <a:t>group</a:t>
            </a:r>
            <a:r>
              <a:rPr lang="en-US" sz="1200" dirty="0">
                <a:latin typeface="Courier"/>
                <a:cs typeface="Courier"/>
              </a:rPr>
              <a:t>, </a:t>
            </a:r>
            <a:r>
              <a:rPr lang="en-US" sz="1200" b="1" dirty="0">
                <a:latin typeface="Courier"/>
                <a:cs typeface="Courier"/>
              </a:rPr>
              <a:t>COUNT</a:t>
            </a:r>
            <a:r>
              <a:rPr lang="en-US" sz="1200" dirty="0">
                <a:latin typeface="Courier"/>
                <a:cs typeface="Courier"/>
              </a:rPr>
              <a:t>(</a:t>
            </a:r>
            <a:r>
              <a:rPr lang="en-US" sz="1200" i="1" dirty="0" err="1">
                <a:latin typeface="Courier"/>
                <a:cs typeface="Courier"/>
              </a:rPr>
              <a:t>urls</a:t>
            </a:r>
            <a:r>
              <a:rPr lang="en-US" sz="1200" dirty="0">
                <a:latin typeface="Courier"/>
                <a:cs typeface="Courier"/>
              </a:rPr>
              <a:t>), </a:t>
            </a:r>
            <a:r>
              <a:rPr lang="en-US" sz="1200" b="1" dirty="0">
                <a:latin typeface="Courier"/>
                <a:cs typeface="Courier"/>
              </a:rPr>
              <a:t>SUM</a:t>
            </a:r>
            <a:r>
              <a:rPr lang="en-US" sz="1200" dirty="0">
                <a:latin typeface="Courier"/>
                <a:cs typeface="Courier"/>
              </a:rPr>
              <a:t>(</a:t>
            </a:r>
            <a:r>
              <a:rPr lang="en-US" sz="1200" i="1" dirty="0" err="1">
                <a:latin typeface="Courier"/>
                <a:cs typeface="Courier"/>
              </a:rPr>
              <a:t>pTable</a:t>
            </a:r>
            <a:r>
              <a:rPr lang="en-US" sz="1200" dirty="0" err="1">
                <a:latin typeface="Courier"/>
                <a:cs typeface="Courier"/>
              </a:rPr>
              <a:t>.</a:t>
            </a:r>
            <a:r>
              <a:rPr lang="en-US" sz="1200" i="1" dirty="0" err="1">
                <a:latin typeface="Courier"/>
                <a:cs typeface="Courier"/>
              </a:rPr>
              <a:t>aveduration</a:t>
            </a:r>
            <a:r>
              <a:rPr lang="en-US" sz="1200" dirty="0">
                <a:latin typeface="Courier"/>
                <a:cs typeface="Courier"/>
              </a:rPr>
              <a:t>);</a:t>
            </a:r>
            <a:endParaRPr lang="zh-CN" altLang="en-US" sz="1200" dirty="0">
              <a:latin typeface="Courier"/>
              <a:cs typeface="Courier"/>
            </a:endParaRPr>
          </a:p>
          <a:p>
            <a:r>
              <a:rPr lang="en-US" sz="1200" dirty="0" smtClean="0">
                <a:latin typeface="Courier"/>
                <a:cs typeface="Courier"/>
              </a:rPr>
              <a:t>6</a:t>
            </a:r>
            <a:r>
              <a:rPr lang="en-US" sz="1200" i="1" dirty="0" smtClean="0">
                <a:latin typeface="Courier"/>
                <a:cs typeface="Courier"/>
              </a:rPr>
              <a:t> </a:t>
            </a:r>
            <a:r>
              <a:rPr lang="en-US" sz="1200" i="1" dirty="0">
                <a:latin typeface="Courier"/>
                <a:cs typeface="Courier"/>
              </a:rPr>
              <a:t>};</a:t>
            </a:r>
            <a:endParaRPr lang="zh-CN" altLang="en-US" sz="1200" dirty="0">
              <a:latin typeface="Courier"/>
              <a:cs typeface="Courier"/>
            </a:endParaRPr>
          </a:p>
          <a:p>
            <a:r>
              <a:rPr lang="en-US" sz="1200" dirty="0" smtClean="0">
                <a:latin typeface="Courier"/>
                <a:cs typeface="Courier"/>
              </a:rPr>
              <a:t>7</a:t>
            </a:r>
            <a:r>
              <a:rPr lang="en-US" sz="1200" i="1" dirty="0" smtClean="0">
                <a:latin typeface="Courier"/>
                <a:cs typeface="Courier"/>
              </a:rPr>
              <a:t> </a:t>
            </a:r>
            <a:r>
              <a:rPr lang="en-US" sz="1200" b="1" dirty="0">
                <a:latin typeface="Courier"/>
                <a:cs typeface="Courier"/>
              </a:rPr>
              <a:t>STOR</a:t>
            </a:r>
            <a:r>
              <a:rPr lang="en-US" sz="1200" b="1" i="1" dirty="0">
                <a:latin typeface="Courier"/>
                <a:cs typeface="Courier"/>
              </a:rPr>
              <a:t>E</a:t>
            </a:r>
            <a:r>
              <a:rPr lang="en-US" sz="1200" i="1" dirty="0">
                <a:latin typeface="Courier"/>
                <a:cs typeface="Courier"/>
              </a:rPr>
              <a:t> </a:t>
            </a:r>
            <a:r>
              <a:rPr lang="en-US" sz="1200" i="1" dirty="0" err="1">
                <a:latin typeface="Courier"/>
                <a:cs typeface="Courier"/>
              </a:rPr>
              <a:t>urlTable</a:t>
            </a:r>
            <a:r>
              <a:rPr lang="en-US" sz="1200" i="1" dirty="0">
                <a:latin typeface="Courier"/>
                <a:cs typeface="Courier"/>
              </a:rPr>
              <a:t> </a:t>
            </a:r>
            <a:r>
              <a:rPr lang="en-US" sz="1200" b="1" dirty="0">
                <a:latin typeface="Courier"/>
                <a:cs typeface="Courier"/>
              </a:rPr>
              <a:t>into</a:t>
            </a:r>
            <a:r>
              <a:rPr lang="en-US" sz="1200" i="1" dirty="0">
                <a:latin typeface="Courier"/>
                <a:cs typeface="Courier"/>
              </a:rPr>
              <a:t> "/output/</a:t>
            </a:r>
            <a:r>
              <a:rPr lang="en-US" sz="1200" i="1" dirty="0" err="1" smtClean="0">
                <a:latin typeface="Courier"/>
                <a:cs typeface="Courier"/>
              </a:rPr>
              <a:t>newTable</a:t>
            </a:r>
            <a:r>
              <a:rPr lang="en-US" sz="1200" i="1" dirty="0" smtClean="0">
                <a:latin typeface="Courier"/>
                <a:cs typeface="Courier"/>
              </a:rPr>
              <a:t>”</a:t>
            </a:r>
            <a:r>
              <a:rPr lang="en-US" sz="1200" dirty="0" smtClean="0">
                <a:latin typeface="Courier"/>
                <a:cs typeface="Courier"/>
              </a:rPr>
              <a:t>;</a:t>
            </a:r>
          </a:p>
        </p:txBody>
      </p:sp>
      <p:sp>
        <p:nvSpPr>
          <p:cNvPr id="10" name="Rectangle 9"/>
          <p:cNvSpPr/>
          <p:nvPr/>
        </p:nvSpPr>
        <p:spPr>
          <a:xfrm>
            <a:off x="4368622" y="6197036"/>
            <a:ext cx="1532144" cy="276999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200" dirty="0" smtClean="0">
                <a:solidFill>
                  <a:schemeClr val="bg1"/>
                </a:solidFill>
                <a:latin typeface="Arial"/>
                <a:cs typeface="Arial"/>
              </a:rPr>
              <a:t>SQL-like Pig script</a:t>
            </a:r>
            <a:endParaRPr lang="en-US" sz="12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7621" y="4641252"/>
            <a:ext cx="2403417" cy="230257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-940710" y="165791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95300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Mprof</a:t>
            </a:r>
            <a:r>
              <a:rPr lang="en-US" altLang="zh-CN" dirty="0"/>
              <a:t> </a:t>
            </a:r>
            <a:r>
              <a:rPr lang="en-US" altLang="zh-CN" sz="2800" dirty="0"/>
              <a:t>– </a:t>
            </a:r>
            <a:r>
              <a:rPr lang="en-US" altLang="zh-CN" sz="2800" dirty="0" smtClean="0"/>
              <a:t>Limitation and discussion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Cannot identify the code semantics</a:t>
            </a:r>
          </a:p>
          <a:p>
            <a:r>
              <a:rPr lang="en-US" dirty="0" smtClean="0"/>
              <a:t>Used for Spark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Insights</a:t>
            </a:r>
          </a:p>
          <a:p>
            <a:r>
              <a:rPr lang="en-US" dirty="0" smtClean="0"/>
              <a:t>Pig-operator tree</a:t>
            </a:r>
          </a:p>
          <a:p>
            <a:r>
              <a:rPr lang="en-US" dirty="0" smtClean="0"/>
              <a:t>Program analysis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525321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Mprof</a:t>
            </a:r>
            <a:r>
              <a:rPr lang="en-US" altLang="zh-CN" dirty="0"/>
              <a:t> </a:t>
            </a:r>
            <a:r>
              <a:rPr lang="en-US" altLang="zh-CN" sz="2800" dirty="0"/>
              <a:t>– </a:t>
            </a:r>
            <a:r>
              <a:rPr lang="en-US" altLang="zh-CN" sz="2800" dirty="0" smtClean="0"/>
              <a:t>Conclusions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Memory usage profiling</a:t>
            </a:r>
          </a:p>
          <a:p>
            <a:pPr lvl="1"/>
            <a:r>
              <a:rPr lang="en-US" sz="1800" dirty="0" smtClean="0"/>
              <a:t>Figure out the correlation between memory usage and static </a:t>
            </a:r>
            <a:r>
              <a:rPr lang="en-US" sz="1800" dirty="0" err="1" smtClean="0"/>
              <a:t>infos</a:t>
            </a:r>
            <a:endParaRPr lang="en-US" sz="1800" dirty="0" smtClean="0"/>
          </a:p>
          <a:p>
            <a:r>
              <a:rPr lang="en-US" dirty="0" smtClean="0"/>
              <a:t>Memory problems diagnosis</a:t>
            </a:r>
          </a:p>
          <a:p>
            <a:pPr lvl="1"/>
            <a:r>
              <a:rPr lang="en-US" sz="1800" dirty="0" smtClean="0"/>
              <a:t>Rules to identify the root causes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Used for </a:t>
            </a:r>
            <a:r>
              <a:rPr lang="en-US" dirty="0" smtClean="0"/>
              <a:t>Spark</a:t>
            </a:r>
            <a:endParaRPr lang="en-US" dirty="0" smtClean="0"/>
          </a:p>
          <a:p>
            <a:r>
              <a:rPr lang="en-US" dirty="0" smtClean="0"/>
              <a:t>Insights</a:t>
            </a:r>
          </a:p>
          <a:p>
            <a:r>
              <a:rPr lang="en-US" dirty="0" smtClean="0"/>
              <a:t>Pig-operator tree</a:t>
            </a:r>
          </a:p>
          <a:p>
            <a:r>
              <a:rPr lang="en-US" dirty="0" smtClean="0"/>
              <a:t>Program analysis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88550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393BAA"/>
                </a:solidFill>
              </a:rPr>
              <a:t>Thanks! Q&amp;A</a:t>
            </a:r>
            <a:endParaRPr lang="en-US" dirty="0">
              <a:solidFill>
                <a:srgbClr val="393BAA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9490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408" y="2395958"/>
            <a:ext cx="6399106" cy="405902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 </a:t>
            </a:r>
            <a:r>
              <a:rPr lang="en-US" sz="2400" dirty="0" smtClean="0"/>
              <a:t>– Memory usage problems 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12</a:t>
            </a:fld>
            <a:endParaRPr lang="en-US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125734" cy="4525963"/>
          </a:xfrm>
        </p:spPr>
        <p:txBody>
          <a:bodyPr>
            <a:normAutofit/>
          </a:bodyPr>
          <a:lstStyle/>
          <a:p>
            <a:pPr marL="342900" lvl="1" indent="-342900"/>
            <a:r>
              <a:rPr lang="en-US" sz="2400" dirty="0" smtClean="0"/>
              <a:t>High memory consumption is common</a:t>
            </a:r>
            <a:endParaRPr lang="en-US" dirty="0" smtClean="0"/>
          </a:p>
          <a:p>
            <a:pPr marL="914400" lvl="2" indent="0">
              <a:buNone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1195980" y="5486400"/>
            <a:ext cx="2182353" cy="739739"/>
          </a:xfrm>
          <a:prstGeom prst="rect">
            <a:avLst/>
          </a:prstGeom>
          <a:noFill/>
          <a:ln w="3810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3691020" y="5480992"/>
            <a:ext cx="2288875" cy="739739"/>
          </a:xfrm>
          <a:prstGeom prst="rect">
            <a:avLst/>
          </a:prstGeom>
          <a:noFill/>
          <a:ln w="3810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875407" y="1647232"/>
            <a:ext cx="3651761" cy="400110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Arial"/>
                <a:cs typeface="Arial"/>
              </a:rPr>
              <a:t>High memory consumption</a:t>
            </a:r>
            <a:endParaRPr lang="en-US" sz="200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228451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408" y="2395957"/>
            <a:ext cx="6399104" cy="40590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 </a:t>
            </a:r>
            <a:r>
              <a:rPr lang="en-US" sz="2400" dirty="0" smtClean="0"/>
              <a:t>– Memory usage problems 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13</a:t>
            </a:fld>
            <a:endParaRPr lang="en-US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125734" cy="4525963"/>
          </a:xfrm>
        </p:spPr>
        <p:txBody>
          <a:bodyPr>
            <a:normAutofit/>
          </a:bodyPr>
          <a:lstStyle/>
          <a:p>
            <a:pPr marL="342900" lvl="1" indent="-342900"/>
            <a:r>
              <a:rPr lang="en-US" sz="2400" dirty="0" smtClean="0"/>
              <a:t>High memory consumption is common</a:t>
            </a:r>
            <a:endParaRPr lang="en-US" dirty="0" smtClean="0"/>
          </a:p>
          <a:p>
            <a:pPr marL="914400" lvl="2" indent="0">
              <a:buNone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1195980" y="5486400"/>
            <a:ext cx="2182353" cy="739739"/>
          </a:xfrm>
          <a:prstGeom prst="rect">
            <a:avLst/>
          </a:prstGeom>
          <a:noFill/>
          <a:ln w="3810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3691020" y="5480992"/>
            <a:ext cx="2288875" cy="739739"/>
          </a:xfrm>
          <a:prstGeom prst="rect">
            <a:avLst/>
          </a:prstGeom>
          <a:noFill/>
          <a:ln w="3810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3623116" y="4914451"/>
            <a:ext cx="2930084" cy="369332"/>
          </a:xfrm>
          <a:prstGeom prst="rect">
            <a:avLst/>
          </a:prstGeom>
          <a:solidFill>
            <a:srgbClr val="393BAA"/>
          </a:solidFill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Arial"/>
                <a:cs typeface="Arial"/>
              </a:rPr>
              <a:t>High memory consumption</a:t>
            </a:r>
            <a:endParaRPr lang="en-US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875407" y="1647232"/>
            <a:ext cx="3651761" cy="400110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Arial"/>
                <a:cs typeface="Arial"/>
              </a:rPr>
              <a:t>High memory consumption</a:t>
            </a:r>
            <a:endParaRPr lang="en-US" sz="200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115060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408" y="2395957"/>
            <a:ext cx="6399104" cy="40590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 </a:t>
            </a:r>
            <a:r>
              <a:rPr lang="en-US" sz="2400" dirty="0" smtClean="0"/>
              <a:t>– Memory usage problems 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14</a:t>
            </a:fld>
            <a:endParaRPr lang="en-US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125734" cy="4525963"/>
          </a:xfrm>
        </p:spPr>
        <p:txBody>
          <a:bodyPr>
            <a:normAutofit/>
          </a:bodyPr>
          <a:lstStyle/>
          <a:p>
            <a:pPr marL="342900" lvl="1" indent="-342900"/>
            <a:r>
              <a:rPr lang="en-US" sz="2400" dirty="0" smtClean="0"/>
              <a:t>High memory consumption is common</a:t>
            </a:r>
            <a:endParaRPr lang="en-US" dirty="0" smtClean="0"/>
          </a:p>
          <a:p>
            <a:pPr marL="914400" lvl="2" indent="0">
              <a:buNone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678882" y="3239912"/>
            <a:ext cx="4948106" cy="1708160"/>
          </a:xfrm>
          <a:prstGeom prst="rect">
            <a:avLst/>
          </a:prstGeom>
          <a:solidFill>
            <a:srgbClr val="FFFFFF"/>
          </a:solidFill>
          <a:ln w="38100" cmpd="sng">
            <a:solidFill>
              <a:srgbClr val="393BAA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US" altLang="zh-CN" sz="1050" b="1" dirty="0" smtClean="0">
              <a:solidFill>
                <a:schemeClr val="tx1"/>
              </a:solidFill>
              <a:latin typeface="Courier"/>
              <a:cs typeface="Courier"/>
            </a:endParaRPr>
          </a:p>
          <a:p>
            <a:endParaRPr lang="en-US" altLang="zh-CN" sz="1050" b="1" dirty="0" smtClean="0">
              <a:solidFill>
                <a:schemeClr val="tx1"/>
              </a:solidFill>
              <a:latin typeface="Courier"/>
              <a:cs typeface="Courier"/>
            </a:endParaRPr>
          </a:p>
          <a:p>
            <a:r>
              <a:rPr lang="en-US" altLang="zh-CN" sz="1050" b="1" dirty="0" smtClean="0">
                <a:solidFill>
                  <a:srgbClr val="393BAA"/>
                </a:solidFill>
                <a:latin typeface="Courier"/>
                <a:cs typeface="Courier"/>
              </a:rPr>
              <a:t>FATAL </a:t>
            </a:r>
            <a:r>
              <a:rPr lang="en-US" altLang="zh-CN" sz="1050" b="1" dirty="0" err="1">
                <a:solidFill>
                  <a:srgbClr val="393BAA"/>
                </a:solidFill>
                <a:latin typeface="Courier"/>
                <a:cs typeface="Courier"/>
              </a:rPr>
              <a:t>org.apache.hadoop.mapred.Child</a:t>
            </a:r>
            <a:r>
              <a:rPr lang="en-US" altLang="zh-CN" sz="1050" b="1" dirty="0">
                <a:solidFill>
                  <a:srgbClr val="393BAA"/>
                </a:solidFill>
                <a:latin typeface="Courier"/>
                <a:cs typeface="Courier"/>
              </a:rPr>
              <a:t>: Error running child : </a:t>
            </a:r>
            <a:endParaRPr lang="en-US" altLang="zh-CN" sz="1050" b="1" dirty="0" smtClean="0">
              <a:solidFill>
                <a:srgbClr val="393BAA"/>
              </a:solidFill>
              <a:latin typeface="Courier"/>
              <a:cs typeface="Courier"/>
            </a:endParaRPr>
          </a:p>
          <a:p>
            <a:r>
              <a:rPr lang="en-US" altLang="zh-CN" sz="1050" b="1" dirty="0" err="1" smtClean="0">
                <a:solidFill>
                  <a:srgbClr val="393BAA"/>
                </a:solidFill>
                <a:latin typeface="Courier"/>
                <a:cs typeface="Courier"/>
              </a:rPr>
              <a:t>java.lang.OutOfMemoryError</a:t>
            </a:r>
            <a:r>
              <a:rPr lang="en-US" altLang="zh-CN" sz="1050" b="1" dirty="0">
                <a:solidFill>
                  <a:srgbClr val="393BAA"/>
                </a:solidFill>
                <a:latin typeface="Courier"/>
                <a:cs typeface="Courier"/>
              </a:rPr>
              <a:t>: Java heap space</a:t>
            </a:r>
          </a:p>
          <a:p>
            <a:r>
              <a:rPr lang="en-US" altLang="zh-CN" sz="1050" dirty="0">
                <a:solidFill>
                  <a:schemeClr val="tx1"/>
                </a:solidFill>
                <a:latin typeface="Courier"/>
                <a:cs typeface="Courier"/>
              </a:rPr>
              <a:t>at </a:t>
            </a:r>
            <a:r>
              <a:rPr lang="en-US" altLang="zh-CN" sz="1050" dirty="0" err="1">
                <a:solidFill>
                  <a:schemeClr val="tx1"/>
                </a:solidFill>
                <a:latin typeface="Courier"/>
                <a:cs typeface="Courier"/>
              </a:rPr>
              <a:t>java.util.Arrays.copyOf</a:t>
            </a:r>
            <a:r>
              <a:rPr lang="en-US" altLang="zh-CN" sz="1050" dirty="0">
                <a:solidFill>
                  <a:schemeClr val="tx1"/>
                </a:solidFill>
                <a:latin typeface="Courier"/>
                <a:cs typeface="Courier"/>
              </a:rPr>
              <a:t>(Arrays.java:2882)</a:t>
            </a:r>
          </a:p>
          <a:p>
            <a:r>
              <a:rPr lang="en-US" altLang="zh-CN" sz="1050" dirty="0" smtClean="0">
                <a:solidFill>
                  <a:schemeClr val="tx1"/>
                </a:solidFill>
                <a:latin typeface="Courier"/>
                <a:cs typeface="Courier"/>
              </a:rPr>
              <a:t>.</a:t>
            </a:r>
            <a:r>
              <a:rPr lang="en-US" altLang="zh-CN" sz="1050" dirty="0">
                <a:solidFill>
                  <a:schemeClr val="tx1"/>
                </a:solidFill>
                <a:latin typeface="Courier"/>
                <a:cs typeface="Courier"/>
              </a:rPr>
              <a:t>..</a:t>
            </a:r>
          </a:p>
          <a:p>
            <a:r>
              <a:rPr lang="en-US" altLang="zh-CN" sz="1050" dirty="0">
                <a:solidFill>
                  <a:schemeClr val="tx1"/>
                </a:solidFill>
                <a:latin typeface="Courier"/>
                <a:cs typeface="Courier"/>
              </a:rPr>
              <a:t>at cloud9.ComputeCooccurrenceMatrixStripes$MyReducer.</a:t>
            </a:r>
          </a:p>
          <a:p>
            <a:r>
              <a:rPr lang="en-US" altLang="zh-CN" sz="1050" dirty="0">
                <a:solidFill>
                  <a:schemeClr val="tx1"/>
                </a:solidFill>
                <a:latin typeface="Courier"/>
                <a:cs typeface="Courier"/>
              </a:rPr>
              <a:t>   </a:t>
            </a:r>
            <a:r>
              <a:rPr lang="en-US" altLang="zh-CN" sz="1050" b="1" dirty="0">
                <a:solidFill>
                  <a:srgbClr val="393BAA"/>
                </a:solidFill>
                <a:latin typeface="Courier"/>
                <a:cs typeface="Courier"/>
              </a:rPr>
              <a:t>reduce</a:t>
            </a:r>
            <a:r>
              <a:rPr lang="en-US" altLang="zh-CN" sz="1050" dirty="0">
                <a:solidFill>
                  <a:schemeClr val="tx1"/>
                </a:solidFill>
                <a:latin typeface="Courier"/>
                <a:cs typeface="Courier"/>
              </a:rPr>
              <a:t>(ComputeCooccurrenceMatrixStripes.java:136)</a:t>
            </a:r>
          </a:p>
          <a:p>
            <a:r>
              <a:rPr lang="en-US" altLang="zh-CN" sz="1050" dirty="0">
                <a:solidFill>
                  <a:schemeClr val="tx1"/>
                </a:solidFill>
                <a:latin typeface="Courier"/>
                <a:cs typeface="Courier"/>
              </a:rPr>
              <a:t>at </a:t>
            </a:r>
            <a:r>
              <a:rPr lang="en-US" altLang="zh-CN" sz="1050" dirty="0" err="1">
                <a:solidFill>
                  <a:schemeClr val="tx1"/>
                </a:solidFill>
                <a:latin typeface="Courier"/>
                <a:cs typeface="Courier"/>
              </a:rPr>
              <a:t>org.apache.hadoop.mapred.Child.main</a:t>
            </a:r>
            <a:r>
              <a:rPr lang="en-US" altLang="zh-CN" sz="1050" dirty="0">
                <a:solidFill>
                  <a:schemeClr val="tx1"/>
                </a:solidFill>
                <a:latin typeface="Courier"/>
                <a:cs typeface="Courier"/>
              </a:rPr>
              <a:t>(Child.java:404</a:t>
            </a:r>
            <a:r>
              <a:rPr lang="en-US" altLang="zh-CN" sz="1050" dirty="0" smtClean="0">
                <a:solidFill>
                  <a:schemeClr val="tx1"/>
                </a:solidFill>
                <a:latin typeface="Courier"/>
                <a:cs typeface="Courier"/>
              </a:rPr>
              <a:t>)</a:t>
            </a:r>
          </a:p>
          <a:p>
            <a:endParaRPr lang="zh-CN" altLang="en-US" sz="1050" dirty="0">
              <a:solidFill>
                <a:srgbClr val="393BAA"/>
              </a:solidFill>
              <a:latin typeface="Courier"/>
              <a:cs typeface="Courier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3168728" y="4948072"/>
            <a:ext cx="681934" cy="415040"/>
          </a:xfrm>
          <a:prstGeom prst="straightConnector1">
            <a:avLst/>
          </a:prstGeom>
          <a:ln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5696265" y="4948072"/>
            <a:ext cx="209652" cy="415040"/>
          </a:xfrm>
          <a:prstGeom prst="straightConnector1">
            <a:avLst/>
          </a:prstGeom>
          <a:ln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6152935" y="1653968"/>
            <a:ext cx="1793705" cy="369332"/>
          </a:xfrm>
          <a:prstGeom prst="rect">
            <a:avLst/>
          </a:prstGeom>
          <a:solidFill>
            <a:srgbClr val="393BAA"/>
          </a:solidFill>
        </p:spPr>
        <p:txBody>
          <a:bodyPr wrap="none">
            <a:spAutoFit/>
          </a:bodyPr>
          <a:lstStyle/>
          <a:p>
            <a:r>
              <a:rPr lang="en-US" altLang="zh-CN" sz="1600" dirty="0" smtClean="0">
                <a:latin typeface="Arial"/>
                <a:cs typeface="Arial"/>
              </a:rPr>
              <a:t> </a:t>
            </a:r>
            <a:r>
              <a:rPr lang="en-US" altLang="zh-CN" dirty="0" smtClean="0">
                <a:solidFill>
                  <a:schemeClr val="bg1"/>
                </a:solidFill>
                <a:latin typeface="Arial"/>
                <a:cs typeface="Arial"/>
              </a:rPr>
              <a:t>=&gt; OOM errors</a:t>
            </a:r>
            <a:endParaRPr lang="en-US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1195980" y="5486400"/>
            <a:ext cx="2182353" cy="739739"/>
          </a:xfrm>
          <a:prstGeom prst="rect">
            <a:avLst/>
          </a:prstGeom>
          <a:noFill/>
          <a:ln w="3810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3691020" y="5480992"/>
            <a:ext cx="2288875" cy="739739"/>
          </a:xfrm>
          <a:prstGeom prst="rect">
            <a:avLst/>
          </a:prstGeom>
          <a:noFill/>
          <a:ln w="3810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Explosion 1 5"/>
          <p:cNvSpPr/>
          <p:nvPr/>
        </p:nvSpPr>
        <p:spPr>
          <a:xfrm>
            <a:off x="2452725" y="5017898"/>
            <a:ext cx="911587" cy="768759"/>
          </a:xfrm>
          <a:prstGeom prst="irregularSeal1">
            <a:avLst/>
          </a:prstGeom>
          <a:solidFill>
            <a:srgbClr val="393BAA"/>
          </a:solidFill>
          <a:ln>
            <a:solidFill>
              <a:srgbClr val="393BA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 smtClean="0">
                <a:latin typeface="Arial"/>
                <a:cs typeface="Arial"/>
              </a:rPr>
              <a:t>OOM</a:t>
            </a:r>
            <a:endParaRPr lang="en-US" sz="1000" dirty="0">
              <a:latin typeface="Arial"/>
              <a:cs typeface="Arial"/>
            </a:endParaRPr>
          </a:p>
        </p:txBody>
      </p:sp>
      <p:sp>
        <p:nvSpPr>
          <p:cNvPr id="8" name="Explosion 1 7"/>
          <p:cNvSpPr/>
          <p:nvPr/>
        </p:nvSpPr>
        <p:spPr>
          <a:xfrm>
            <a:off x="5083392" y="5047008"/>
            <a:ext cx="911587" cy="768759"/>
          </a:xfrm>
          <a:prstGeom prst="irregularSeal1">
            <a:avLst/>
          </a:prstGeom>
          <a:solidFill>
            <a:srgbClr val="393BAA"/>
          </a:solidFill>
          <a:ln>
            <a:solidFill>
              <a:srgbClr val="393BA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 smtClean="0">
                <a:latin typeface="Arial"/>
                <a:cs typeface="Arial"/>
              </a:rPr>
              <a:t>OOM</a:t>
            </a:r>
            <a:endParaRPr lang="en-US" sz="1000" dirty="0">
              <a:latin typeface="Arial"/>
              <a:cs typeface="Arial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5262507" y="3255300"/>
            <a:ext cx="1780856" cy="338554"/>
          </a:xfrm>
          <a:prstGeom prst="rect">
            <a:avLst/>
          </a:prstGeom>
          <a:solidFill>
            <a:srgbClr val="393BAA"/>
          </a:solidFill>
        </p:spPr>
        <p:txBody>
          <a:bodyPr wrap="none">
            <a:spAutoFit/>
          </a:bodyPr>
          <a:lstStyle/>
          <a:p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OOM stack trace</a:t>
            </a:r>
            <a:endParaRPr lang="en-US" sz="1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875407" y="1647232"/>
            <a:ext cx="3651761" cy="400110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Arial"/>
                <a:cs typeface="Arial"/>
              </a:rPr>
              <a:t>High memory consumption</a:t>
            </a:r>
            <a:endParaRPr lang="en-US" sz="200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171820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7" grpId="0" animBg="1"/>
      <p:bldP spid="6" grpId="0" animBg="1"/>
      <p:bldP spid="8" grpId="0" animBg="1"/>
      <p:bldP spid="3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408" y="2395957"/>
            <a:ext cx="6399104" cy="4059025"/>
          </a:xfrm>
          <a:prstGeom prst="rect">
            <a:avLst/>
          </a:prstGeom>
        </p:spPr>
      </p:pic>
      <p:sp>
        <p:nvSpPr>
          <p:cNvPr id="15" name="Explosion 1 14"/>
          <p:cNvSpPr/>
          <p:nvPr/>
        </p:nvSpPr>
        <p:spPr>
          <a:xfrm>
            <a:off x="2452725" y="5017898"/>
            <a:ext cx="911587" cy="768759"/>
          </a:xfrm>
          <a:prstGeom prst="irregularSeal1">
            <a:avLst/>
          </a:prstGeom>
          <a:solidFill>
            <a:srgbClr val="393BAA"/>
          </a:solidFill>
          <a:ln>
            <a:solidFill>
              <a:srgbClr val="393BA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 smtClean="0">
                <a:latin typeface="Arial"/>
                <a:cs typeface="Arial"/>
              </a:rPr>
              <a:t>OOM</a:t>
            </a:r>
            <a:endParaRPr lang="en-US" sz="1000" dirty="0">
              <a:latin typeface="Arial"/>
              <a:cs typeface="Arial"/>
            </a:endParaRPr>
          </a:p>
        </p:txBody>
      </p:sp>
      <p:sp>
        <p:nvSpPr>
          <p:cNvPr id="16" name="Explosion 1 15"/>
          <p:cNvSpPr/>
          <p:nvPr/>
        </p:nvSpPr>
        <p:spPr>
          <a:xfrm>
            <a:off x="5083392" y="5047008"/>
            <a:ext cx="911587" cy="768759"/>
          </a:xfrm>
          <a:prstGeom prst="irregularSeal1">
            <a:avLst/>
          </a:prstGeom>
          <a:solidFill>
            <a:srgbClr val="393BAA"/>
          </a:solidFill>
          <a:ln>
            <a:solidFill>
              <a:srgbClr val="393BA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 smtClean="0">
                <a:latin typeface="Arial"/>
                <a:cs typeface="Arial"/>
              </a:rPr>
              <a:t>OOM</a:t>
            </a:r>
            <a:endParaRPr lang="en-US" sz="1000" dirty="0"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 </a:t>
            </a:r>
            <a:r>
              <a:rPr lang="en-US" sz="2400" dirty="0" smtClean="0"/>
              <a:t>– Memory usage problems 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15</a:t>
            </a:fld>
            <a:endParaRPr lang="en-US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125734" cy="4525963"/>
          </a:xfrm>
        </p:spPr>
        <p:txBody>
          <a:bodyPr>
            <a:normAutofit/>
          </a:bodyPr>
          <a:lstStyle/>
          <a:p>
            <a:pPr marL="342900" lvl="1" indent="-342900"/>
            <a:r>
              <a:rPr lang="en-US" sz="2400" dirty="0" smtClean="0"/>
              <a:t>Re-execute the failed task cannot help</a:t>
            </a:r>
            <a:endParaRPr lang="en-US" dirty="0" smtClean="0"/>
          </a:p>
          <a:p>
            <a:pPr marL="914400" lvl="2" indent="0">
              <a:buNone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539045" y="5047008"/>
            <a:ext cx="1259630" cy="338554"/>
          </a:xfrm>
          <a:prstGeom prst="rect">
            <a:avLst/>
          </a:prstGeom>
          <a:solidFill>
            <a:srgbClr val="393BAA"/>
          </a:solidFill>
        </p:spPr>
        <p:txBody>
          <a:bodyPr wrap="none">
            <a:spAutoFit/>
          </a:bodyPr>
          <a:lstStyle/>
          <a:p>
            <a:r>
              <a:rPr lang="en-US" altLang="zh-CN" sz="1600" dirty="0" smtClean="0">
                <a:latin typeface="Arial"/>
                <a:cs typeface="Arial"/>
              </a:rPr>
              <a:t> </a:t>
            </a:r>
            <a:r>
              <a:rPr lang="en-US" altLang="zh-CN" sz="1400" dirty="0" smtClean="0">
                <a:solidFill>
                  <a:schemeClr val="bg1"/>
                </a:solidFill>
                <a:latin typeface="Arial"/>
                <a:cs typeface="Arial"/>
              </a:rPr>
              <a:t>occurs again</a:t>
            </a:r>
            <a:endParaRPr lang="en-US" sz="1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195980" y="5486400"/>
            <a:ext cx="2182353" cy="739739"/>
          </a:xfrm>
          <a:prstGeom prst="rect">
            <a:avLst/>
          </a:prstGeom>
          <a:noFill/>
          <a:ln w="3810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3691020" y="5480992"/>
            <a:ext cx="2288875" cy="739739"/>
          </a:xfrm>
          <a:prstGeom prst="rect">
            <a:avLst/>
          </a:prstGeom>
          <a:noFill/>
          <a:ln w="3810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875409" y="1655314"/>
            <a:ext cx="1577316" cy="400110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  <a:latin typeface="Arial"/>
                <a:cs typeface="Arial"/>
              </a:rPr>
              <a:t> Re-execute</a:t>
            </a:r>
            <a:endParaRPr lang="en-US" sz="240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193999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 </a:t>
            </a:r>
            <a:r>
              <a:rPr lang="en-US" sz="2400" dirty="0" smtClean="0"/>
              <a:t>– Memory problem examples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796152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Some memory issues in </a:t>
            </a:r>
            <a:r>
              <a:rPr lang="en-US" dirty="0" err="1" smtClean="0">
                <a:solidFill>
                  <a:srgbClr val="393BAA"/>
                </a:solidFill>
              </a:rPr>
              <a:t>StackOverflow.com</a:t>
            </a:r>
            <a:r>
              <a:rPr lang="en-US" dirty="0" smtClean="0"/>
              <a:t> and </a:t>
            </a:r>
            <a:r>
              <a:rPr lang="en-US" dirty="0" smtClean="0">
                <a:solidFill>
                  <a:srgbClr val="393BAA"/>
                </a:solidFill>
              </a:rPr>
              <a:t>Hadoop/Spark mailing list</a:t>
            </a:r>
          </a:p>
          <a:p>
            <a:pPr marL="742950" lvl="2" indent="-342900">
              <a:buClr>
                <a:schemeClr val="tx1">
                  <a:lumMod val="85000"/>
                  <a:lumOff val="15000"/>
                </a:schemeClr>
              </a:buClr>
              <a:buSzPct val="50000"/>
              <a:buFont typeface="Wingdings" pitchFamily="2" charset="2"/>
              <a:buChar char="n"/>
            </a:pPr>
            <a:r>
              <a:rPr lang="en-US" altLang="zh-CN" sz="2000" i="1" dirty="0" smtClean="0">
                <a:latin typeface="Gill Sans"/>
                <a:cs typeface="Gill Sans"/>
              </a:rPr>
              <a:t>W</a:t>
            </a:r>
            <a:r>
              <a:rPr lang="en-US" sz="2000" i="1" dirty="0" smtClean="0">
                <a:latin typeface="Gill Sans"/>
                <a:cs typeface="Gill Sans"/>
              </a:rPr>
              <a:t>hy </a:t>
            </a:r>
            <a:r>
              <a:rPr lang="en-US" sz="2000" i="1" dirty="0">
                <a:latin typeface="Gill Sans"/>
                <a:cs typeface="Gill Sans"/>
              </a:rPr>
              <a:t>the mapper is </a:t>
            </a:r>
            <a:r>
              <a:rPr lang="en-US" sz="2000" i="1" dirty="0">
                <a:solidFill>
                  <a:srgbClr val="393BAA"/>
                </a:solidFill>
                <a:latin typeface="Gill Sans"/>
                <a:cs typeface="Gill Sans"/>
              </a:rPr>
              <a:t>consuming so much memory</a:t>
            </a:r>
            <a:r>
              <a:rPr lang="en-US" sz="2000" i="1" dirty="0">
                <a:latin typeface="Gill Sans"/>
                <a:cs typeface="Gill Sans"/>
              </a:rPr>
              <a:t>?</a:t>
            </a:r>
            <a:r>
              <a:rPr lang="en-US" sz="2000" i="1" baseline="30000" dirty="0">
                <a:latin typeface="Gill Sans"/>
                <a:cs typeface="Gill Sans"/>
              </a:rPr>
              <a:t> </a:t>
            </a:r>
            <a:endParaRPr lang="en-US" sz="2000" i="1" baseline="30000" dirty="0" smtClean="0">
              <a:latin typeface="Gill Sans"/>
              <a:cs typeface="Gill Sans"/>
            </a:endParaRPr>
          </a:p>
          <a:p>
            <a:pPr marL="742950" lvl="2" indent="-342900">
              <a:buClr>
                <a:schemeClr val="tx1">
                  <a:lumMod val="85000"/>
                  <a:lumOff val="15000"/>
                </a:schemeClr>
              </a:buClr>
              <a:buSzPct val="50000"/>
              <a:buFont typeface="Wingdings" pitchFamily="2" charset="2"/>
              <a:buChar char="n"/>
            </a:pPr>
            <a:r>
              <a:rPr lang="en-US" altLang="zh-CN" sz="2000" i="1" dirty="0">
                <a:latin typeface="Gill Sans"/>
                <a:cs typeface="Gill Sans"/>
              </a:rPr>
              <a:t>I got very surprised to see the job failing in the map phase with “Out of memory error”. </a:t>
            </a:r>
            <a:r>
              <a:rPr lang="en-US" altLang="zh-CN" sz="2000" i="1" dirty="0" smtClean="0">
                <a:latin typeface="Gill Sans"/>
                <a:cs typeface="Gill Sans"/>
              </a:rPr>
              <a:t> </a:t>
            </a:r>
            <a:r>
              <a:rPr lang="en-US" altLang="zh-CN" sz="2000" i="1" dirty="0">
                <a:solidFill>
                  <a:srgbClr val="393BAA"/>
                </a:solidFill>
                <a:latin typeface="Gill Sans"/>
                <a:cs typeface="Gill Sans"/>
              </a:rPr>
              <a:t>What can be the cause of such error</a:t>
            </a:r>
            <a:r>
              <a:rPr lang="en-US" altLang="zh-CN" sz="2000" i="1" dirty="0">
                <a:latin typeface="Gill Sans"/>
                <a:cs typeface="Gill Sans"/>
              </a:rPr>
              <a:t>?</a:t>
            </a:r>
            <a:r>
              <a:rPr lang="en-US" sz="2000" i="1" dirty="0">
                <a:latin typeface="Gill Sans"/>
                <a:cs typeface="Gill Sans"/>
              </a:rPr>
              <a:t> </a:t>
            </a:r>
            <a:endParaRPr lang="en-US" sz="2000" i="1" baseline="30000" dirty="0">
              <a:latin typeface="Gill Sans"/>
              <a:cs typeface="Gill Sans"/>
            </a:endParaRPr>
          </a:p>
          <a:p>
            <a:pPr marL="742950" lvl="2" indent="-342900">
              <a:buClr>
                <a:schemeClr val="tx1">
                  <a:lumMod val="85000"/>
                  <a:lumOff val="15000"/>
                </a:schemeClr>
              </a:buClr>
              <a:buSzPct val="50000"/>
              <a:buFont typeface="Wingdings" pitchFamily="2" charset="2"/>
              <a:buChar char="n"/>
            </a:pPr>
            <a:r>
              <a:rPr lang="en-US" altLang="zh-CN" sz="2000" i="1" dirty="0">
                <a:latin typeface="Gill Sans"/>
                <a:cs typeface="Gill Sans"/>
              </a:rPr>
              <a:t>My question is </a:t>
            </a:r>
            <a:r>
              <a:rPr lang="en-US" altLang="zh-CN" sz="2000" i="1" dirty="0">
                <a:solidFill>
                  <a:srgbClr val="393BAA"/>
                </a:solidFill>
                <a:latin typeface="Gill Sans"/>
                <a:cs typeface="Gill Sans"/>
              </a:rPr>
              <a:t>how to deal with out of memory problem</a:t>
            </a:r>
            <a:r>
              <a:rPr lang="en-US" altLang="zh-CN" sz="2000" i="1" dirty="0">
                <a:latin typeface="Gill Sans"/>
                <a:cs typeface="Gill Sans"/>
              </a:rPr>
              <a:t>, I added some property configuration into xml file, but it </a:t>
            </a:r>
            <a:r>
              <a:rPr lang="en-US" altLang="zh-CN" sz="2000" i="1" dirty="0" smtClean="0">
                <a:latin typeface="Gill Sans"/>
                <a:cs typeface="Gill Sans"/>
              </a:rPr>
              <a:t>didn’t </a:t>
            </a:r>
            <a:r>
              <a:rPr lang="en-US" altLang="zh-CN" sz="2000" i="1" dirty="0">
                <a:latin typeface="Gill Sans"/>
                <a:cs typeface="Gill Sans"/>
              </a:rPr>
              <a:t>work. </a:t>
            </a:r>
            <a:r>
              <a:rPr lang="en-US" altLang="zh-CN" sz="2000" i="1" dirty="0">
                <a:solidFill>
                  <a:srgbClr val="393BAA"/>
                </a:solidFill>
                <a:latin typeface="Gill Sans"/>
                <a:cs typeface="Gill Sans"/>
              </a:rPr>
              <a:t>Increasing number of reducers doesn’t work </a:t>
            </a:r>
            <a:r>
              <a:rPr lang="en-US" altLang="zh-CN" sz="2000" i="1" dirty="0">
                <a:latin typeface="Gill Sans"/>
                <a:cs typeface="Gill Sans"/>
              </a:rPr>
              <a:t>for me either. </a:t>
            </a:r>
            <a:endParaRPr lang="en-US" sz="2000" i="1" baseline="30000" dirty="0" smtClean="0">
              <a:latin typeface="Gill Sans"/>
              <a:cs typeface="Gill Sans"/>
            </a:endParaRPr>
          </a:p>
          <a:p>
            <a:pPr lvl="1"/>
            <a:endParaRPr lang="en-US" dirty="0"/>
          </a:p>
          <a:p>
            <a:pPr marL="742950" lvl="2" indent="-342900">
              <a:buClr>
                <a:schemeClr val="tx1">
                  <a:lumMod val="85000"/>
                  <a:lumOff val="15000"/>
                </a:schemeClr>
              </a:buClr>
              <a:buSzPct val="50000"/>
              <a:buFont typeface="Wingdings" pitchFamily="2" charset="2"/>
              <a:buChar char="n"/>
            </a:pPr>
            <a:endParaRPr lang="en-US" sz="2000" i="1" baseline="30000" dirty="0">
              <a:latin typeface="Gill Sans"/>
              <a:cs typeface="Gill San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16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209680" y="1624858"/>
            <a:ext cx="2620964" cy="400110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 err="1" smtClean="0">
                <a:solidFill>
                  <a:schemeClr val="bg1"/>
                </a:solidFill>
                <a:latin typeface="Arial"/>
                <a:cs typeface="Arial"/>
              </a:rPr>
              <a:t>StackOverflow.com</a:t>
            </a:r>
            <a:endParaRPr lang="en-US" sz="24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55191" y="2024968"/>
            <a:ext cx="3534175" cy="400110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 smtClean="0">
                <a:solidFill>
                  <a:schemeClr val="bg1"/>
                </a:solidFill>
                <a:latin typeface="Arial"/>
                <a:cs typeface="Arial"/>
              </a:rPr>
              <a:t>Hadoop/Spark mailing list</a:t>
            </a:r>
            <a:endParaRPr lang="en-US" sz="240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590732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O</a:t>
            </a:r>
            <a:r>
              <a:rPr lang="en-US" altLang="zh-CN" dirty="0" smtClean="0"/>
              <a:t>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Empirical </a:t>
            </a:r>
            <a:r>
              <a:rPr lang="en-US" altLang="zh-CN" dirty="0" smtClean="0"/>
              <a:t>study on </a:t>
            </a:r>
            <a:r>
              <a:rPr lang="en-US" altLang="zh-CN" dirty="0" smtClean="0"/>
              <a:t>OOM </a:t>
            </a:r>
            <a:r>
              <a:rPr lang="en-US" altLang="zh-CN" dirty="0" smtClean="0"/>
              <a:t>cause patterns </a:t>
            </a:r>
            <a:r>
              <a:rPr lang="en-US" altLang="zh-CN" dirty="0" smtClean="0"/>
              <a:t>and </a:t>
            </a:r>
            <a:r>
              <a:rPr lang="en-US" altLang="zh-CN" dirty="0" smtClean="0"/>
              <a:t>fix patterns</a:t>
            </a:r>
            <a:endParaRPr lang="en-US" altLang="zh-CN" dirty="0" smtClean="0"/>
          </a:p>
          <a:p>
            <a:r>
              <a:rPr lang="en-US" altLang="zh-CN" dirty="0" smtClean="0"/>
              <a:t>Design </a:t>
            </a:r>
            <a:r>
              <a:rPr lang="en-US" altLang="zh-CN" dirty="0"/>
              <a:t>m</a:t>
            </a:r>
            <a:r>
              <a:rPr lang="en-US" altLang="zh-CN" dirty="0" smtClean="0"/>
              <a:t>emory </a:t>
            </a:r>
            <a:r>
              <a:rPr lang="en-US" altLang="zh-CN" dirty="0" smtClean="0"/>
              <a:t>profiler for diagnosing </a:t>
            </a:r>
            <a:r>
              <a:rPr lang="en-US" altLang="zh-CN" dirty="0" smtClean="0"/>
              <a:t>memory problems</a:t>
            </a:r>
            <a:endParaRPr lang="en-US" altLang="zh-CN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0978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459801" y="2502784"/>
            <a:ext cx="8226999" cy="1946733"/>
          </a:xfrm>
          <a:prstGeom prst="roundRect">
            <a:avLst/>
          </a:prstGeom>
          <a:solidFill>
            <a:srgbClr val="3F40B8"/>
          </a:solidFill>
          <a:ln/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algn="ctr"/>
            <a:r>
              <a:rPr lang="en-US" altLang="zh-CN" sz="3200" dirty="0" smtClean="0">
                <a:latin typeface="Arial"/>
                <a:ea typeface="黑体"/>
                <a:cs typeface="Arial"/>
              </a:rPr>
              <a:t>Empirical study on OOM errors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-1258455" y="3844636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13051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Research questions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RQ </a:t>
            </a:r>
            <a:r>
              <a:rPr lang="en-US" dirty="0" smtClean="0"/>
              <a:t>1 </a:t>
            </a:r>
          </a:p>
          <a:p>
            <a:pPr lvl="1"/>
            <a:r>
              <a:rPr lang="en-US" dirty="0" smtClean="0"/>
              <a:t>What </a:t>
            </a:r>
            <a:r>
              <a:rPr lang="en-US" dirty="0"/>
              <a:t>are the OOM root causes? </a:t>
            </a:r>
            <a:endParaRPr lang="en-US" sz="2000" dirty="0"/>
          </a:p>
          <a:p>
            <a:r>
              <a:rPr lang="en-US" dirty="0"/>
              <a:t>RQ </a:t>
            </a:r>
            <a:r>
              <a:rPr lang="en-US" dirty="0" smtClean="0"/>
              <a:t>2</a:t>
            </a:r>
          </a:p>
          <a:p>
            <a:pPr lvl="1"/>
            <a:r>
              <a:rPr lang="en-US" dirty="0" smtClean="0"/>
              <a:t>Are there any common fix </a:t>
            </a:r>
            <a:r>
              <a:rPr lang="en-US" dirty="0"/>
              <a:t>patterns? </a:t>
            </a:r>
            <a:endParaRPr lang="en-US" sz="2000" dirty="0"/>
          </a:p>
          <a:p>
            <a:r>
              <a:rPr lang="en-US" dirty="0" smtClean="0"/>
              <a:t>RQ 3</a:t>
            </a:r>
            <a:r>
              <a:rPr lang="en-US" dirty="0"/>
              <a:t> </a:t>
            </a:r>
          </a:p>
          <a:p>
            <a:pPr lvl="1"/>
            <a:r>
              <a:rPr lang="en-US" dirty="0" smtClean="0"/>
              <a:t>Are there any new fault</a:t>
            </a:r>
            <a:r>
              <a:rPr lang="en-US" dirty="0"/>
              <a:t>-tolerant </a:t>
            </a:r>
            <a:r>
              <a:rPr lang="en-US" dirty="0" smtClean="0"/>
              <a:t>mechanisms? 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0598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</a:t>
            </a:r>
            <a:endParaRPr lang="en-US" sz="1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393BAA"/>
                </a:solidFill>
              </a:rPr>
              <a:t>Data-intensive applications are common</a:t>
            </a:r>
          </a:p>
          <a:p>
            <a:pPr lvl="1"/>
            <a:r>
              <a:rPr lang="en-US" altLang="zh-CN" dirty="0" smtClean="0"/>
              <a:t>Web indexing</a:t>
            </a:r>
          </a:p>
          <a:p>
            <a:pPr lvl="1"/>
            <a:r>
              <a:rPr lang="en-US" altLang="zh-CN" dirty="0"/>
              <a:t>Text </a:t>
            </a:r>
            <a:r>
              <a:rPr lang="en-US" altLang="zh-CN" dirty="0" smtClean="0"/>
              <a:t>processing</a:t>
            </a:r>
          </a:p>
          <a:p>
            <a:pPr lvl="1"/>
            <a:r>
              <a:rPr lang="en-US" altLang="zh-CN" dirty="0" smtClean="0"/>
              <a:t>Table analysis</a:t>
            </a:r>
          </a:p>
          <a:p>
            <a:pPr lvl="1"/>
            <a:r>
              <a:rPr lang="en-US" altLang="zh-CN" dirty="0" smtClean="0"/>
              <a:t>Graph </a:t>
            </a:r>
            <a:r>
              <a:rPr lang="en-US" altLang="zh-CN" dirty="0"/>
              <a:t>analysis</a:t>
            </a:r>
          </a:p>
          <a:p>
            <a:pPr lvl="1"/>
            <a:r>
              <a:rPr lang="en-US" altLang="zh-CN" dirty="0" smtClean="0"/>
              <a:t>Machine learning</a:t>
            </a:r>
          </a:p>
          <a:p>
            <a:pPr marL="342900" lvl="1" indent="-342900"/>
            <a:r>
              <a:rPr lang="en-US" altLang="zh-CN" sz="2400" dirty="0" smtClean="0">
                <a:solidFill>
                  <a:srgbClr val="393BAA"/>
                </a:solidFill>
              </a:rPr>
              <a:t>Apps run atop </a:t>
            </a:r>
            <a:r>
              <a:rPr lang="en-US" altLang="zh-CN" sz="2400" dirty="0">
                <a:solidFill>
                  <a:srgbClr val="393BAA"/>
                </a:solidFill>
              </a:rPr>
              <a:t>distributed data-parallel frameworks</a:t>
            </a:r>
          </a:p>
          <a:p>
            <a:pPr lvl="1"/>
            <a:r>
              <a:rPr lang="en-US" altLang="zh-CN" dirty="0"/>
              <a:t>MapReduce </a:t>
            </a:r>
            <a:r>
              <a:rPr lang="en-US" altLang="zh-CN" sz="1800" dirty="0"/>
              <a:t>(e.g., Apache Hadoop)</a:t>
            </a:r>
          </a:p>
          <a:p>
            <a:pPr lvl="1"/>
            <a:r>
              <a:rPr lang="en-US" altLang="zh-CN" dirty="0"/>
              <a:t>MapReduce-like </a:t>
            </a:r>
            <a:r>
              <a:rPr lang="en-US" altLang="zh-CN" sz="1800" dirty="0"/>
              <a:t>(e.g., Apache Spark, Microsoft Dryad)</a:t>
            </a:r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2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-963391" y="321892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752" y="5575885"/>
            <a:ext cx="2325115" cy="55027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8995" y="5255118"/>
            <a:ext cx="1716657" cy="8710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0257" y="5396719"/>
            <a:ext cx="1955800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6715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Methodology – </a:t>
            </a:r>
            <a:r>
              <a:rPr lang="en-US" altLang="zh-CN" dirty="0" smtClean="0"/>
              <a:t>Subject collection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Application source</a:t>
            </a:r>
          </a:p>
          <a:p>
            <a:pPr lvl="1"/>
            <a:r>
              <a:rPr lang="en-US" altLang="zh-CN" sz="1800" dirty="0" smtClean="0"/>
              <a:t>                                                  (</a:t>
            </a:r>
            <a:r>
              <a:rPr lang="en-US" sz="1800" dirty="0" smtClean="0"/>
              <a:t>open-source and widely used</a:t>
            </a:r>
            <a:r>
              <a:rPr lang="en-US" altLang="zh-CN" sz="1800" dirty="0" smtClean="0"/>
              <a:t>)</a:t>
            </a:r>
            <a:endParaRPr lang="en-US" sz="1800" dirty="0" smtClean="0"/>
          </a:p>
          <a:p>
            <a:endParaRPr lang="en-US" dirty="0" smtClean="0"/>
          </a:p>
          <a:p>
            <a:r>
              <a:rPr lang="en-US" dirty="0" smtClean="0"/>
              <a:t>Bug </a:t>
            </a:r>
            <a:r>
              <a:rPr lang="en-US" dirty="0"/>
              <a:t>source</a:t>
            </a:r>
          </a:p>
          <a:p>
            <a:pPr lvl="1"/>
            <a:r>
              <a:rPr lang="en-US" altLang="zh-CN" dirty="0" smtClean="0"/>
              <a:t>Open forums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No </a:t>
            </a:r>
            <a:r>
              <a:rPr lang="en-US" dirty="0"/>
              <a:t>special bug repository for OOM </a:t>
            </a:r>
            <a:r>
              <a:rPr lang="en-US" dirty="0" smtClean="0"/>
              <a:t>error</a:t>
            </a:r>
            <a:r>
              <a:rPr lang="en-US" altLang="zh-CN" dirty="0" smtClean="0"/>
              <a:t>s</a:t>
            </a:r>
            <a:endParaRPr lang="en-US" altLang="zh-CN" sz="2400" dirty="0" smtClean="0"/>
          </a:p>
          <a:p>
            <a:pPr lvl="1"/>
            <a:r>
              <a:rPr lang="en-US" altLang="zh-CN" dirty="0" smtClean="0"/>
              <a:t>Open forums contain professional </a:t>
            </a:r>
            <a:r>
              <a:rPr lang="en-US" altLang="zh-CN" dirty="0"/>
              <a:t>discussion</a:t>
            </a:r>
          </a:p>
          <a:p>
            <a:pPr lvl="2"/>
            <a:r>
              <a:rPr lang="en-US" altLang="zh-CN" dirty="0" smtClean="0"/>
              <a:t>Hadoop/Spark c</a:t>
            </a:r>
            <a:r>
              <a:rPr lang="en-US" dirty="0" smtClean="0"/>
              <a:t>ommitters, experienced developers, and users</a:t>
            </a:r>
          </a:p>
          <a:p>
            <a:pPr lvl="1"/>
            <a:endParaRPr lang="en-US" dirty="0" smtClean="0"/>
          </a:p>
          <a:p>
            <a:pPr marL="914400" lvl="2" indent="0">
              <a:buNone/>
            </a:pPr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20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003" y="3639657"/>
            <a:ext cx="1808343" cy="49318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8514" y="3708193"/>
            <a:ext cx="2330309" cy="31121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0778" y="3747281"/>
            <a:ext cx="2678291" cy="27212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9104" y="1997291"/>
            <a:ext cx="1895241" cy="44854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20538" y="1825756"/>
            <a:ext cx="1222047" cy="62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4321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Methodology – </a:t>
            </a:r>
            <a:r>
              <a:rPr lang="en-US" dirty="0"/>
              <a:t>Subject </a:t>
            </a:r>
            <a:r>
              <a:rPr lang="en-US" dirty="0" smtClean="0"/>
              <a:t>collection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914400" lvl="2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21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50324" y="1839385"/>
            <a:ext cx="2233314" cy="10729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latin typeface="Arial"/>
                <a:cs typeface="Arial"/>
              </a:rPr>
              <a:t>Google keywords</a:t>
            </a:r>
          </a:p>
          <a:p>
            <a:pPr algn="ctr"/>
            <a:r>
              <a:rPr lang="en-US" sz="1600" b="1" dirty="0" smtClean="0">
                <a:latin typeface="Arial"/>
                <a:cs typeface="Arial"/>
              </a:rPr>
              <a:t>in open forums</a:t>
            </a:r>
          </a:p>
        </p:txBody>
      </p:sp>
      <p:cxnSp>
        <p:nvCxnSpPr>
          <p:cNvPr id="7" name="Straight Arrow Connector 6"/>
          <p:cNvCxnSpPr>
            <a:stCxn id="5" idx="2"/>
            <a:endCxn id="10" idx="0"/>
          </p:cNvCxnSpPr>
          <p:nvPr/>
        </p:nvCxnSpPr>
        <p:spPr>
          <a:xfrm>
            <a:off x="1466981" y="2912359"/>
            <a:ext cx="0" cy="711665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350324" y="3624024"/>
            <a:ext cx="2233314" cy="6788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Arial"/>
                <a:cs typeface="Arial"/>
              </a:rPr>
              <a:t>1,151 memory issues </a:t>
            </a:r>
            <a:endParaRPr lang="en-US" sz="1600" dirty="0">
              <a:latin typeface="Arial"/>
              <a:cs typeface="Arial"/>
            </a:endParaRPr>
          </a:p>
        </p:txBody>
      </p:sp>
      <p:cxnSp>
        <p:nvCxnSpPr>
          <p:cNvPr id="22" name="Straight Arrow Connector 21"/>
          <p:cNvCxnSpPr>
            <a:stCxn id="5" idx="3"/>
            <a:endCxn id="25" idx="1"/>
          </p:cNvCxnSpPr>
          <p:nvPr/>
        </p:nvCxnSpPr>
        <p:spPr>
          <a:xfrm>
            <a:off x="2583638" y="2375872"/>
            <a:ext cx="848438" cy="0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3432076" y="1839385"/>
            <a:ext cx="2233314" cy="107297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 smtClean="0">
                <a:latin typeface="Arial"/>
                <a:cs typeface="Arial"/>
              </a:rPr>
              <a:t>Select memory issues </a:t>
            </a:r>
          </a:p>
          <a:p>
            <a:pPr algn="ctr"/>
            <a:r>
              <a:rPr lang="en-US" altLang="zh-CN" sz="1600" dirty="0" smtClean="0">
                <a:latin typeface="Arial"/>
                <a:cs typeface="Arial"/>
              </a:rPr>
              <a:t>that are </a:t>
            </a:r>
            <a:r>
              <a:rPr lang="en-US" sz="1600" dirty="0" smtClean="0">
                <a:latin typeface="Arial"/>
                <a:cs typeface="Arial"/>
              </a:rPr>
              <a:t>OOM errors</a:t>
            </a:r>
          </a:p>
        </p:txBody>
      </p:sp>
      <p:cxnSp>
        <p:nvCxnSpPr>
          <p:cNvPr id="27" name="Straight Arrow Connector 26"/>
          <p:cNvCxnSpPr>
            <a:endCxn id="28" idx="0"/>
          </p:cNvCxnSpPr>
          <p:nvPr/>
        </p:nvCxnSpPr>
        <p:spPr>
          <a:xfrm>
            <a:off x="4548733" y="2912359"/>
            <a:ext cx="0" cy="711665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3432076" y="3624024"/>
            <a:ext cx="2233314" cy="67882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Arial"/>
                <a:cs typeface="Arial"/>
              </a:rPr>
              <a:t>276 OOM errors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6553200" y="1839385"/>
            <a:ext cx="2233314" cy="107297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latin typeface="Arial"/>
                <a:cs typeface="Arial"/>
              </a:rPr>
              <a:t>Select OOM errors </a:t>
            </a:r>
            <a:r>
              <a:rPr lang="en-US" sz="1600" dirty="0" smtClean="0">
                <a:latin typeface="Arial"/>
                <a:cs typeface="Arial"/>
              </a:rPr>
              <a:t>with identified causes</a:t>
            </a:r>
          </a:p>
        </p:txBody>
      </p:sp>
      <p:cxnSp>
        <p:nvCxnSpPr>
          <p:cNvPr id="30" name="Straight Arrow Connector 29"/>
          <p:cNvCxnSpPr>
            <a:endCxn id="31" idx="0"/>
          </p:cNvCxnSpPr>
          <p:nvPr/>
        </p:nvCxnSpPr>
        <p:spPr>
          <a:xfrm>
            <a:off x="7669857" y="2912359"/>
            <a:ext cx="0" cy="71166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</p:cxnSp>
      <p:sp>
        <p:nvSpPr>
          <p:cNvPr id="31" name="Rectangle 30"/>
          <p:cNvSpPr/>
          <p:nvPr/>
        </p:nvSpPr>
        <p:spPr>
          <a:xfrm>
            <a:off x="6553200" y="3624024"/>
            <a:ext cx="2233314" cy="6788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Arial"/>
                <a:cs typeface="Arial"/>
              </a:rPr>
              <a:t>123 OOM errors</a:t>
            </a:r>
            <a:endParaRPr lang="en-US" sz="1600" dirty="0">
              <a:latin typeface="Arial"/>
              <a:cs typeface="Arial"/>
            </a:endParaRPr>
          </a:p>
        </p:txBody>
      </p:sp>
      <p:cxnSp>
        <p:nvCxnSpPr>
          <p:cNvPr id="32" name="Straight Arrow Connector 31"/>
          <p:cNvCxnSpPr>
            <a:stCxn id="25" idx="3"/>
            <a:endCxn id="29" idx="1"/>
          </p:cNvCxnSpPr>
          <p:nvPr/>
        </p:nvCxnSpPr>
        <p:spPr>
          <a:xfrm>
            <a:off x="5665390" y="2375872"/>
            <a:ext cx="88781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</p:cxnSp>
      <p:cxnSp>
        <p:nvCxnSpPr>
          <p:cNvPr id="43" name="Straight Arrow Connector 42"/>
          <p:cNvCxnSpPr>
            <a:stCxn id="10" idx="3"/>
            <a:endCxn id="28" idx="1"/>
          </p:cNvCxnSpPr>
          <p:nvPr/>
        </p:nvCxnSpPr>
        <p:spPr>
          <a:xfrm>
            <a:off x="2583638" y="3963434"/>
            <a:ext cx="848438" cy="0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28" idx="3"/>
            <a:endCxn id="31" idx="1"/>
          </p:cNvCxnSpPr>
          <p:nvPr/>
        </p:nvCxnSpPr>
        <p:spPr>
          <a:xfrm>
            <a:off x="5665390" y="3963434"/>
            <a:ext cx="88781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</p:cxnSp>
      <p:sp>
        <p:nvSpPr>
          <p:cNvPr id="26" name="TextBox 25"/>
          <p:cNvSpPr txBox="1"/>
          <p:nvPr/>
        </p:nvSpPr>
        <p:spPr>
          <a:xfrm>
            <a:off x="202367" y="4447515"/>
            <a:ext cx="286772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latin typeface="Arial"/>
                <a:cs typeface="Arial"/>
              </a:rPr>
              <a:t>Keyword</a:t>
            </a:r>
            <a:r>
              <a:rPr lang="en-US" altLang="zh-CN" sz="1600" b="1" dirty="0" smtClean="0">
                <a:latin typeface="Arial"/>
                <a:cs typeface="Arial"/>
              </a:rPr>
              <a:t>s</a:t>
            </a:r>
            <a:r>
              <a:rPr lang="en-US" sz="1600" b="1" dirty="0" smtClean="0">
                <a:latin typeface="Arial"/>
                <a:cs typeface="Arial"/>
              </a:rPr>
              <a:t>:</a:t>
            </a:r>
          </a:p>
          <a:p>
            <a:endParaRPr lang="en-US" sz="1600" b="1" dirty="0" smtClean="0">
              <a:latin typeface="Arial"/>
              <a:cs typeface="Arial"/>
            </a:endParaRPr>
          </a:p>
          <a:p>
            <a:r>
              <a:rPr lang="en-US" sz="1600" b="1" dirty="0" smtClean="0">
                <a:latin typeface="Arial"/>
                <a:cs typeface="Arial"/>
              </a:rPr>
              <a:t>“Hadoop out of memory”, “Spark OOM</a:t>
            </a:r>
            <a:r>
              <a:rPr lang="en-US" sz="1600" b="1" dirty="0" smtClean="0">
                <a:latin typeface="Arial"/>
                <a:cs typeface="Arial"/>
              </a:rPr>
              <a:t>”,</a:t>
            </a:r>
          </a:p>
          <a:p>
            <a:r>
              <a:rPr lang="en-US" sz="1600" b="1" dirty="0" smtClean="0">
                <a:latin typeface="Arial"/>
                <a:cs typeface="Arial"/>
              </a:rPr>
              <a:t>“Spark heap error”</a:t>
            </a:r>
            <a:endParaRPr lang="en-US" sz="1600" b="1" dirty="0" smtClean="0">
              <a:latin typeface="Arial"/>
              <a:cs typeface="Arial"/>
            </a:endParaRPr>
          </a:p>
          <a:p>
            <a:endParaRPr lang="en-US" sz="1600" b="1" dirty="0">
              <a:effectLst/>
              <a:latin typeface="Arial"/>
              <a:cs typeface="Arial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070091" y="4447515"/>
            <a:ext cx="280935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latin typeface="Arial"/>
                <a:cs typeface="Arial"/>
              </a:rPr>
              <a:t>Selection criteria:</a:t>
            </a:r>
          </a:p>
          <a:p>
            <a:endParaRPr lang="en-US" sz="1600" b="1" dirty="0" smtClean="0">
              <a:latin typeface="Arial"/>
              <a:cs typeface="Arial"/>
            </a:endParaRPr>
          </a:p>
          <a:p>
            <a:r>
              <a:rPr lang="en-US" sz="1600" b="1" dirty="0" smtClean="0">
                <a:latin typeface="Arial"/>
                <a:cs typeface="Arial"/>
              </a:rPr>
              <a:t>The </a:t>
            </a:r>
            <a:r>
              <a:rPr lang="en-US" sz="1600" b="1" dirty="0">
                <a:latin typeface="Arial"/>
                <a:cs typeface="Arial"/>
              </a:rPr>
              <a:t>error </a:t>
            </a:r>
            <a:r>
              <a:rPr lang="en-US" sz="1600" b="1" dirty="0" smtClean="0">
                <a:latin typeface="Arial"/>
                <a:cs typeface="Arial"/>
              </a:rPr>
              <a:t>is an OOM erro</a:t>
            </a:r>
            <a:r>
              <a:rPr lang="en-US" sz="1600" b="1" dirty="0" smtClean="0">
                <a:latin typeface="Arial"/>
                <a:cs typeface="Arial"/>
              </a:rPr>
              <a:t>r, and </a:t>
            </a:r>
            <a:r>
              <a:rPr lang="en-US" sz="1600" b="1" dirty="0" smtClean="0">
                <a:latin typeface="Arial"/>
                <a:cs typeface="Arial"/>
              </a:rPr>
              <a:t>occurs </a:t>
            </a:r>
            <a:r>
              <a:rPr lang="en-US" sz="1600" b="1" dirty="0">
                <a:latin typeface="Arial"/>
                <a:cs typeface="Arial"/>
              </a:rPr>
              <a:t>in the </a:t>
            </a:r>
            <a:r>
              <a:rPr lang="en-US" sz="1600" b="1" dirty="0" smtClean="0">
                <a:latin typeface="Arial"/>
                <a:cs typeface="Arial"/>
              </a:rPr>
              <a:t>applications not the </a:t>
            </a:r>
            <a:r>
              <a:rPr lang="en-US" sz="1600" b="1" dirty="0" smtClean="0">
                <a:latin typeface="Arial"/>
                <a:cs typeface="Arial"/>
              </a:rPr>
              <a:t>service </a:t>
            </a:r>
            <a:r>
              <a:rPr lang="en-US" sz="1600" b="1" dirty="0" smtClean="0">
                <a:latin typeface="Arial"/>
                <a:cs typeface="Arial"/>
              </a:rPr>
              <a:t>components</a:t>
            </a:r>
            <a:endParaRPr lang="en-US" sz="1600" b="1" dirty="0">
              <a:latin typeface="Arial"/>
              <a:cs typeface="Arial"/>
            </a:endParaRPr>
          </a:p>
          <a:p>
            <a:endParaRPr lang="en-US" sz="1600" b="1" dirty="0">
              <a:effectLst/>
              <a:latin typeface="Arial"/>
              <a:cs typeface="Arial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879441" y="4447515"/>
            <a:ext cx="326455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latin typeface="Arial"/>
                <a:cs typeface="Arial"/>
              </a:rPr>
              <a:t>Selection </a:t>
            </a:r>
            <a:r>
              <a:rPr lang="en-US" sz="1600" b="1" dirty="0">
                <a:latin typeface="Arial"/>
                <a:cs typeface="Arial"/>
              </a:rPr>
              <a:t>c</a:t>
            </a:r>
            <a:r>
              <a:rPr lang="en-US" sz="1600" b="1" dirty="0" smtClean="0">
                <a:latin typeface="Arial"/>
                <a:cs typeface="Arial"/>
              </a:rPr>
              <a:t>riteria:</a:t>
            </a:r>
          </a:p>
          <a:p>
            <a:endParaRPr lang="en-US" sz="1600" b="1" dirty="0" smtClean="0">
              <a:latin typeface="Arial"/>
              <a:cs typeface="Arial"/>
            </a:endParaRPr>
          </a:p>
          <a:p>
            <a:r>
              <a:rPr lang="en-US" sz="1600" b="1" dirty="0" smtClean="0">
                <a:latin typeface="Arial"/>
                <a:cs typeface="Arial"/>
              </a:rPr>
              <a:t>1. Experts identified the causes</a:t>
            </a:r>
          </a:p>
          <a:p>
            <a:r>
              <a:rPr lang="en-US" sz="1600" b="1" dirty="0" smtClean="0">
                <a:latin typeface="Arial"/>
                <a:cs typeface="Arial"/>
              </a:rPr>
              <a:t>2. Users identified the causes</a:t>
            </a:r>
          </a:p>
          <a:p>
            <a:r>
              <a:rPr lang="en-US" sz="1600" b="1" dirty="0" smtClean="0">
                <a:latin typeface="Arial"/>
                <a:cs typeface="Arial"/>
              </a:rPr>
              <a:t>3. We identified the causes</a:t>
            </a:r>
          </a:p>
          <a:p>
            <a:endParaRPr lang="en-US" sz="1600" b="1" dirty="0">
              <a:effectLst/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332944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8" grpId="0" animBg="1"/>
      <p:bldP spid="29" grpId="0" animBg="1"/>
      <p:bldP spid="31" grpId="0" animBg="1"/>
      <p:bldP spid="26" grpId="0"/>
      <p:bldP spid="33" grpId="0"/>
      <p:bldP spid="3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Methodology – Subjects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Distribution of the studied 123 OOM errors</a:t>
            </a:r>
          </a:p>
          <a:p>
            <a:pPr lvl="1"/>
            <a:r>
              <a:rPr lang="en-US" dirty="0" smtClean="0"/>
              <a:t>Causes are identified by experts (66), users (45), us (12)</a:t>
            </a:r>
          </a:p>
          <a:p>
            <a:pPr marL="914400" lvl="2" indent="0">
              <a:buNone/>
            </a:pPr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22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4226059"/>
              </p:ext>
            </p:extLst>
          </p:nvPr>
        </p:nvGraphicFramePr>
        <p:xfrm>
          <a:off x="186109" y="3490665"/>
          <a:ext cx="8770590" cy="24496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10200"/>
                <a:gridCol w="1510770"/>
                <a:gridCol w="821072"/>
                <a:gridCol w="492643"/>
                <a:gridCol w="536433"/>
                <a:gridCol w="755386"/>
                <a:gridCol w="700648"/>
                <a:gridCol w="810124"/>
                <a:gridCol w="656857"/>
                <a:gridCol w="613067"/>
                <a:gridCol w="963390"/>
              </a:tblGrid>
              <a:tr h="306204"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Framework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 Sources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Raw code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Pig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Hive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Mahout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Cloud9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err="1" smtClean="0">
                          <a:latin typeface="Times New Roman"/>
                          <a:cs typeface="Times New Roman"/>
                        </a:rPr>
                        <a:t>GraphX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err="1" smtClean="0">
                          <a:latin typeface="Times New Roman"/>
                          <a:cs typeface="Times New Roman"/>
                        </a:rPr>
                        <a:t>MLlib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Total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Reproduced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</a:tr>
              <a:tr h="306204">
                <a:tc rowSpan="4"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 Hadoop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sz="1300" dirty="0" err="1" smtClean="0">
                          <a:latin typeface="Times New Roman"/>
                          <a:cs typeface="Times New Roman"/>
                        </a:rPr>
                        <a:t>StackOverflow.com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20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4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2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4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30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16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</a:tr>
              <a:tr h="306204">
                <a:tc vMerge="1"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 Hadoop mailing list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5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5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12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6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</a:tr>
              <a:tr h="306204">
                <a:tc vMerge="1"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 Developers’ blogs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2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3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2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</a:tr>
              <a:tr h="306204">
                <a:tc vMerge="1"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 MapReduce books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8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3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11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2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</a:tr>
              <a:tr h="306204">
                <a:tc rowSpan="2"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 Spark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 Spark</a:t>
                      </a:r>
                      <a:r>
                        <a:rPr lang="en-US" sz="1300" baseline="0" dirty="0" smtClean="0">
                          <a:latin typeface="Times New Roman"/>
                          <a:cs typeface="Times New Roman"/>
                        </a:rPr>
                        <a:t> mailing list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16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2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19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3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</a:tr>
              <a:tr h="306204">
                <a:tc vMerge="1"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sz="1300" dirty="0" err="1" smtClean="0">
                          <a:latin typeface="Times New Roman"/>
                          <a:cs typeface="Times New Roman"/>
                        </a:rPr>
                        <a:t>StackOverflow.com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42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5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48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14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</a:tr>
              <a:tr h="306204"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 Total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93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13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3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4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1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2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7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123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43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7373149" y="3502279"/>
            <a:ext cx="1583550" cy="2451908"/>
          </a:xfrm>
          <a:prstGeom prst="rect">
            <a:avLst/>
          </a:prstGeom>
          <a:noFill/>
          <a:ln w="571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7138886" y="2391823"/>
            <a:ext cx="1054187" cy="1098842"/>
          </a:xfrm>
          <a:prstGeom prst="straightConnector1">
            <a:avLst/>
          </a:prstGeom>
          <a:ln w="5715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186108" y="6213326"/>
            <a:ext cx="8294066" cy="307777"/>
          </a:xfrm>
          <a:prstGeom prst="rect">
            <a:avLst/>
          </a:prstGeom>
          <a:solidFill>
            <a:srgbClr val="393BAA"/>
          </a:solidFill>
          <a:ln>
            <a:solidFill>
              <a:srgbClr val="393BAA"/>
            </a:solidFill>
          </a:ln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  <a:latin typeface="Arial"/>
                <a:cs typeface="Arial"/>
              </a:rPr>
              <a:t>OOM cases in our technical report. https</a:t>
            </a:r>
            <a:r>
              <a:rPr lang="en-US" sz="1400" dirty="0">
                <a:solidFill>
                  <a:schemeClr val="bg1"/>
                </a:solidFill>
                <a:latin typeface="Arial"/>
                <a:cs typeface="Arial"/>
              </a:rPr>
              <a:t>://</a:t>
            </a:r>
            <a:r>
              <a:rPr lang="en-US" sz="1400" dirty="0" err="1">
                <a:solidFill>
                  <a:schemeClr val="bg1"/>
                </a:solidFill>
                <a:latin typeface="Arial"/>
                <a:cs typeface="Arial"/>
              </a:rPr>
              <a:t>github.com</a:t>
            </a:r>
            <a:r>
              <a:rPr lang="en-US" sz="1400" dirty="0">
                <a:solidFill>
                  <a:schemeClr val="bg1"/>
                </a:solidFill>
                <a:latin typeface="Arial"/>
                <a:cs typeface="Arial"/>
              </a:rPr>
              <a:t>/</a:t>
            </a:r>
            <a:r>
              <a:rPr lang="en-US" sz="1400" dirty="0" err="1">
                <a:solidFill>
                  <a:schemeClr val="bg1"/>
                </a:solidFill>
                <a:latin typeface="Arial"/>
                <a:cs typeface="Arial"/>
              </a:rPr>
              <a:t>JerryLead</a:t>
            </a:r>
            <a:r>
              <a:rPr lang="en-US" sz="1400" dirty="0">
                <a:solidFill>
                  <a:schemeClr val="bg1"/>
                </a:solidFill>
                <a:latin typeface="Arial"/>
                <a:cs typeface="Arial"/>
              </a:rPr>
              <a:t>/</a:t>
            </a:r>
            <a:r>
              <a:rPr lang="en-US" sz="1400" dirty="0" err="1">
                <a:solidFill>
                  <a:schemeClr val="bg1"/>
                </a:solidFill>
                <a:latin typeface="Arial"/>
                <a:cs typeface="Arial"/>
              </a:rPr>
              <a:t>MyPaper</a:t>
            </a:r>
            <a:r>
              <a:rPr lang="en-US" sz="1400" dirty="0">
                <a:solidFill>
                  <a:schemeClr val="bg1"/>
                </a:solidFill>
                <a:latin typeface="Arial"/>
                <a:cs typeface="Arial"/>
              </a:rPr>
              <a:t>/blob/master/OOM-</a:t>
            </a:r>
            <a:r>
              <a:rPr lang="en-US" sz="1400" dirty="0" err="1">
                <a:solidFill>
                  <a:schemeClr val="bg1"/>
                </a:solidFill>
                <a:latin typeface="Arial"/>
                <a:cs typeface="Arial"/>
              </a:rPr>
              <a:t>Study.pdf</a:t>
            </a:r>
            <a:endParaRPr lang="en-US" sz="140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946380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Methodology – Subjects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Distribution of the studied 123 OOM errors</a:t>
            </a:r>
          </a:p>
          <a:p>
            <a:pPr lvl="1"/>
            <a:r>
              <a:rPr lang="en-US" altLang="zh-CN" dirty="0" smtClean="0"/>
              <a:t>Contain </a:t>
            </a:r>
            <a:r>
              <a:rPr lang="en-US" altLang="zh-CN" dirty="0"/>
              <a:t>diverse </a:t>
            </a:r>
            <a:r>
              <a:rPr lang="en-US" altLang="zh-CN" dirty="0" smtClean="0"/>
              <a:t>applications</a:t>
            </a:r>
          </a:p>
          <a:p>
            <a:pPr lvl="2"/>
            <a:r>
              <a:rPr lang="en-US" altLang="zh-CN" b="1" dirty="0" smtClean="0">
                <a:solidFill>
                  <a:srgbClr val="393BAA"/>
                </a:solidFill>
              </a:rPr>
              <a:t>raw code</a:t>
            </a:r>
            <a:r>
              <a:rPr lang="en-US" altLang="zh-CN" dirty="0" smtClean="0"/>
              <a:t>, high-level languages/libraries</a:t>
            </a:r>
            <a:endParaRPr lang="en-US" b="1" dirty="0" smtClean="0"/>
          </a:p>
          <a:p>
            <a:pPr marL="914400" lvl="2" indent="0">
              <a:buNone/>
            </a:pPr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23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4053871"/>
              </p:ext>
            </p:extLst>
          </p:nvPr>
        </p:nvGraphicFramePr>
        <p:xfrm>
          <a:off x="186109" y="3490665"/>
          <a:ext cx="8770590" cy="24496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10200"/>
                <a:gridCol w="1510770"/>
                <a:gridCol w="821072"/>
                <a:gridCol w="492643"/>
                <a:gridCol w="536433"/>
                <a:gridCol w="755386"/>
                <a:gridCol w="700648"/>
                <a:gridCol w="810124"/>
                <a:gridCol w="656857"/>
                <a:gridCol w="613067"/>
                <a:gridCol w="963390"/>
              </a:tblGrid>
              <a:tr h="306204"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Framework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 Sources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Raw code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Pig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Hive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Mahout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Cloud9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err="1" smtClean="0">
                          <a:latin typeface="Times New Roman"/>
                          <a:cs typeface="Times New Roman"/>
                        </a:rPr>
                        <a:t>GraphX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err="1" smtClean="0">
                          <a:latin typeface="Times New Roman"/>
                          <a:cs typeface="Times New Roman"/>
                        </a:rPr>
                        <a:t>MLlib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Total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Reproduced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</a:tr>
              <a:tr h="306204">
                <a:tc rowSpan="4"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 Hadoop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sz="1300" dirty="0" err="1" smtClean="0">
                          <a:latin typeface="Times New Roman"/>
                          <a:cs typeface="Times New Roman"/>
                        </a:rPr>
                        <a:t>StackOverflow.com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20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4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2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4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30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16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</a:tr>
              <a:tr h="306204">
                <a:tc vMerge="1"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 Hadoop mailing list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5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5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12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6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</a:tr>
              <a:tr h="306204">
                <a:tc vMerge="1"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 Developers’ blogs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2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3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2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</a:tr>
              <a:tr h="306204">
                <a:tc vMerge="1"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 MapReduce books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8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3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11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2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</a:tr>
              <a:tr h="306204">
                <a:tc rowSpan="2"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 Spark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 Spark</a:t>
                      </a:r>
                      <a:r>
                        <a:rPr lang="en-US" sz="1300" baseline="0" dirty="0" smtClean="0">
                          <a:latin typeface="Times New Roman"/>
                          <a:cs typeface="Times New Roman"/>
                        </a:rPr>
                        <a:t> mailing list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16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2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19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3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</a:tr>
              <a:tr h="306204">
                <a:tc vMerge="1"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sz="1300" dirty="0" err="1" smtClean="0">
                          <a:latin typeface="Times New Roman"/>
                          <a:cs typeface="Times New Roman"/>
                        </a:rPr>
                        <a:t>StackOverflow.com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42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5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48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14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</a:tr>
              <a:tr h="306204"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 Total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93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13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3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4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1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2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7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123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43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2613892" y="3502279"/>
            <a:ext cx="838419" cy="2451908"/>
          </a:xfrm>
          <a:prstGeom prst="rect">
            <a:avLst/>
          </a:prstGeom>
          <a:noFill/>
          <a:ln w="571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2256332" y="2774022"/>
            <a:ext cx="776770" cy="728257"/>
          </a:xfrm>
          <a:prstGeom prst="straightConnector1">
            <a:avLst/>
          </a:prstGeom>
          <a:ln w="5715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90338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Methodology – Subjects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Distribution of the studied 123 OOM errors</a:t>
            </a:r>
          </a:p>
          <a:p>
            <a:pPr lvl="1"/>
            <a:r>
              <a:rPr lang="en-US" altLang="zh-CN" dirty="0" smtClean="0"/>
              <a:t>Contain diverse applications</a:t>
            </a:r>
          </a:p>
          <a:p>
            <a:pPr lvl="2"/>
            <a:r>
              <a:rPr lang="en-US" altLang="zh-CN" dirty="0" smtClean="0"/>
              <a:t>raw code, </a:t>
            </a:r>
            <a:r>
              <a:rPr lang="en-US" altLang="zh-CN" b="1" dirty="0" smtClean="0">
                <a:solidFill>
                  <a:srgbClr val="393BAA"/>
                </a:solidFill>
              </a:rPr>
              <a:t>high-level languages/libraries</a:t>
            </a:r>
            <a:endParaRPr lang="en-US" b="1" dirty="0" smtClean="0">
              <a:solidFill>
                <a:srgbClr val="393BAA"/>
              </a:solidFill>
            </a:endParaRPr>
          </a:p>
          <a:p>
            <a:pPr marL="914400" lvl="2" indent="0">
              <a:buNone/>
            </a:pPr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24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4053871"/>
              </p:ext>
            </p:extLst>
          </p:nvPr>
        </p:nvGraphicFramePr>
        <p:xfrm>
          <a:off x="186109" y="3490665"/>
          <a:ext cx="8770590" cy="24496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10200"/>
                <a:gridCol w="1510770"/>
                <a:gridCol w="821072"/>
                <a:gridCol w="492643"/>
                <a:gridCol w="536433"/>
                <a:gridCol w="755386"/>
                <a:gridCol w="700648"/>
                <a:gridCol w="810124"/>
                <a:gridCol w="656857"/>
                <a:gridCol w="613067"/>
                <a:gridCol w="963390"/>
              </a:tblGrid>
              <a:tr h="306204"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Framework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 Sources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Raw code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Pig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Hive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Mahout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Cloud9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err="1" smtClean="0">
                          <a:latin typeface="Times New Roman"/>
                          <a:cs typeface="Times New Roman"/>
                        </a:rPr>
                        <a:t>GraphX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err="1" smtClean="0">
                          <a:latin typeface="Times New Roman"/>
                          <a:cs typeface="Times New Roman"/>
                        </a:rPr>
                        <a:t>MLlib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Total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Reproduced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</a:tr>
              <a:tr h="306204">
                <a:tc rowSpan="4"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 Hadoop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sz="1300" dirty="0" err="1" smtClean="0">
                          <a:latin typeface="Times New Roman"/>
                          <a:cs typeface="Times New Roman"/>
                        </a:rPr>
                        <a:t>StackOverflow.com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20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4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2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4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30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16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</a:tr>
              <a:tr h="306204">
                <a:tc vMerge="1"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 Hadoop mailing list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5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5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12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6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</a:tr>
              <a:tr h="306204">
                <a:tc vMerge="1"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 Developers’ blogs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2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3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2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</a:tr>
              <a:tr h="306204">
                <a:tc vMerge="1"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 MapReduce books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8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3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11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2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</a:tr>
              <a:tr h="306204">
                <a:tc rowSpan="2"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 Spark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 Spark</a:t>
                      </a:r>
                      <a:r>
                        <a:rPr lang="en-US" sz="1300" baseline="0" dirty="0" smtClean="0">
                          <a:latin typeface="Times New Roman"/>
                          <a:cs typeface="Times New Roman"/>
                        </a:rPr>
                        <a:t> mailing list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16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2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19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3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</a:tr>
              <a:tr h="306204">
                <a:tc vMerge="1"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sz="1300" dirty="0" err="1" smtClean="0">
                          <a:latin typeface="Times New Roman"/>
                          <a:cs typeface="Times New Roman"/>
                        </a:rPr>
                        <a:t>StackOverflow.com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42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5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48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14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</a:tr>
              <a:tr h="306204"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 Total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93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13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3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4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1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2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7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123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43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 flipH="1">
            <a:off x="3415322" y="3502279"/>
            <a:ext cx="3957827" cy="2451908"/>
          </a:xfrm>
          <a:prstGeom prst="rect">
            <a:avLst/>
          </a:prstGeom>
          <a:noFill/>
          <a:ln w="571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>
            <a:endCxn id="6" idx="0"/>
          </p:cNvCxnSpPr>
          <p:nvPr/>
        </p:nvCxnSpPr>
        <p:spPr>
          <a:xfrm>
            <a:off x="4833235" y="2774022"/>
            <a:ext cx="561000" cy="728257"/>
          </a:xfrm>
          <a:prstGeom prst="straightConnector1">
            <a:avLst/>
          </a:prstGeom>
          <a:ln w="5715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90338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Methodology – Subjects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Distribution of the studied 123 OOM errors</a:t>
            </a:r>
          </a:p>
          <a:p>
            <a:pPr lvl="1"/>
            <a:r>
              <a:rPr lang="en-US" altLang="zh-CN" dirty="0" smtClean="0"/>
              <a:t>42 cases have fix methods</a:t>
            </a:r>
            <a:endParaRPr lang="en-US" b="1" dirty="0" smtClean="0">
              <a:solidFill>
                <a:srgbClr val="393BAA"/>
              </a:solidFill>
            </a:endParaRPr>
          </a:p>
          <a:p>
            <a:pPr marL="914400" lvl="2" indent="0">
              <a:buNone/>
            </a:pPr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25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1721369"/>
              </p:ext>
            </p:extLst>
          </p:nvPr>
        </p:nvGraphicFramePr>
        <p:xfrm>
          <a:off x="186109" y="3490665"/>
          <a:ext cx="8770590" cy="24496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10200"/>
                <a:gridCol w="1510770"/>
                <a:gridCol w="821072"/>
                <a:gridCol w="492643"/>
                <a:gridCol w="536433"/>
                <a:gridCol w="755386"/>
                <a:gridCol w="700648"/>
                <a:gridCol w="810124"/>
                <a:gridCol w="656857"/>
                <a:gridCol w="613067"/>
                <a:gridCol w="963390"/>
              </a:tblGrid>
              <a:tr h="306204"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Framework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 Sources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Raw code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Pig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Hive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Mahout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Cloud9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err="1" smtClean="0">
                          <a:latin typeface="Times New Roman"/>
                          <a:cs typeface="Times New Roman"/>
                        </a:rPr>
                        <a:t>GraphX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err="1" smtClean="0">
                          <a:latin typeface="Times New Roman"/>
                          <a:cs typeface="Times New Roman"/>
                        </a:rPr>
                        <a:t>MLlib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Total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Reproduced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</a:tr>
              <a:tr h="306204">
                <a:tc rowSpan="4"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 Hadoop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sz="1300" dirty="0" err="1" smtClean="0">
                          <a:latin typeface="Times New Roman"/>
                          <a:cs typeface="Times New Roman"/>
                        </a:rPr>
                        <a:t>StackOverflow.com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20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4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2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4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30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16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</a:tr>
              <a:tr h="306204">
                <a:tc vMerge="1"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 Hadoop mailing list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5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5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12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6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</a:tr>
              <a:tr h="306204">
                <a:tc vMerge="1"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 Developers’ blogs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2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3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2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</a:tr>
              <a:tr h="306204">
                <a:tc vMerge="1"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 MapReduce books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8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3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11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2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</a:tr>
              <a:tr h="306204">
                <a:tc rowSpan="2"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 Spark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 Spark</a:t>
                      </a:r>
                      <a:r>
                        <a:rPr lang="en-US" sz="1300" baseline="0" dirty="0" smtClean="0">
                          <a:latin typeface="Times New Roman"/>
                          <a:cs typeface="Times New Roman"/>
                        </a:rPr>
                        <a:t> mailing list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16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2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19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3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</a:tr>
              <a:tr h="306204">
                <a:tc vMerge="1"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sz="1300" dirty="0" err="1" smtClean="0">
                          <a:latin typeface="Times New Roman"/>
                          <a:cs typeface="Times New Roman"/>
                        </a:rPr>
                        <a:t>StackOverflow.com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42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5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48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dirty="0" smtClean="0">
                          <a:latin typeface="Times New Roman"/>
                          <a:cs typeface="Times New Roman"/>
                        </a:rPr>
                        <a:t>14</a:t>
                      </a:r>
                      <a:endParaRPr 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</a:tr>
              <a:tr h="306204"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 Total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93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13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3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4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1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2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7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123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</a:pPr>
                      <a:r>
                        <a:rPr lang="en-US" sz="1300" b="1" dirty="0" smtClean="0">
                          <a:latin typeface="Times New Roman"/>
                          <a:cs typeface="Times New Roman"/>
                        </a:rPr>
                        <a:t>43</a:t>
                      </a:r>
                      <a:endParaRPr lang="en-US" sz="1300" b="1" dirty="0">
                        <a:latin typeface="Times New Roman"/>
                        <a:cs typeface="Times New Roman"/>
                      </a:endParaRPr>
                    </a:p>
                  </a:txBody>
                  <a:tcPr marL="36000" marR="36000" marT="36000" marB="3600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368574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RQ1: OOM cause patterns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26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4895446"/>
              </p:ext>
            </p:extLst>
          </p:nvPr>
        </p:nvGraphicFramePr>
        <p:xfrm>
          <a:off x="357561" y="1527710"/>
          <a:ext cx="8378560" cy="460432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31605"/>
                <a:gridCol w="3735895"/>
                <a:gridCol w="868980"/>
                <a:gridCol w="790829"/>
                <a:gridCol w="954017"/>
                <a:gridCol w="697234"/>
              </a:tblGrid>
              <a:tr h="494244">
                <a:tc>
                  <a:txBody>
                    <a:bodyPr/>
                    <a:lstStyle/>
                    <a:p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Category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72000" marR="36000" marT="36000" marB="36000"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Cause patterns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36000" marR="36000" marT="36000" marB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Hadoop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36000" marR="36000" marT="36000" marB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Spark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36000" marR="36000" marT="36000" marB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Total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36000" marR="36000" marT="36000" marB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Ratio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36000" marR="36000" marT="36000" marB="36000" anchor="ctr">
                    <a:noFill/>
                  </a:tcPr>
                </a:tc>
              </a:tr>
              <a:tr h="402734">
                <a:tc rowSpan="2">
                  <a:txBody>
                    <a:bodyPr/>
                    <a:lstStyle/>
                    <a:p>
                      <a:r>
                        <a:rPr lang="en-US" sz="1600" b="1" dirty="0" smtClean="0">
                          <a:solidFill>
                            <a:srgbClr val="393BAA"/>
                          </a:solidFill>
                          <a:latin typeface="Arial"/>
                          <a:cs typeface="Arial"/>
                        </a:rPr>
                        <a:t>Large </a:t>
                      </a:r>
                      <a:r>
                        <a:rPr lang="en-US" sz="1600" b="1" baseline="0" dirty="0" smtClean="0">
                          <a:solidFill>
                            <a:srgbClr val="393BAA"/>
                          </a:solidFill>
                          <a:latin typeface="Arial"/>
                          <a:cs typeface="Arial"/>
                        </a:rPr>
                        <a:t>data </a:t>
                      </a:r>
                      <a:r>
                        <a:rPr lang="en-US" altLang="zh-CN" sz="1600" b="1" baseline="0" dirty="0" smtClean="0">
                          <a:solidFill>
                            <a:srgbClr val="393BAA"/>
                          </a:solidFill>
                          <a:latin typeface="Arial"/>
                          <a:cs typeface="Arial"/>
                        </a:rPr>
                        <a:t>stored in the framework</a:t>
                      </a:r>
                      <a:endParaRPr lang="en-US" sz="1600" b="1" dirty="0">
                        <a:solidFill>
                          <a:srgbClr val="393BAA"/>
                        </a:solidFill>
                        <a:latin typeface="Arial"/>
                        <a:cs typeface="Arial"/>
                      </a:endParaRPr>
                    </a:p>
                  </a:txBody>
                  <a:tcPr marL="72000" marR="36000" marT="36000" marB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Large data buffered by the framework </a:t>
                      </a:r>
                      <a:endParaRPr lang="en-US" sz="160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6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2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8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6%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</a:tr>
              <a:tr h="406856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Large data cached by</a:t>
                      </a:r>
                      <a:r>
                        <a:rPr lang="en-US" sz="1600" kern="1200" baseline="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 users </a:t>
                      </a:r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for reuse </a:t>
                      </a:r>
                      <a:endParaRPr lang="en-US" sz="160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0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7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7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6%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</a:tr>
              <a:tr h="349697">
                <a:tc rowSpan="3">
                  <a:txBody>
                    <a:bodyPr/>
                    <a:lstStyle/>
                    <a:p>
                      <a:r>
                        <a:rPr lang="en-US" sz="1600" b="1" dirty="0" smtClean="0">
                          <a:solidFill>
                            <a:srgbClr val="393BAA"/>
                          </a:solidFill>
                          <a:latin typeface="Arial"/>
                          <a:cs typeface="Arial"/>
                        </a:rPr>
                        <a:t>Abnormal dataflow</a:t>
                      </a:r>
                      <a:endParaRPr lang="en-US" sz="1600" b="1" dirty="0">
                        <a:solidFill>
                          <a:srgbClr val="393BAA"/>
                        </a:solidFill>
                        <a:latin typeface="Arial"/>
                        <a:cs typeface="Arial"/>
                      </a:endParaRPr>
                    </a:p>
                  </a:txBody>
                  <a:tcPr marL="72000" marR="36000" marT="36000" marB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Improper data partition </a:t>
                      </a:r>
                      <a:endParaRPr lang="en-US" sz="160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3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13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16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13%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</a:tr>
              <a:tr h="336292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Hot key </a:t>
                      </a:r>
                      <a:endParaRPr lang="en-US" sz="160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15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8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23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18%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</a:tr>
              <a:tr h="393432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Large single key/value record </a:t>
                      </a:r>
                      <a:endParaRPr lang="en-US" sz="160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6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1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7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6%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</a:tr>
              <a:tr h="353976">
                <a:tc rowSpan="5">
                  <a:txBody>
                    <a:bodyPr/>
                    <a:lstStyle/>
                    <a:p>
                      <a:r>
                        <a:rPr lang="en-US" sz="1600" b="1" dirty="0" smtClean="0">
                          <a:solidFill>
                            <a:srgbClr val="393BAA"/>
                          </a:solidFill>
                          <a:latin typeface="Arial"/>
                          <a:cs typeface="Arial"/>
                        </a:rPr>
                        <a:t>Memory-consuming user code</a:t>
                      </a:r>
                      <a:endParaRPr lang="en-US" sz="1600" b="1" dirty="0">
                        <a:solidFill>
                          <a:srgbClr val="393BAA"/>
                        </a:solidFill>
                        <a:latin typeface="Arial"/>
                        <a:cs typeface="Arial"/>
                      </a:endParaRPr>
                    </a:p>
                  </a:txBody>
                  <a:tcPr marL="72000" marR="36000" marT="36000" marB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Large external data loaded in user code </a:t>
                      </a:r>
                      <a:endParaRPr lang="en-US" sz="160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8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0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8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6%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</a:tr>
              <a:tr h="350805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Large intermediate results </a:t>
                      </a:r>
                      <a:endParaRPr lang="en-US" sz="160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4(3)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2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6(3)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5%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</a:tr>
              <a:tr h="384129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Large accumulated results </a:t>
                      </a:r>
                      <a:endParaRPr lang="en-US" sz="160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30[13]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10[1]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40[14]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33%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</a:tr>
              <a:tr h="406243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Large data generated in the driver </a:t>
                      </a:r>
                      <a:endParaRPr lang="en-US" sz="160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0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9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9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7%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</a:tr>
              <a:tr h="36296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Large results collected by the driver </a:t>
                      </a:r>
                      <a:endParaRPr lang="en-US" sz="160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0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16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16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13%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</a:tr>
              <a:tr h="36296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 smtClean="0"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72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b="1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latin typeface="Arial"/>
                          <a:cs typeface="Arial"/>
                        </a:rPr>
                        <a:t>72</a:t>
                      </a:r>
                      <a:endParaRPr lang="en-US" sz="1600" b="1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latin typeface="Arial"/>
                          <a:cs typeface="Arial"/>
                        </a:rPr>
                        <a:t>68</a:t>
                      </a:r>
                      <a:endParaRPr lang="en-US" sz="1600" b="1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latin typeface="Arial"/>
                          <a:cs typeface="Arial"/>
                        </a:rPr>
                        <a:t>123+17</a:t>
                      </a:r>
                      <a:endParaRPr lang="en-US" sz="1600" b="1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latin typeface="Arial"/>
                          <a:cs typeface="Arial"/>
                        </a:rPr>
                        <a:t>113%</a:t>
                      </a:r>
                      <a:endParaRPr lang="en-US" sz="1600" b="1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</a:tr>
            </a:tbl>
          </a:graphicData>
        </a:graphic>
      </p:graphicFrame>
      <p:sp>
        <p:nvSpPr>
          <p:cNvPr id="16" name="Rectangle 15"/>
          <p:cNvSpPr/>
          <p:nvPr/>
        </p:nvSpPr>
        <p:spPr>
          <a:xfrm flipH="1">
            <a:off x="8043392" y="1527711"/>
            <a:ext cx="692727" cy="4604329"/>
          </a:xfrm>
          <a:prstGeom prst="rect">
            <a:avLst/>
          </a:prstGeom>
          <a:noFill/>
          <a:ln w="190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 flipH="1">
            <a:off x="357560" y="2022800"/>
            <a:ext cx="8378560" cy="812867"/>
          </a:xfrm>
          <a:prstGeom prst="rect">
            <a:avLst/>
          </a:prstGeom>
          <a:noFill/>
          <a:ln w="571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 flipH="1">
            <a:off x="357560" y="2835667"/>
            <a:ext cx="8378560" cy="1084951"/>
          </a:xfrm>
          <a:prstGeom prst="rect">
            <a:avLst/>
          </a:prstGeom>
          <a:noFill/>
          <a:ln w="571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 flipH="1">
            <a:off x="357561" y="3920618"/>
            <a:ext cx="8378560" cy="1849349"/>
          </a:xfrm>
          <a:prstGeom prst="rect">
            <a:avLst/>
          </a:prstGeom>
          <a:noFill/>
          <a:ln w="571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 flipH="1">
            <a:off x="357560" y="5762091"/>
            <a:ext cx="8378560" cy="369948"/>
          </a:xfrm>
          <a:prstGeom prst="rect">
            <a:avLst/>
          </a:prstGeom>
          <a:noFill/>
          <a:ln w="571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 flipH="1">
            <a:off x="1693608" y="1527709"/>
            <a:ext cx="3731451" cy="4604329"/>
          </a:xfrm>
          <a:prstGeom prst="rect">
            <a:avLst/>
          </a:prstGeom>
          <a:noFill/>
          <a:ln w="190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 flipH="1">
            <a:off x="5412549" y="1527710"/>
            <a:ext cx="887918" cy="4604329"/>
          </a:xfrm>
          <a:prstGeom prst="rect">
            <a:avLst/>
          </a:prstGeom>
          <a:noFill/>
          <a:ln w="190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 flipH="1">
            <a:off x="6312797" y="1527710"/>
            <a:ext cx="789100" cy="4604329"/>
          </a:xfrm>
          <a:prstGeom prst="rect">
            <a:avLst/>
          </a:prstGeom>
          <a:noFill/>
          <a:ln w="190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 flipH="1">
            <a:off x="7089566" y="1527710"/>
            <a:ext cx="937055" cy="4604329"/>
          </a:xfrm>
          <a:prstGeom prst="rect">
            <a:avLst/>
          </a:prstGeom>
          <a:noFill/>
          <a:ln w="190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 flipH="1">
            <a:off x="8043392" y="1527710"/>
            <a:ext cx="692727" cy="4604329"/>
          </a:xfrm>
          <a:prstGeom prst="rect">
            <a:avLst/>
          </a:prstGeom>
          <a:noFill/>
          <a:ln w="190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693607" y="4618358"/>
            <a:ext cx="4631700" cy="388361"/>
          </a:xfrm>
          <a:prstGeom prst="rect">
            <a:avLst/>
          </a:prstGeom>
          <a:noFill/>
          <a:ln w="38100" cmpd="sng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1693608" y="3196318"/>
            <a:ext cx="4619189" cy="304392"/>
          </a:xfrm>
          <a:prstGeom prst="rect">
            <a:avLst/>
          </a:prstGeom>
          <a:noFill/>
          <a:ln w="38100" cmpd="sng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/>
          <p:cNvCxnSpPr>
            <a:stCxn id="3" idx="0"/>
            <a:endCxn id="27" idx="2"/>
          </p:cNvCxnSpPr>
          <p:nvPr/>
        </p:nvCxnSpPr>
        <p:spPr>
          <a:xfrm flipH="1" flipV="1">
            <a:off x="4003203" y="3500710"/>
            <a:ext cx="6254" cy="1117648"/>
          </a:xfrm>
          <a:prstGeom prst="straightConnector1">
            <a:avLst/>
          </a:prstGeom>
          <a:ln w="38100" cmpd="sng"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 flipH="1">
            <a:off x="357560" y="1527709"/>
            <a:ext cx="1336047" cy="4604329"/>
          </a:xfrm>
          <a:prstGeom prst="rect">
            <a:avLst/>
          </a:prstGeom>
          <a:noFill/>
          <a:ln w="190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4344882" y="3757900"/>
            <a:ext cx="2910347" cy="584776"/>
          </a:xfrm>
          <a:prstGeom prst="rect">
            <a:avLst/>
          </a:prstGeom>
          <a:solidFill>
            <a:srgbClr val="C0504D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13 errors are also caused by hot key</a:t>
            </a:r>
            <a:endParaRPr lang="en-US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964005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0" grpId="0" animBg="1"/>
      <p:bldP spid="3" grpId="0" animBg="1"/>
      <p:bldP spid="27" grpId="0" animBg="1"/>
      <p:bldP spid="21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RQ1: OOM cause patterns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27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9844763"/>
              </p:ext>
            </p:extLst>
          </p:nvPr>
        </p:nvGraphicFramePr>
        <p:xfrm>
          <a:off x="357561" y="1527710"/>
          <a:ext cx="8378560" cy="460432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31605"/>
                <a:gridCol w="3735895"/>
                <a:gridCol w="868980"/>
                <a:gridCol w="790829"/>
                <a:gridCol w="954017"/>
                <a:gridCol w="697234"/>
              </a:tblGrid>
              <a:tr h="494244">
                <a:tc>
                  <a:txBody>
                    <a:bodyPr/>
                    <a:lstStyle/>
                    <a:p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Category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72000" marR="36000" marT="36000" marB="36000"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Cause patterns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36000" marR="36000" marT="36000" marB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Hadoop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36000" marR="36000" marT="36000" marB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Spark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36000" marR="36000" marT="36000" marB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Total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36000" marR="36000" marT="36000" marB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Ratio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36000" marR="36000" marT="36000" marB="36000" anchor="ctr">
                    <a:noFill/>
                  </a:tcPr>
                </a:tc>
              </a:tr>
              <a:tr h="402734">
                <a:tc rowSpan="2">
                  <a:txBody>
                    <a:bodyPr/>
                    <a:lstStyle/>
                    <a:p>
                      <a:r>
                        <a:rPr lang="en-US" sz="1600" b="1" dirty="0" smtClean="0">
                          <a:solidFill>
                            <a:srgbClr val="393BAA"/>
                          </a:solidFill>
                          <a:latin typeface="Arial"/>
                          <a:cs typeface="Arial"/>
                        </a:rPr>
                        <a:t>Large </a:t>
                      </a:r>
                      <a:r>
                        <a:rPr lang="en-US" sz="1600" b="1" baseline="0" dirty="0" smtClean="0">
                          <a:solidFill>
                            <a:srgbClr val="393BAA"/>
                          </a:solidFill>
                          <a:latin typeface="Arial"/>
                          <a:cs typeface="Arial"/>
                        </a:rPr>
                        <a:t>data </a:t>
                      </a:r>
                      <a:r>
                        <a:rPr lang="en-US" altLang="zh-CN" sz="1600" b="1" baseline="0" dirty="0" smtClean="0">
                          <a:solidFill>
                            <a:srgbClr val="393BAA"/>
                          </a:solidFill>
                          <a:latin typeface="Arial"/>
                          <a:cs typeface="Arial"/>
                        </a:rPr>
                        <a:t>stored in the framework</a:t>
                      </a:r>
                      <a:endParaRPr lang="en-US" sz="1600" b="1" dirty="0">
                        <a:solidFill>
                          <a:srgbClr val="393BAA"/>
                        </a:solidFill>
                        <a:latin typeface="Arial"/>
                        <a:cs typeface="Arial"/>
                      </a:endParaRPr>
                    </a:p>
                  </a:txBody>
                  <a:tcPr marL="72000" marR="36000" marT="36000" marB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Large data buffered by the framework </a:t>
                      </a:r>
                      <a:endParaRPr lang="en-US" sz="160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6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2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8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6%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</a:tr>
              <a:tr h="406856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Large data cached by</a:t>
                      </a:r>
                      <a:r>
                        <a:rPr lang="en-US" sz="1600" kern="1200" baseline="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 users </a:t>
                      </a:r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for reuse </a:t>
                      </a:r>
                      <a:endParaRPr lang="en-US" sz="160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0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7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7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6%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</a:tr>
              <a:tr h="349697">
                <a:tc rowSpan="3">
                  <a:txBody>
                    <a:bodyPr/>
                    <a:lstStyle/>
                    <a:p>
                      <a:r>
                        <a:rPr lang="en-US" sz="1600" b="1" dirty="0" smtClean="0">
                          <a:solidFill>
                            <a:srgbClr val="393BAA"/>
                          </a:solidFill>
                          <a:latin typeface="Arial"/>
                          <a:cs typeface="Arial"/>
                        </a:rPr>
                        <a:t>Abnormal dataflow</a:t>
                      </a:r>
                      <a:endParaRPr lang="en-US" sz="1600" b="1" dirty="0">
                        <a:solidFill>
                          <a:srgbClr val="393BAA"/>
                        </a:solidFill>
                        <a:latin typeface="Arial"/>
                        <a:cs typeface="Arial"/>
                      </a:endParaRPr>
                    </a:p>
                  </a:txBody>
                  <a:tcPr marL="72000" marR="36000" marT="36000" marB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Improper data partition </a:t>
                      </a:r>
                      <a:endParaRPr lang="en-US" sz="160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3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13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16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13%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</a:tr>
              <a:tr h="336292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Hot key </a:t>
                      </a:r>
                      <a:endParaRPr lang="en-US" sz="160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15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8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23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18%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</a:tr>
              <a:tr h="393432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Large single key/value record </a:t>
                      </a:r>
                      <a:endParaRPr lang="en-US" sz="160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6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1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7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6%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</a:tr>
              <a:tr h="353976">
                <a:tc rowSpan="5">
                  <a:txBody>
                    <a:bodyPr/>
                    <a:lstStyle/>
                    <a:p>
                      <a:r>
                        <a:rPr lang="en-US" sz="1600" b="1" dirty="0" smtClean="0">
                          <a:solidFill>
                            <a:srgbClr val="393BAA"/>
                          </a:solidFill>
                          <a:latin typeface="Arial"/>
                          <a:cs typeface="Arial"/>
                        </a:rPr>
                        <a:t>Memory-consuming user code</a:t>
                      </a:r>
                      <a:endParaRPr lang="en-US" sz="1600" b="1" dirty="0">
                        <a:solidFill>
                          <a:srgbClr val="393BAA"/>
                        </a:solidFill>
                        <a:latin typeface="Arial"/>
                        <a:cs typeface="Arial"/>
                      </a:endParaRPr>
                    </a:p>
                  </a:txBody>
                  <a:tcPr marL="72000" marR="36000" marT="36000" marB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Large external data loaded in user code </a:t>
                      </a:r>
                      <a:endParaRPr lang="en-US" sz="160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8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0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8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6%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</a:tr>
              <a:tr h="350805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Large intermediate results </a:t>
                      </a:r>
                      <a:endParaRPr lang="en-US" sz="160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4(3)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2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6(3)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5%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</a:tr>
              <a:tr h="384129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Large accumulated results </a:t>
                      </a:r>
                      <a:endParaRPr lang="en-US" sz="160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30[13]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10[1]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40[14]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33%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</a:tr>
              <a:tr h="406243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Large data generated in the driver </a:t>
                      </a:r>
                      <a:endParaRPr lang="en-US" sz="160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0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9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9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7%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</a:tr>
              <a:tr h="36296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Large results collected by the driver </a:t>
                      </a:r>
                      <a:endParaRPr lang="en-US" sz="160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0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16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16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13%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</a:tr>
              <a:tr h="36296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 smtClean="0"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72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b="1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latin typeface="Arial"/>
                          <a:cs typeface="Arial"/>
                        </a:rPr>
                        <a:t>72</a:t>
                      </a:r>
                      <a:endParaRPr lang="en-US" sz="1600" b="1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latin typeface="Arial"/>
                          <a:cs typeface="Arial"/>
                        </a:rPr>
                        <a:t>68</a:t>
                      </a:r>
                      <a:endParaRPr lang="en-US" sz="1600" b="1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latin typeface="Arial"/>
                          <a:cs typeface="Arial"/>
                        </a:rPr>
                        <a:t>123+17</a:t>
                      </a:r>
                      <a:endParaRPr lang="en-US" sz="1600" b="1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latin typeface="Arial"/>
                          <a:cs typeface="Arial"/>
                        </a:rPr>
                        <a:t>113%</a:t>
                      </a:r>
                      <a:endParaRPr lang="en-US" sz="1600" b="1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</a:tr>
            </a:tbl>
          </a:graphicData>
        </a:graphic>
      </p:graphicFrame>
      <p:sp>
        <p:nvSpPr>
          <p:cNvPr id="16" name="Rectangle 15"/>
          <p:cNvSpPr/>
          <p:nvPr/>
        </p:nvSpPr>
        <p:spPr>
          <a:xfrm flipH="1">
            <a:off x="8043392" y="1527711"/>
            <a:ext cx="692727" cy="4604329"/>
          </a:xfrm>
          <a:prstGeom prst="rect">
            <a:avLst/>
          </a:prstGeom>
          <a:noFill/>
          <a:ln w="190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 flipH="1">
            <a:off x="357560" y="2022800"/>
            <a:ext cx="8378560" cy="812867"/>
          </a:xfrm>
          <a:prstGeom prst="rect">
            <a:avLst/>
          </a:prstGeom>
          <a:noFill/>
          <a:ln w="571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 flipH="1">
            <a:off x="357560" y="2835667"/>
            <a:ext cx="8378560" cy="1084951"/>
          </a:xfrm>
          <a:prstGeom prst="rect">
            <a:avLst/>
          </a:prstGeom>
          <a:noFill/>
          <a:ln w="571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 flipH="1">
            <a:off x="357561" y="3920618"/>
            <a:ext cx="8378560" cy="1849349"/>
          </a:xfrm>
          <a:prstGeom prst="rect">
            <a:avLst/>
          </a:prstGeom>
          <a:noFill/>
          <a:ln w="571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 flipH="1">
            <a:off x="357560" y="5762091"/>
            <a:ext cx="8378560" cy="369948"/>
          </a:xfrm>
          <a:prstGeom prst="rect">
            <a:avLst/>
          </a:prstGeom>
          <a:noFill/>
          <a:ln w="571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 flipH="1">
            <a:off x="1693608" y="1527709"/>
            <a:ext cx="3731451" cy="4604329"/>
          </a:xfrm>
          <a:prstGeom prst="rect">
            <a:avLst/>
          </a:prstGeom>
          <a:noFill/>
          <a:ln w="190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 flipH="1">
            <a:off x="5412549" y="1527710"/>
            <a:ext cx="887918" cy="4604329"/>
          </a:xfrm>
          <a:prstGeom prst="rect">
            <a:avLst/>
          </a:prstGeom>
          <a:noFill/>
          <a:ln w="190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 flipH="1">
            <a:off x="6312797" y="1527710"/>
            <a:ext cx="789100" cy="4604329"/>
          </a:xfrm>
          <a:prstGeom prst="rect">
            <a:avLst/>
          </a:prstGeom>
          <a:noFill/>
          <a:ln w="190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 flipH="1">
            <a:off x="7089566" y="1527710"/>
            <a:ext cx="937055" cy="4604329"/>
          </a:xfrm>
          <a:prstGeom prst="rect">
            <a:avLst/>
          </a:prstGeom>
          <a:noFill/>
          <a:ln w="190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 flipH="1">
            <a:off x="8043392" y="1527710"/>
            <a:ext cx="692727" cy="4604329"/>
          </a:xfrm>
          <a:prstGeom prst="rect">
            <a:avLst/>
          </a:prstGeom>
          <a:noFill/>
          <a:ln w="190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693607" y="4250991"/>
            <a:ext cx="4631700" cy="388361"/>
          </a:xfrm>
          <a:prstGeom prst="rect">
            <a:avLst/>
          </a:prstGeom>
          <a:noFill/>
          <a:ln w="38100" cmpd="sng">
            <a:solidFill>
              <a:srgbClr val="C0504D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1693607" y="3500710"/>
            <a:ext cx="4606860" cy="419908"/>
          </a:xfrm>
          <a:prstGeom prst="rect">
            <a:avLst/>
          </a:prstGeom>
          <a:noFill/>
          <a:ln w="38100" cmpd="sng">
            <a:solidFill>
              <a:srgbClr val="C0504D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/>
          <p:cNvCxnSpPr>
            <a:stCxn id="3" idx="0"/>
            <a:endCxn id="27" idx="2"/>
          </p:cNvCxnSpPr>
          <p:nvPr/>
        </p:nvCxnSpPr>
        <p:spPr>
          <a:xfrm flipH="1" flipV="1">
            <a:off x="3997037" y="3920618"/>
            <a:ext cx="12420" cy="330373"/>
          </a:xfrm>
          <a:prstGeom prst="straightConnector1">
            <a:avLst/>
          </a:prstGeom>
          <a:ln w="38100" cmpd="sng">
            <a:solidFill>
              <a:srgbClr val="C0504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 flipH="1">
            <a:off x="354828" y="1527709"/>
            <a:ext cx="1338779" cy="4604329"/>
          </a:xfrm>
          <a:prstGeom prst="rect">
            <a:avLst/>
          </a:prstGeom>
          <a:noFill/>
          <a:ln w="190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3414960" y="2835667"/>
            <a:ext cx="2910347" cy="584776"/>
          </a:xfrm>
          <a:prstGeom prst="rect">
            <a:avLst/>
          </a:prstGeom>
          <a:solidFill>
            <a:srgbClr val="C0504D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3 errors are also caused by large single &lt;k, v&gt; record</a:t>
            </a:r>
            <a:endParaRPr lang="en-US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557022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12750"/>
            <a:ext cx="8358522" cy="846667"/>
          </a:xfrm>
        </p:spPr>
        <p:txBody>
          <a:bodyPr/>
          <a:lstStyle/>
          <a:p>
            <a:r>
              <a:rPr lang="en-US" dirty="0" smtClean="0"/>
              <a:t>RQ1: OOM cause </a:t>
            </a:r>
            <a:r>
              <a:rPr lang="en-US" dirty="0" smtClean="0"/>
              <a:t>patterns </a:t>
            </a:r>
            <a:r>
              <a:rPr lang="en-US" sz="2800" dirty="0" smtClean="0"/>
              <a:t>– large stored data</a:t>
            </a:r>
            <a:endParaRPr lang="en-US" sz="1800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altLang="zh-CN" dirty="0" smtClean="0">
                <a:solidFill>
                  <a:srgbClr val="393BAA"/>
                </a:solidFill>
                <a:latin typeface="Arial"/>
                <a:cs typeface="Arial"/>
              </a:rPr>
              <a:t>Category: </a:t>
            </a:r>
            <a:r>
              <a:rPr lang="en-US" altLang="zh-CN" dirty="0">
                <a:solidFill>
                  <a:srgbClr val="393BAA"/>
                </a:solidFill>
              </a:rPr>
              <a:t>Large data stored in the framework (12%</a:t>
            </a:r>
            <a:r>
              <a:rPr lang="en-US" altLang="zh-CN" dirty="0" smtClean="0">
                <a:solidFill>
                  <a:srgbClr val="393BAA"/>
                </a:solidFill>
              </a:rPr>
              <a:t>)</a:t>
            </a:r>
            <a:endParaRPr lang="en-US" altLang="zh-CN" dirty="0">
              <a:solidFill>
                <a:srgbClr val="393BAA"/>
              </a:solidFill>
            </a:endParaRPr>
          </a:p>
          <a:p>
            <a:pPr lvl="1"/>
            <a:r>
              <a:rPr lang="en-US" altLang="zh-CN" dirty="0" smtClean="0">
                <a:solidFill>
                  <a:srgbClr val="000090"/>
                </a:solidFill>
                <a:latin typeface="Arial"/>
                <a:cs typeface="Arial"/>
              </a:rPr>
              <a:t>Pattern 1: Large data buffered by the framework (8 errors, 6%)</a:t>
            </a:r>
            <a:endParaRPr lang="en-US" altLang="zh-CN" dirty="0" smtClean="0"/>
          </a:p>
          <a:p>
            <a:pPr lvl="2"/>
            <a:r>
              <a:rPr lang="en-US" altLang="zh-CN" dirty="0" smtClean="0">
                <a:latin typeface="Arial"/>
                <a:cs typeface="Arial"/>
              </a:rPr>
              <a:t>Large </a:t>
            </a:r>
            <a:r>
              <a:rPr lang="en-US" altLang="zh-CN" i="1" dirty="0" smtClean="0">
                <a:latin typeface="Arial"/>
                <a:cs typeface="Arial"/>
              </a:rPr>
              <a:t>map buffer (500MB)</a:t>
            </a:r>
            <a:r>
              <a:rPr lang="en-US" altLang="zh-CN" dirty="0" smtClean="0">
                <a:latin typeface="Arial"/>
                <a:cs typeface="Arial"/>
              </a:rPr>
              <a:t>, large </a:t>
            </a:r>
            <a:r>
              <a:rPr lang="en-US" altLang="zh-CN" i="1" dirty="0" smtClean="0">
                <a:latin typeface="Arial"/>
                <a:cs typeface="Arial"/>
              </a:rPr>
              <a:t>shuffle buffer (70%)</a:t>
            </a:r>
          </a:p>
        </p:txBody>
      </p:sp>
      <p:sp>
        <p:nvSpPr>
          <p:cNvPr id="7" name="Rectangle 6"/>
          <p:cNvSpPr/>
          <p:nvPr/>
        </p:nvSpPr>
        <p:spPr>
          <a:xfrm>
            <a:off x="1262944" y="2049436"/>
            <a:ext cx="7411836" cy="369332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pPr marL="0" lvl="1"/>
            <a:r>
              <a:rPr lang="en-US" altLang="zh-CN" dirty="0" smtClean="0">
                <a:solidFill>
                  <a:schemeClr val="bg1"/>
                </a:solidFill>
                <a:latin typeface="Arial"/>
                <a:cs typeface="Arial"/>
              </a:rPr>
              <a:t>Pattern </a:t>
            </a:r>
            <a:r>
              <a:rPr lang="en-US" altLang="zh-CN" dirty="0">
                <a:solidFill>
                  <a:schemeClr val="bg1"/>
                </a:solidFill>
                <a:latin typeface="Arial"/>
                <a:cs typeface="Arial"/>
              </a:rPr>
              <a:t>1: Large data buffered by the framework </a:t>
            </a:r>
            <a:r>
              <a:rPr lang="en-US" altLang="zh-CN" dirty="0" smtClean="0">
                <a:solidFill>
                  <a:schemeClr val="bg1"/>
                </a:solidFill>
                <a:latin typeface="Arial"/>
                <a:cs typeface="Arial"/>
              </a:rPr>
              <a:t>(8 </a:t>
            </a:r>
            <a:r>
              <a:rPr lang="en-US" altLang="zh-CN" dirty="0">
                <a:solidFill>
                  <a:schemeClr val="bg1"/>
                </a:solidFill>
                <a:latin typeface="Arial"/>
                <a:cs typeface="Arial"/>
              </a:rPr>
              <a:t>errors, 6%</a:t>
            </a:r>
            <a:r>
              <a:rPr lang="en-US" altLang="zh-CN" dirty="0" smtClean="0">
                <a:solidFill>
                  <a:schemeClr val="bg1"/>
                </a:solidFill>
                <a:latin typeface="Arial"/>
                <a:cs typeface="Arial"/>
              </a:rPr>
              <a:t>)</a:t>
            </a:r>
            <a:endParaRPr lang="en-US" altLang="zh-CN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77958" y="6356350"/>
            <a:ext cx="2133600" cy="365125"/>
          </a:xfrm>
        </p:spPr>
        <p:txBody>
          <a:bodyPr/>
          <a:lstStyle/>
          <a:p>
            <a:fld id="{0EDF6D50-356D-664E-8AD2-94D574649C75}" type="slidenum">
              <a:rPr lang="en-US" smtClean="0"/>
              <a:t>28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035" y="2911881"/>
            <a:ext cx="7200534" cy="3567759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>
            <a:off x="3101100" y="4651733"/>
            <a:ext cx="236394" cy="807556"/>
          </a:xfrm>
          <a:prstGeom prst="straightConnector1">
            <a:avLst/>
          </a:prstGeom>
          <a:ln w="5715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2474616" y="4716957"/>
            <a:ext cx="1382297" cy="338554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 map buffer</a:t>
            </a:r>
            <a:endParaRPr lang="en-US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4649403" y="4534388"/>
            <a:ext cx="335848" cy="968473"/>
          </a:xfrm>
          <a:prstGeom prst="straightConnector1">
            <a:avLst/>
          </a:prstGeom>
          <a:ln w="5715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4308536" y="4716957"/>
            <a:ext cx="1547387" cy="338554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 shuffle buffer</a:t>
            </a:r>
            <a:endParaRPr lang="en-US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924821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0" grpId="0" animBg="1"/>
      <p:bldP spid="10" grpId="1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12750"/>
            <a:ext cx="8358522" cy="846667"/>
          </a:xfrm>
        </p:spPr>
        <p:txBody>
          <a:bodyPr/>
          <a:lstStyle/>
          <a:p>
            <a:r>
              <a:rPr lang="en-US" dirty="0" smtClean="0"/>
              <a:t>RQ1: OOM cause </a:t>
            </a:r>
            <a:r>
              <a:rPr lang="en-US" dirty="0" smtClean="0"/>
              <a:t>patterns </a:t>
            </a:r>
            <a:r>
              <a:rPr lang="en-US" sz="2800" dirty="0" smtClean="0"/>
              <a:t>– </a:t>
            </a:r>
            <a:r>
              <a:rPr lang="en-US" sz="2800" dirty="0"/>
              <a:t>large stored data</a:t>
            </a:r>
            <a:endParaRPr lang="en-US" sz="2800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altLang="zh-CN" dirty="0" smtClean="0">
                <a:solidFill>
                  <a:srgbClr val="393BAA"/>
                </a:solidFill>
                <a:latin typeface="Arial"/>
                <a:cs typeface="Arial"/>
              </a:rPr>
              <a:t>Category: Large data stored in the framework </a:t>
            </a:r>
            <a:r>
              <a:rPr lang="en-US" altLang="zh-CN" dirty="0" smtClean="0">
                <a:solidFill>
                  <a:srgbClr val="393BAA"/>
                </a:solidFill>
              </a:rPr>
              <a:t>(</a:t>
            </a:r>
            <a:r>
              <a:rPr lang="en-US" altLang="zh-CN" dirty="0" smtClean="0">
                <a:solidFill>
                  <a:srgbClr val="393BAA"/>
                </a:solidFill>
                <a:latin typeface="Arial"/>
                <a:cs typeface="Arial"/>
              </a:rPr>
              <a:t>12%</a:t>
            </a:r>
            <a:r>
              <a:rPr lang="en-US" altLang="zh-CN" dirty="0">
                <a:solidFill>
                  <a:srgbClr val="393BAA"/>
                </a:solidFill>
              </a:rPr>
              <a:t>)</a:t>
            </a:r>
            <a:endParaRPr lang="en-US" altLang="zh-CN" dirty="0" smtClean="0">
              <a:solidFill>
                <a:srgbClr val="393BAA"/>
              </a:solidFill>
              <a:latin typeface="Arial"/>
              <a:cs typeface="Arial"/>
            </a:endParaRPr>
          </a:p>
          <a:p>
            <a:pPr lvl="1"/>
            <a:r>
              <a:rPr lang="en-US" altLang="zh-CN" dirty="0" smtClean="0">
                <a:solidFill>
                  <a:srgbClr val="000090"/>
                </a:solidFill>
                <a:latin typeface="Arial"/>
                <a:cs typeface="Arial"/>
              </a:rPr>
              <a:t>Pattern 1: Large data buffered by the framework (8 errors, 6%)</a:t>
            </a:r>
            <a:endParaRPr lang="en-US" altLang="zh-CN" dirty="0" smtClean="0"/>
          </a:p>
          <a:p>
            <a:pPr lvl="2"/>
            <a:r>
              <a:rPr lang="en-US" altLang="zh-CN" i="1" dirty="0" smtClean="0">
                <a:latin typeface="Arial"/>
                <a:cs typeface="Arial"/>
              </a:rPr>
              <a:t>Why does the large buffer </a:t>
            </a:r>
            <a:r>
              <a:rPr lang="en-US" altLang="zh-CN" i="1" dirty="0" smtClean="0"/>
              <a:t>lead to the OOM error?</a:t>
            </a:r>
            <a:endParaRPr lang="en-US" altLang="zh-CN" i="1" dirty="0" smtClean="0">
              <a:latin typeface="Arial"/>
              <a:cs typeface="Arial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262944" y="2049436"/>
            <a:ext cx="7411836" cy="369332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pPr marL="0" lvl="1"/>
            <a:r>
              <a:rPr lang="en-US" altLang="zh-CN" dirty="0" smtClean="0">
                <a:solidFill>
                  <a:schemeClr val="bg1"/>
                </a:solidFill>
                <a:latin typeface="Arial"/>
                <a:cs typeface="Arial"/>
              </a:rPr>
              <a:t>Pattern </a:t>
            </a:r>
            <a:r>
              <a:rPr lang="en-US" altLang="zh-CN" dirty="0">
                <a:solidFill>
                  <a:schemeClr val="bg1"/>
                </a:solidFill>
                <a:latin typeface="Arial"/>
                <a:cs typeface="Arial"/>
              </a:rPr>
              <a:t>1: Large data buffered by the framework (8 errors, 6%</a:t>
            </a:r>
            <a:r>
              <a:rPr lang="en-US" altLang="zh-CN" dirty="0" smtClean="0">
                <a:solidFill>
                  <a:schemeClr val="bg1"/>
                </a:solidFill>
                <a:latin typeface="Arial"/>
                <a:cs typeface="Arial"/>
              </a:rPr>
              <a:t>)</a:t>
            </a:r>
            <a:endParaRPr lang="en-US" altLang="zh-CN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77958" y="6356350"/>
            <a:ext cx="2133600" cy="365125"/>
          </a:xfrm>
        </p:spPr>
        <p:txBody>
          <a:bodyPr/>
          <a:lstStyle/>
          <a:p>
            <a:fld id="{0EDF6D50-356D-664E-8AD2-94D574649C75}" type="slidenum">
              <a:rPr lang="en-US" smtClean="0"/>
              <a:t>29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8687" y="3468180"/>
            <a:ext cx="2845181" cy="3026788"/>
          </a:xfrm>
          <a:prstGeom prst="rect">
            <a:avLst/>
          </a:prstGeom>
        </p:spPr>
      </p:pic>
      <p:sp>
        <p:nvSpPr>
          <p:cNvPr id="9" name="Explosion 1 8"/>
          <p:cNvSpPr/>
          <p:nvPr/>
        </p:nvSpPr>
        <p:spPr>
          <a:xfrm>
            <a:off x="3850423" y="5133311"/>
            <a:ext cx="911587" cy="768759"/>
          </a:xfrm>
          <a:prstGeom prst="irregularSeal1">
            <a:avLst/>
          </a:prstGeom>
          <a:solidFill>
            <a:srgbClr val="393BAA"/>
          </a:solidFill>
          <a:ln>
            <a:solidFill>
              <a:srgbClr val="393BA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 smtClean="0">
                <a:latin typeface="Arial"/>
                <a:cs typeface="Arial"/>
              </a:rPr>
              <a:t>OOM</a:t>
            </a:r>
            <a:endParaRPr lang="en-US" sz="1000" dirty="0">
              <a:latin typeface="Arial"/>
              <a:cs typeface="Arial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422100" y="3468180"/>
            <a:ext cx="2005983" cy="1138773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Large m</a:t>
            </a:r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ap </a:t>
            </a:r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buffer or </a:t>
            </a:r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shuffled </a:t>
            </a:r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partition</a:t>
            </a:r>
          </a:p>
          <a:p>
            <a:pPr algn="ctr"/>
            <a:endParaRPr lang="en-US" dirty="0" smtClean="0">
              <a:solidFill>
                <a:schemeClr val="bg1"/>
              </a:solidFill>
              <a:latin typeface="Arial"/>
              <a:cs typeface="Arial"/>
            </a:endParaRPr>
          </a:p>
          <a:p>
            <a:pPr algn="ctr"/>
            <a:r>
              <a:rPr lang="en-US" sz="1600" dirty="0" smtClean="0">
                <a:solidFill>
                  <a:schemeClr val="bg1"/>
                </a:solidFill>
                <a:latin typeface="Arial"/>
                <a:cs typeface="Arial"/>
              </a:rPr>
              <a:t>e.g., 500MB </a:t>
            </a:r>
            <a:r>
              <a:rPr lang="en-US" sz="1600" dirty="0" smtClean="0">
                <a:solidFill>
                  <a:schemeClr val="bg1"/>
                </a:solidFill>
                <a:latin typeface="Arial"/>
                <a:cs typeface="Arial"/>
              </a:rPr>
              <a:t>Byte[]</a:t>
            </a:r>
            <a:endParaRPr lang="en-US" sz="1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4303751" y="4606953"/>
            <a:ext cx="1493377" cy="526358"/>
          </a:xfrm>
          <a:prstGeom prst="straightConnector1">
            <a:avLst/>
          </a:prstGeom>
          <a:ln w="5715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65015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0962 0.10121 " pathEditMode="relative" ptsTypes="AA">
                                      <p:cBhvr>
                                        <p:cTn id="14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0" grpId="1" animBg="1"/>
      <p:bldP spid="10" grpId="2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/>
          <p:cNvSpPr txBox="1"/>
          <p:nvPr/>
        </p:nvSpPr>
        <p:spPr>
          <a:xfrm>
            <a:off x="292956" y="5090149"/>
            <a:ext cx="4948106" cy="1384995"/>
          </a:xfrm>
          <a:prstGeom prst="rect">
            <a:avLst/>
          </a:prstGeom>
          <a:ln w="28575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050" dirty="0" smtClean="0">
                <a:latin typeface="Courier"/>
                <a:cs typeface="Courier"/>
              </a:rPr>
              <a:t>1</a:t>
            </a:r>
            <a:r>
              <a:rPr lang="en-US" sz="1050" i="1" dirty="0" smtClean="0">
                <a:latin typeface="Courier"/>
                <a:cs typeface="Courier"/>
              </a:rPr>
              <a:t> </a:t>
            </a:r>
            <a:r>
              <a:rPr lang="en-US" sz="1050" i="1" dirty="0" err="1">
                <a:latin typeface="Courier"/>
                <a:cs typeface="Courier"/>
              </a:rPr>
              <a:t>pTable</a:t>
            </a:r>
            <a:r>
              <a:rPr lang="en-US" sz="1050" dirty="0">
                <a:latin typeface="Courier"/>
                <a:cs typeface="Courier"/>
              </a:rPr>
              <a:t> = </a:t>
            </a:r>
            <a:r>
              <a:rPr lang="en-US" sz="1050" b="1" dirty="0">
                <a:latin typeface="Courier"/>
                <a:cs typeface="Courier"/>
              </a:rPr>
              <a:t>LOAD</a:t>
            </a:r>
            <a:r>
              <a:rPr lang="en-US" sz="1050" dirty="0">
                <a:latin typeface="Courier"/>
                <a:cs typeface="Courier"/>
              </a:rPr>
              <a:t> “</a:t>
            </a:r>
            <a:r>
              <a:rPr lang="en-US" sz="1050" i="1" dirty="0" err="1">
                <a:latin typeface="Courier"/>
                <a:cs typeface="Courier"/>
              </a:rPr>
              <a:t>tableA</a:t>
            </a:r>
            <a:r>
              <a:rPr lang="en-US" sz="1050" i="1" dirty="0">
                <a:latin typeface="Courier"/>
                <a:cs typeface="Courier"/>
              </a:rPr>
              <a:t>”</a:t>
            </a:r>
            <a:r>
              <a:rPr lang="en-US" sz="1050" dirty="0">
                <a:latin typeface="Courier"/>
                <a:cs typeface="Courier"/>
              </a:rPr>
              <a:t> </a:t>
            </a:r>
            <a:r>
              <a:rPr lang="en-US" sz="1050" b="1" dirty="0">
                <a:latin typeface="Courier"/>
                <a:cs typeface="Courier"/>
              </a:rPr>
              <a:t>as</a:t>
            </a:r>
            <a:r>
              <a:rPr lang="en-US" sz="1050" dirty="0">
                <a:latin typeface="Courier"/>
                <a:cs typeface="Courier"/>
              </a:rPr>
              <a:t> (</a:t>
            </a:r>
            <a:r>
              <a:rPr lang="en-US" sz="1050" i="1" dirty="0" err="1">
                <a:latin typeface="Courier"/>
                <a:cs typeface="Courier"/>
              </a:rPr>
              <a:t>pagerank</a:t>
            </a:r>
            <a:r>
              <a:rPr lang="en-US" sz="1050" dirty="0" err="1">
                <a:latin typeface="Courier"/>
                <a:cs typeface="Courier"/>
              </a:rPr>
              <a:t>,</a:t>
            </a:r>
            <a:r>
              <a:rPr lang="en-US" sz="1050" i="1" dirty="0" err="1">
                <a:latin typeface="Courier"/>
                <a:cs typeface="Courier"/>
              </a:rPr>
              <a:t>pageurl</a:t>
            </a:r>
            <a:r>
              <a:rPr lang="en-US" sz="1050" dirty="0" err="1">
                <a:latin typeface="Courier"/>
                <a:cs typeface="Courier"/>
              </a:rPr>
              <a:t>,</a:t>
            </a:r>
            <a:r>
              <a:rPr lang="en-US" sz="1050" i="1" dirty="0" err="1">
                <a:latin typeface="Courier"/>
                <a:cs typeface="Courier"/>
              </a:rPr>
              <a:t>aveduration</a:t>
            </a:r>
            <a:r>
              <a:rPr lang="en-US" sz="1050" dirty="0">
                <a:latin typeface="Courier"/>
                <a:cs typeface="Courier"/>
              </a:rPr>
              <a:t>);</a:t>
            </a:r>
            <a:endParaRPr lang="zh-CN" altLang="en-US" sz="1050" dirty="0">
              <a:latin typeface="Courier"/>
              <a:cs typeface="Courier"/>
            </a:endParaRPr>
          </a:p>
          <a:p>
            <a:r>
              <a:rPr lang="en-US" sz="1050" dirty="0" smtClean="0">
                <a:latin typeface="Courier"/>
                <a:cs typeface="Courier"/>
              </a:rPr>
              <a:t>2</a:t>
            </a:r>
            <a:r>
              <a:rPr lang="en-US" sz="1050" i="1" dirty="0" smtClean="0">
                <a:latin typeface="Courier"/>
                <a:cs typeface="Courier"/>
              </a:rPr>
              <a:t> </a:t>
            </a:r>
            <a:r>
              <a:rPr lang="en-US" sz="1050" i="1" dirty="0" err="1">
                <a:latin typeface="Courier"/>
                <a:cs typeface="Courier"/>
              </a:rPr>
              <a:t>rankTable</a:t>
            </a:r>
            <a:r>
              <a:rPr lang="en-US" sz="1050" dirty="0">
                <a:latin typeface="Courier"/>
                <a:cs typeface="Courier"/>
              </a:rPr>
              <a:t> = </a:t>
            </a:r>
            <a:r>
              <a:rPr lang="en-US" sz="1050" b="1" dirty="0">
                <a:latin typeface="Courier"/>
                <a:cs typeface="Courier"/>
              </a:rPr>
              <a:t>GROUP</a:t>
            </a:r>
            <a:r>
              <a:rPr lang="en-US" sz="1050" dirty="0">
                <a:latin typeface="Courier"/>
                <a:cs typeface="Courier"/>
              </a:rPr>
              <a:t> </a:t>
            </a:r>
            <a:r>
              <a:rPr lang="en-US" sz="1050" i="1" dirty="0" err="1">
                <a:latin typeface="Courier"/>
                <a:cs typeface="Courier"/>
              </a:rPr>
              <a:t>pTable</a:t>
            </a:r>
            <a:r>
              <a:rPr lang="en-US" sz="1050" dirty="0">
                <a:latin typeface="Courier"/>
                <a:cs typeface="Courier"/>
              </a:rPr>
              <a:t> </a:t>
            </a:r>
            <a:r>
              <a:rPr lang="en-US" sz="1050" b="1" dirty="0">
                <a:latin typeface="Courier"/>
                <a:cs typeface="Courier"/>
              </a:rPr>
              <a:t>BY</a:t>
            </a:r>
            <a:r>
              <a:rPr lang="en-US" sz="1050" dirty="0">
                <a:latin typeface="Courier"/>
                <a:cs typeface="Courier"/>
              </a:rPr>
              <a:t> </a:t>
            </a:r>
            <a:r>
              <a:rPr lang="en-US" sz="1050" i="1" dirty="0" err="1">
                <a:latin typeface="Courier"/>
                <a:cs typeface="Courier"/>
              </a:rPr>
              <a:t>pagerank</a:t>
            </a:r>
            <a:r>
              <a:rPr lang="en-US" sz="1050" dirty="0">
                <a:latin typeface="Courier"/>
                <a:cs typeface="Courier"/>
              </a:rPr>
              <a:t>;</a:t>
            </a:r>
            <a:endParaRPr lang="zh-CN" altLang="en-US" sz="1050" dirty="0">
              <a:latin typeface="Courier"/>
              <a:cs typeface="Courier"/>
            </a:endParaRPr>
          </a:p>
          <a:p>
            <a:r>
              <a:rPr lang="en-US" sz="1050" dirty="0" smtClean="0">
                <a:latin typeface="Courier"/>
                <a:cs typeface="Courier"/>
              </a:rPr>
              <a:t>3</a:t>
            </a:r>
            <a:r>
              <a:rPr lang="en-US" sz="1050" i="1" dirty="0" smtClean="0">
                <a:latin typeface="Courier"/>
                <a:cs typeface="Courier"/>
              </a:rPr>
              <a:t> </a:t>
            </a:r>
            <a:r>
              <a:rPr lang="en-US" sz="1050" i="1" dirty="0" err="1">
                <a:latin typeface="Courier"/>
                <a:cs typeface="Courier"/>
              </a:rPr>
              <a:t>urlTable</a:t>
            </a:r>
            <a:r>
              <a:rPr lang="en-US" sz="1050" dirty="0">
                <a:latin typeface="Courier"/>
                <a:cs typeface="Courier"/>
              </a:rPr>
              <a:t> = </a:t>
            </a:r>
            <a:r>
              <a:rPr lang="en-US" sz="1050" b="1" dirty="0">
                <a:latin typeface="Courier"/>
                <a:cs typeface="Courier"/>
              </a:rPr>
              <a:t>FOREACH</a:t>
            </a:r>
            <a:r>
              <a:rPr lang="en-US" sz="1050" dirty="0">
                <a:latin typeface="Courier"/>
                <a:cs typeface="Courier"/>
              </a:rPr>
              <a:t> </a:t>
            </a:r>
            <a:r>
              <a:rPr lang="en-US" sz="1050" i="1" dirty="0" err="1">
                <a:latin typeface="Courier"/>
                <a:cs typeface="Courier"/>
              </a:rPr>
              <a:t>rankTable</a:t>
            </a:r>
            <a:r>
              <a:rPr lang="en-US" sz="1050" dirty="0">
                <a:latin typeface="Courier"/>
                <a:cs typeface="Courier"/>
              </a:rPr>
              <a:t> {</a:t>
            </a:r>
            <a:endParaRPr lang="zh-CN" altLang="en-US" sz="1050" dirty="0">
              <a:latin typeface="Courier"/>
              <a:cs typeface="Courier"/>
            </a:endParaRPr>
          </a:p>
          <a:p>
            <a:r>
              <a:rPr lang="en-US" sz="1050" dirty="0" smtClean="0">
                <a:latin typeface="Courier"/>
                <a:cs typeface="Courier"/>
              </a:rPr>
              <a:t>4</a:t>
            </a:r>
            <a:r>
              <a:rPr lang="en-US" sz="1050" i="1" dirty="0" smtClean="0">
                <a:latin typeface="Courier"/>
                <a:cs typeface="Courier"/>
              </a:rPr>
              <a:t>     </a:t>
            </a:r>
            <a:r>
              <a:rPr lang="en-US" sz="1050" i="1" dirty="0" err="1">
                <a:latin typeface="Courier"/>
                <a:cs typeface="Courier"/>
              </a:rPr>
              <a:t>urls</a:t>
            </a:r>
            <a:r>
              <a:rPr lang="en-US" sz="1050" dirty="0">
                <a:latin typeface="Courier"/>
                <a:cs typeface="Courier"/>
              </a:rPr>
              <a:t> = </a:t>
            </a:r>
            <a:r>
              <a:rPr lang="en-US" sz="1050" b="1" dirty="0">
                <a:latin typeface="Courier"/>
                <a:cs typeface="Courier"/>
              </a:rPr>
              <a:t>DISTINCT</a:t>
            </a:r>
            <a:r>
              <a:rPr lang="en-US" sz="1050" dirty="0">
                <a:latin typeface="Courier"/>
                <a:cs typeface="Courier"/>
              </a:rPr>
              <a:t> </a:t>
            </a:r>
            <a:r>
              <a:rPr lang="en-US" sz="1050" i="1" dirty="0" err="1">
                <a:latin typeface="Courier"/>
                <a:cs typeface="Courier"/>
              </a:rPr>
              <a:t>urlTable</a:t>
            </a:r>
            <a:r>
              <a:rPr lang="en-US" sz="1050" dirty="0" err="1">
                <a:latin typeface="Courier"/>
                <a:cs typeface="Courier"/>
              </a:rPr>
              <a:t>.pageurl</a:t>
            </a:r>
            <a:r>
              <a:rPr lang="en-US" sz="1050" dirty="0">
                <a:latin typeface="Courier"/>
                <a:cs typeface="Courier"/>
              </a:rPr>
              <a:t>;</a:t>
            </a:r>
            <a:endParaRPr lang="zh-CN" altLang="en-US" sz="1050" dirty="0">
              <a:latin typeface="Courier"/>
              <a:cs typeface="Courier"/>
            </a:endParaRPr>
          </a:p>
          <a:p>
            <a:r>
              <a:rPr lang="en-US" sz="1050" dirty="0" smtClean="0">
                <a:latin typeface="Courier"/>
                <a:cs typeface="Courier"/>
              </a:rPr>
              <a:t>5     </a:t>
            </a:r>
            <a:r>
              <a:rPr lang="en-US" sz="1050" b="1" dirty="0">
                <a:latin typeface="Courier"/>
                <a:cs typeface="Courier"/>
              </a:rPr>
              <a:t>GENERATE</a:t>
            </a:r>
            <a:r>
              <a:rPr lang="en-US" sz="1050" dirty="0">
                <a:latin typeface="Courier"/>
                <a:cs typeface="Courier"/>
              </a:rPr>
              <a:t> </a:t>
            </a:r>
            <a:r>
              <a:rPr lang="en-US" sz="1050" i="1" dirty="0">
                <a:latin typeface="Courier"/>
                <a:cs typeface="Courier"/>
              </a:rPr>
              <a:t>group</a:t>
            </a:r>
            <a:r>
              <a:rPr lang="en-US" sz="1050" dirty="0">
                <a:latin typeface="Courier"/>
                <a:cs typeface="Courier"/>
              </a:rPr>
              <a:t>, </a:t>
            </a:r>
            <a:r>
              <a:rPr lang="en-US" sz="1050" b="1" dirty="0">
                <a:latin typeface="Courier"/>
                <a:cs typeface="Courier"/>
              </a:rPr>
              <a:t>COUNT</a:t>
            </a:r>
            <a:r>
              <a:rPr lang="en-US" sz="1050" dirty="0">
                <a:latin typeface="Courier"/>
                <a:cs typeface="Courier"/>
              </a:rPr>
              <a:t>(</a:t>
            </a:r>
            <a:r>
              <a:rPr lang="en-US" sz="1050" i="1" dirty="0" err="1">
                <a:latin typeface="Courier"/>
                <a:cs typeface="Courier"/>
              </a:rPr>
              <a:t>urls</a:t>
            </a:r>
            <a:r>
              <a:rPr lang="en-US" sz="1050" dirty="0">
                <a:latin typeface="Courier"/>
                <a:cs typeface="Courier"/>
              </a:rPr>
              <a:t>), </a:t>
            </a:r>
            <a:r>
              <a:rPr lang="en-US" sz="1050" b="1" dirty="0">
                <a:latin typeface="Courier"/>
                <a:cs typeface="Courier"/>
              </a:rPr>
              <a:t>SUM</a:t>
            </a:r>
            <a:r>
              <a:rPr lang="en-US" sz="1050" dirty="0">
                <a:latin typeface="Courier"/>
                <a:cs typeface="Courier"/>
              </a:rPr>
              <a:t>(</a:t>
            </a:r>
            <a:r>
              <a:rPr lang="en-US" sz="1050" i="1" dirty="0" err="1">
                <a:latin typeface="Courier"/>
                <a:cs typeface="Courier"/>
              </a:rPr>
              <a:t>pTable</a:t>
            </a:r>
            <a:r>
              <a:rPr lang="en-US" sz="1050" dirty="0" err="1">
                <a:latin typeface="Courier"/>
                <a:cs typeface="Courier"/>
              </a:rPr>
              <a:t>.</a:t>
            </a:r>
            <a:r>
              <a:rPr lang="en-US" sz="1050" i="1" dirty="0" err="1">
                <a:latin typeface="Courier"/>
                <a:cs typeface="Courier"/>
              </a:rPr>
              <a:t>aveduration</a:t>
            </a:r>
            <a:r>
              <a:rPr lang="en-US" sz="1050" dirty="0">
                <a:latin typeface="Courier"/>
                <a:cs typeface="Courier"/>
              </a:rPr>
              <a:t>);</a:t>
            </a:r>
            <a:endParaRPr lang="zh-CN" altLang="en-US" sz="1050" dirty="0">
              <a:latin typeface="Courier"/>
              <a:cs typeface="Courier"/>
            </a:endParaRPr>
          </a:p>
          <a:p>
            <a:r>
              <a:rPr lang="en-US" sz="1050" dirty="0" smtClean="0">
                <a:latin typeface="Courier"/>
                <a:cs typeface="Courier"/>
              </a:rPr>
              <a:t>6</a:t>
            </a:r>
            <a:r>
              <a:rPr lang="en-US" sz="1050" i="1" dirty="0" smtClean="0">
                <a:latin typeface="Courier"/>
                <a:cs typeface="Courier"/>
              </a:rPr>
              <a:t> </a:t>
            </a:r>
            <a:r>
              <a:rPr lang="en-US" sz="1050" i="1" dirty="0">
                <a:latin typeface="Courier"/>
                <a:cs typeface="Courier"/>
              </a:rPr>
              <a:t>};</a:t>
            </a:r>
            <a:endParaRPr lang="zh-CN" altLang="en-US" sz="1050" dirty="0">
              <a:latin typeface="Courier"/>
              <a:cs typeface="Courier"/>
            </a:endParaRPr>
          </a:p>
          <a:p>
            <a:r>
              <a:rPr lang="en-US" sz="1050" dirty="0" smtClean="0">
                <a:latin typeface="Courier"/>
                <a:cs typeface="Courier"/>
              </a:rPr>
              <a:t>7</a:t>
            </a:r>
            <a:r>
              <a:rPr lang="en-US" sz="1050" i="1" dirty="0" smtClean="0">
                <a:latin typeface="Courier"/>
                <a:cs typeface="Courier"/>
              </a:rPr>
              <a:t> </a:t>
            </a:r>
            <a:r>
              <a:rPr lang="en-US" sz="1050" b="1" dirty="0">
                <a:latin typeface="Courier"/>
                <a:cs typeface="Courier"/>
              </a:rPr>
              <a:t>STOR</a:t>
            </a:r>
            <a:r>
              <a:rPr lang="en-US" sz="1050" b="1" i="1" dirty="0">
                <a:latin typeface="Courier"/>
                <a:cs typeface="Courier"/>
              </a:rPr>
              <a:t>E</a:t>
            </a:r>
            <a:r>
              <a:rPr lang="en-US" sz="1050" i="1" dirty="0">
                <a:latin typeface="Courier"/>
                <a:cs typeface="Courier"/>
              </a:rPr>
              <a:t> </a:t>
            </a:r>
            <a:r>
              <a:rPr lang="en-US" sz="1050" i="1" dirty="0" err="1">
                <a:latin typeface="Courier"/>
                <a:cs typeface="Courier"/>
              </a:rPr>
              <a:t>urlTable</a:t>
            </a:r>
            <a:r>
              <a:rPr lang="en-US" sz="1050" i="1" dirty="0">
                <a:latin typeface="Courier"/>
                <a:cs typeface="Courier"/>
              </a:rPr>
              <a:t> </a:t>
            </a:r>
            <a:r>
              <a:rPr lang="en-US" sz="1050" b="1" dirty="0">
                <a:latin typeface="Courier"/>
                <a:cs typeface="Courier"/>
              </a:rPr>
              <a:t>into</a:t>
            </a:r>
            <a:r>
              <a:rPr lang="en-US" sz="1050" i="1" dirty="0">
                <a:latin typeface="Courier"/>
                <a:cs typeface="Courier"/>
              </a:rPr>
              <a:t> "/output/</a:t>
            </a:r>
            <a:r>
              <a:rPr lang="en-US" sz="1050" i="1" dirty="0" err="1">
                <a:latin typeface="Courier"/>
                <a:cs typeface="Courier"/>
              </a:rPr>
              <a:t>newTable</a:t>
            </a:r>
            <a:r>
              <a:rPr lang="en-US" sz="1050" i="1" dirty="0">
                <a:latin typeface="Courier"/>
                <a:cs typeface="Courier"/>
              </a:rPr>
              <a:t>"</a:t>
            </a:r>
            <a:r>
              <a:rPr lang="en-US" sz="1050" dirty="0" smtClean="0">
                <a:latin typeface="Courier"/>
                <a:cs typeface="Courier"/>
              </a:rPr>
              <a:t>;</a:t>
            </a:r>
          </a:p>
          <a:p>
            <a:r>
              <a:rPr lang="zh-CN" altLang="en-US" sz="1050" dirty="0" smtClean="0">
                <a:latin typeface="Courier"/>
                <a:cs typeface="Courier"/>
              </a:rPr>
              <a:t> </a:t>
            </a:r>
            <a:endParaRPr lang="en-US" sz="1050" dirty="0">
              <a:latin typeface="Courier"/>
              <a:cs typeface="Courier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 </a:t>
            </a:r>
            <a:r>
              <a:rPr lang="en-US" sz="2400" dirty="0" smtClean="0"/>
              <a:t>– Application development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3</a:t>
            </a:fld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4746" y="4979930"/>
            <a:ext cx="1591680" cy="78098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4152" y="4045378"/>
            <a:ext cx="960016" cy="93455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6020" y="3112307"/>
            <a:ext cx="1258174" cy="5563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28512" y="2925594"/>
            <a:ext cx="940199" cy="940199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36020" y="4079166"/>
            <a:ext cx="785545" cy="723528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80809" y="5910141"/>
            <a:ext cx="1649199" cy="565003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60786" y="5034952"/>
            <a:ext cx="1030773" cy="930211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58124" y="4328288"/>
            <a:ext cx="1274316" cy="474406"/>
          </a:xfrm>
          <a:prstGeom prst="rect">
            <a:avLst/>
          </a:prstGeom>
        </p:spPr>
      </p:pic>
      <p:sp>
        <p:nvSpPr>
          <p:cNvPr id="28" name="Rectangle 27"/>
          <p:cNvSpPr/>
          <p:nvPr/>
        </p:nvSpPr>
        <p:spPr>
          <a:xfrm>
            <a:off x="3708918" y="6209004"/>
            <a:ext cx="1532144" cy="276999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200" dirty="0" smtClean="0">
                <a:solidFill>
                  <a:schemeClr val="bg1"/>
                </a:solidFill>
                <a:latin typeface="Arial"/>
                <a:cs typeface="Arial"/>
              </a:rPr>
              <a:t>SQL-like Pig script</a:t>
            </a:r>
            <a:endParaRPr lang="en-US" sz="12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1502759" y="3086025"/>
            <a:ext cx="2502926" cy="307777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 smtClean="0">
                <a:solidFill>
                  <a:schemeClr val="bg1"/>
                </a:solidFill>
                <a:latin typeface="Arial"/>
                <a:cs typeface="Arial"/>
              </a:rPr>
              <a:t>User code</a:t>
            </a:r>
            <a:endParaRPr lang="en-US" sz="1400" dirty="0">
              <a:solidFill>
                <a:schemeClr val="bg1"/>
              </a:solidFill>
              <a:latin typeface="黑体"/>
              <a:ea typeface="黑体"/>
              <a:cs typeface="黑体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92956" y="3574024"/>
            <a:ext cx="4948106" cy="1384995"/>
          </a:xfrm>
          <a:prstGeom prst="rect">
            <a:avLst/>
          </a:prstGeom>
          <a:ln w="28575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050" dirty="0" smtClean="0">
                <a:latin typeface="Courier"/>
                <a:cs typeface="Courier"/>
              </a:rPr>
              <a:t>1</a:t>
            </a:r>
            <a:r>
              <a:rPr lang="en-US" sz="1050" b="1" dirty="0" smtClean="0">
                <a:latin typeface="Courier"/>
                <a:cs typeface="Courier"/>
              </a:rPr>
              <a:t> </a:t>
            </a:r>
            <a:r>
              <a:rPr lang="en-US" sz="1050" b="1" dirty="0">
                <a:latin typeface="Courier"/>
                <a:cs typeface="Courier"/>
              </a:rPr>
              <a:t>public class Mapper</a:t>
            </a:r>
            <a:r>
              <a:rPr lang="en-US" sz="1050" dirty="0">
                <a:latin typeface="Courier"/>
                <a:cs typeface="Courier"/>
              </a:rPr>
              <a:t> {</a:t>
            </a:r>
            <a:endParaRPr lang="zh-CN" altLang="en-US" sz="1050" dirty="0">
              <a:latin typeface="Courier"/>
              <a:cs typeface="Courier"/>
            </a:endParaRPr>
          </a:p>
          <a:p>
            <a:r>
              <a:rPr lang="en-US" sz="1050" dirty="0" smtClean="0">
                <a:latin typeface="Courier"/>
                <a:cs typeface="Courier"/>
              </a:rPr>
              <a:t>2   </a:t>
            </a:r>
            <a:r>
              <a:rPr lang="en-US" sz="1050" dirty="0" err="1">
                <a:latin typeface="Courier"/>
                <a:cs typeface="Courier"/>
              </a:rPr>
              <a:t>StanfordLemmatizer</a:t>
            </a:r>
            <a:r>
              <a:rPr lang="en-US" sz="1050" dirty="0">
                <a:latin typeface="Courier"/>
                <a:cs typeface="Courier"/>
              </a:rPr>
              <a:t> </a:t>
            </a:r>
            <a:r>
              <a:rPr lang="en-US" sz="1050" i="1" dirty="0" err="1">
                <a:latin typeface="Courier"/>
                <a:cs typeface="Courier"/>
              </a:rPr>
              <a:t>slem</a:t>
            </a:r>
            <a:r>
              <a:rPr lang="en-US" sz="1050" dirty="0">
                <a:latin typeface="Courier"/>
                <a:cs typeface="Courier"/>
              </a:rPr>
              <a:t> = </a:t>
            </a:r>
            <a:r>
              <a:rPr lang="en-US" sz="1050" b="1" dirty="0">
                <a:latin typeface="Courier"/>
                <a:cs typeface="Courier"/>
              </a:rPr>
              <a:t>new</a:t>
            </a:r>
            <a:r>
              <a:rPr lang="en-US" sz="1050" dirty="0">
                <a:latin typeface="Courier"/>
                <a:cs typeface="Courier"/>
              </a:rPr>
              <a:t> </a:t>
            </a:r>
            <a:r>
              <a:rPr lang="en-US" sz="1050" dirty="0" err="1">
                <a:latin typeface="Courier"/>
                <a:cs typeface="Courier"/>
              </a:rPr>
              <a:t>StanfordLemmatizer</a:t>
            </a:r>
            <a:r>
              <a:rPr lang="en-US" sz="1050" dirty="0">
                <a:latin typeface="Courier"/>
                <a:cs typeface="Courier"/>
              </a:rPr>
              <a:t>();</a:t>
            </a:r>
            <a:endParaRPr lang="zh-CN" altLang="en-US" sz="1050" dirty="0">
              <a:latin typeface="Courier"/>
              <a:cs typeface="Courier"/>
            </a:endParaRPr>
          </a:p>
          <a:p>
            <a:r>
              <a:rPr lang="en-US" sz="1050" dirty="0" smtClean="0">
                <a:latin typeface="Courier"/>
                <a:cs typeface="Courier"/>
              </a:rPr>
              <a:t>3   </a:t>
            </a:r>
            <a:r>
              <a:rPr lang="en-US" sz="1050" b="1" dirty="0">
                <a:latin typeface="Courier"/>
                <a:cs typeface="Courier"/>
              </a:rPr>
              <a:t>public void</a:t>
            </a:r>
            <a:r>
              <a:rPr lang="en-US" sz="1050" dirty="0">
                <a:latin typeface="Courier"/>
                <a:cs typeface="Courier"/>
              </a:rPr>
              <a:t> </a:t>
            </a:r>
            <a:r>
              <a:rPr lang="en-US" sz="1050" b="1" dirty="0">
                <a:latin typeface="Courier"/>
                <a:cs typeface="Courier"/>
              </a:rPr>
              <a:t>map</a:t>
            </a:r>
            <a:r>
              <a:rPr lang="en-US" sz="1050" dirty="0">
                <a:latin typeface="Courier"/>
                <a:cs typeface="Courier"/>
              </a:rPr>
              <a:t>(Long </a:t>
            </a:r>
            <a:r>
              <a:rPr lang="en-US" sz="1050" i="1" dirty="0">
                <a:latin typeface="Courier"/>
                <a:cs typeface="Courier"/>
              </a:rPr>
              <a:t>key</a:t>
            </a:r>
            <a:r>
              <a:rPr lang="en-US" sz="1050" dirty="0">
                <a:latin typeface="Courier"/>
                <a:cs typeface="Courier"/>
              </a:rPr>
              <a:t>, Text </a:t>
            </a:r>
            <a:r>
              <a:rPr lang="en-US" sz="1050" i="1" dirty="0">
                <a:latin typeface="Courier"/>
                <a:cs typeface="Courier"/>
              </a:rPr>
              <a:t>value</a:t>
            </a:r>
            <a:r>
              <a:rPr lang="en-US" sz="1050" dirty="0">
                <a:latin typeface="Courier"/>
                <a:cs typeface="Courier"/>
              </a:rPr>
              <a:t>) { </a:t>
            </a:r>
            <a:endParaRPr lang="zh-CN" altLang="en-US" sz="1050" dirty="0">
              <a:latin typeface="Courier"/>
              <a:cs typeface="Courier"/>
            </a:endParaRPr>
          </a:p>
          <a:p>
            <a:r>
              <a:rPr lang="en-US" sz="1050" dirty="0" smtClean="0">
                <a:latin typeface="Courier"/>
                <a:cs typeface="Courier"/>
              </a:rPr>
              <a:t>4     </a:t>
            </a:r>
            <a:r>
              <a:rPr lang="en-US" sz="1050" dirty="0">
                <a:latin typeface="Courier"/>
                <a:cs typeface="Courier"/>
              </a:rPr>
              <a:t>String line = </a:t>
            </a:r>
            <a:r>
              <a:rPr lang="en-US" sz="1050" i="1" dirty="0" err="1">
                <a:latin typeface="Courier"/>
                <a:cs typeface="Courier"/>
              </a:rPr>
              <a:t>value</a:t>
            </a:r>
            <a:r>
              <a:rPr lang="en-US" sz="1050" dirty="0" err="1">
                <a:latin typeface="Courier"/>
                <a:cs typeface="Courier"/>
              </a:rPr>
              <a:t>.toString</a:t>
            </a:r>
            <a:r>
              <a:rPr lang="en-US" sz="1050" dirty="0">
                <a:latin typeface="Courier"/>
                <a:cs typeface="Courier"/>
              </a:rPr>
              <a:t>();</a:t>
            </a:r>
            <a:endParaRPr lang="zh-CN" altLang="en-US" sz="1050" dirty="0">
              <a:latin typeface="Courier"/>
              <a:cs typeface="Courier"/>
            </a:endParaRPr>
          </a:p>
          <a:p>
            <a:r>
              <a:rPr lang="en-US" sz="1050" dirty="0" smtClean="0">
                <a:latin typeface="Courier"/>
                <a:cs typeface="Courier"/>
              </a:rPr>
              <a:t>5</a:t>
            </a:r>
            <a:r>
              <a:rPr lang="en-US" sz="1050" b="1" dirty="0" smtClean="0">
                <a:latin typeface="Courier"/>
                <a:cs typeface="Courier"/>
              </a:rPr>
              <a:t>     </a:t>
            </a:r>
            <a:r>
              <a:rPr lang="en-US" sz="1050" b="1" dirty="0">
                <a:latin typeface="Courier"/>
                <a:cs typeface="Courier"/>
              </a:rPr>
              <a:t>for</a:t>
            </a:r>
            <a:r>
              <a:rPr lang="en-US" sz="1050" dirty="0">
                <a:latin typeface="Courier"/>
                <a:cs typeface="Courier"/>
              </a:rPr>
              <a:t>(String </a:t>
            </a:r>
            <a:r>
              <a:rPr lang="en-US" sz="1050" i="1" dirty="0">
                <a:latin typeface="Courier"/>
                <a:cs typeface="Courier"/>
              </a:rPr>
              <a:t>word</a:t>
            </a:r>
            <a:r>
              <a:rPr lang="en-US" sz="1050" dirty="0">
                <a:latin typeface="Courier"/>
                <a:cs typeface="Courier"/>
              </a:rPr>
              <a:t>: </a:t>
            </a:r>
            <a:r>
              <a:rPr lang="en-US" sz="1050" i="1" dirty="0" err="1">
                <a:latin typeface="Courier"/>
                <a:cs typeface="Courier"/>
              </a:rPr>
              <a:t>slem</a:t>
            </a:r>
            <a:r>
              <a:rPr lang="en-US" sz="1050" dirty="0" err="1">
                <a:latin typeface="Courier"/>
                <a:cs typeface="Courier"/>
              </a:rPr>
              <a:t>.lemmatize</a:t>
            </a:r>
            <a:r>
              <a:rPr lang="en-US" sz="1050" dirty="0">
                <a:latin typeface="Courier"/>
                <a:cs typeface="Courier"/>
              </a:rPr>
              <a:t>(</a:t>
            </a:r>
            <a:r>
              <a:rPr lang="en-US" sz="1050" i="1" dirty="0">
                <a:latin typeface="Courier"/>
                <a:cs typeface="Courier"/>
              </a:rPr>
              <a:t>line</a:t>
            </a:r>
            <a:r>
              <a:rPr lang="en-US" sz="1050" dirty="0">
                <a:latin typeface="Courier"/>
                <a:cs typeface="Courier"/>
              </a:rPr>
              <a:t>))</a:t>
            </a:r>
            <a:endParaRPr lang="zh-CN" altLang="en-US" sz="1050" dirty="0">
              <a:latin typeface="Courier"/>
              <a:cs typeface="Courier"/>
            </a:endParaRPr>
          </a:p>
          <a:p>
            <a:r>
              <a:rPr lang="en-US" sz="1050" dirty="0" smtClean="0">
                <a:latin typeface="Courier"/>
                <a:cs typeface="Courier"/>
              </a:rPr>
              <a:t>6       </a:t>
            </a:r>
            <a:r>
              <a:rPr lang="en-US" sz="1050" dirty="0">
                <a:latin typeface="Courier"/>
                <a:cs typeface="Courier"/>
              </a:rPr>
              <a:t>emit(</a:t>
            </a:r>
            <a:r>
              <a:rPr lang="en-US" sz="1050" i="1" dirty="0">
                <a:latin typeface="Courier"/>
                <a:cs typeface="Courier"/>
              </a:rPr>
              <a:t>word</a:t>
            </a:r>
            <a:r>
              <a:rPr lang="en-US" sz="1050" dirty="0">
                <a:latin typeface="Courier"/>
                <a:cs typeface="Courier"/>
              </a:rPr>
              <a:t>, 1);</a:t>
            </a:r>
            <a:endParaRPr lang="zh-CN" altLang="en-US" sz="1050" dirty="0">
              <a:latin typeface="Courier"/>
              <a:cs typeface="Courier"/>
            </a:endParaRPr>
          </a:p>
          <a:p>
            <a:r>
              <a:rPr lang="en-US" sz="1050" dirty="0" smtClean="0">
                <a:latin typeface="Courier"/>
                <a:cs typeface="Courier"/>
              </a:rPr>
              <a:t>7   </a:t>
            </a:r>
            <a:r>
              <a:rPr lang="en-US" sz="1050" dirty="0">
                <a:latin typeface="Courier"/>
                <a:cs typeface="Courier"/>
              </a:rPr>
              <a:t>} </a:t>
            </a:r>
            <a:endParaRPr lang="zh-CN" altLang="en-US" sz="1050" dirty="0">
              <a:latin typeface="Courier"/>
              <a:cs typeface="Courier"/>
            </a:endParaRPr>
          </a:p>
          <a:p>
            <a:r>
              <a:rPr lang="en-US" sz="1050" dirty="0" smtClean="0">
                <a:latin typeface="Courier"/>
                <a:cs typeface="Courier"/>
              </a:rPr>
              <a:t>8 </a:t>
            </a:r>
            <a:r>
              <a:rPr lang="en-US" sz="1050" dirty="0">
                <a:latin typeface="Courier"/>
                <a:cs typeface="Courier"/>
              </a:rPr>
              <a:t>}</a:t>
            </a:r>
            <a:r>
              <a:rPr lang="zh-CN" altLang="en-US" sz="1050" dirty="0">
                <a:latin typeface="Courier"/>
                <a:cs typeface="Courier"/>
              </a:rPr>
              <a:t> </a:t>
            </a:r>
          </a:p>
        </p:txBody>
      </p:sp>
      <p:sp>
        <p:nvSpPr>
          <p:cNvPr id="29" name="Rectangle 28"/>
          <p:cNvSpPr/>
          <p:nvPr/>
        </p:nvSpPr>
        <p:spPr>
          <a:xfrm>
            <a:off x="3708918" y="4676523"/>
            <a:ext cx="1532144" cy="276999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200" dirty="0" smtClean="0">
                <a:solidFill>
                  <a:schemeClr val="bg1"/>
                </a:solidFill>
                <a:latin typeface="Arial"/>
                <a:cs typeface="Arial"/>
              </a:rPr>
              <a:t>Raw code</a:t>
            </a:r>
            <a:endParaRPr lang="en-US" sz="12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2956" y="1859330"/>
            <a:ext cx="8393844" cy="954427"/>
          </a:xfrm>
          <a:prstGeom prst="rect">
            <a:avLst/>
          </a:prstGeom>
        </p:spPr>
      </p:pic>
      <p:sp>
        <p:nvSpPr>
          <p:cNvPr id="35" name="Oval 34"/>
          <p:cNvSpPr/>
          <p:nvPr/>
        </p:nvSpPr>
        <p:spPr>
          <a:xfrm>
            <a:off x="5328512" y="1674396"/>
            <a:ext cx="1105656" cy="1275857"/>
          </a:xfrm>
          <a:prstGeom prst="ellipse">
            <a:avLst/>
          </a:prstGeom>
          <a:noFill/>
          <a:ln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Arrow Connector 36"/>
          <p:cNvCxnSpPr>
            <a:endCxn id="30" idx="3"/>
          </p:cNvCxnSpPr>
          <p:nvPr/>
        </p:nvCxnSpPr>
        <p:spPr>
          <a:xfrm flipH="1">
            <a:off x="4005685" y="2700049"/>
            <a:ext cx="1468468" cy="539865"/>
          </a:xfrm>
          <a:prstGeom prst="straightConnector1">
            <a:avLst/>
          </a:prstGeom>
          <a:ln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Content Placeholder 2"/>
          <p:cNvSpPr>
            <a:spLocks noGrp="1"/>
          </p:cNvSpPr>
          <p:nvPr>
            <p:ph idx="1"/>
          </p:nvPr>
        </p:nvSpPr>
        <p:spPr>
          <a:xfrm>
            <a:off x="457200" y="1289784"/>
            <a:ext cx="8125734" cy="4757645"/>
          </a:xfrm>
        </p:spPr>
        <p:txBody>
          <a:bodyPr>
            <a:normAutofit/>
          </a:bodyPr>
          <a:lstStyle/>
          <a:p>
            <a:pPr marL="342900" lvl="1" indent="-342900"/>
            <a:r>
              <a:rPr lang="en-US" dirty="0" smtClean="0"/>
              <a:t>Application</a:t>
            </a:r>
            <a:r>
              <a:rPr lang="en-US" dirty="0"/>
              <a:t>:</a:t>
            </a:r>
            <a:r>
              <a:rPr lang="en-US" dirty="0" smtClean="0"/>
              <a:t> &lt;</a:t>
            </a:r>
            <a:r>
              <a:rPr lang="en-US" i="1" dirty="0" smtClean="0"/>
              <a:t>input data</a:t>
            </a:r>
            <a:r>
              <a:rPr lang="en-US" dirty="0" smtClean="0"/>
              <a:t>, </a:t>
            </a:r>
            <a:r>
              <a:rPr lang="en-US" i="1" dirty="0" smtClean="0"/>
              <a:t>configurations</a:t>
            </a:r>
            <a:r>
              <a:rPr lang="en-US" dirty="0" smtClean="0"/>
              <a:t>, </a:t>
            </a:r>
            <a:r>
              <a:rPr lang="en-US" i="1" dirty="0" smtClean="0"/>
              <a:t>user code</a:t>
            </a:r>
            <a:r>
              <a:rPr lang="en-US" dirty="0" smtClean="0"/>
              <a:t>&gt;</a:t>
            </a:r>
          </a:p>
          <a:p>
            <a:pPr lvl="2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7693604" y="1900322"/>
            <a:ext cx="983036" cy="903275"/>
          </a:xfrm>
          <a:prstGeom prst="rect">
            <a:avLst/>
          </a:prstGeom>
          <a:solidFill>
            <a:srgbClr val="393BAA"/>
          </a:solidFill>
          <a:ln w="571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en-US" sz="1400" dirty="0" smtClean="0">
                <a:solidFill>
                  <a:srgbClr val="FFFFFF"/>
                </a:solidFill>
                <a:latin typeface="Arial"/>
                <a:cs typeface="Arial"/>
              </a:rPr>
              <a:t>User Layer</a:t>
            </a:r>
            <a:endParaRPr lang="en-US" sz="1400" dirty="0">
              <a:solidFill>
                <a:srgbClr val="FFFF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22751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28" grpId="0" animBg="1"/>
      <p:bldP spid="30" grpId="0" animBg="1"/>
      <p:bldP spid="31" grpId="0" animBg="1"/>
      <p:bldP spid="29" grpId="0" animBg="1"/>
      <p:bldP spid="35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2943" y="3252014"/>
            <a:ext cx="7219878" cy="310433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12750"/>
            <a:ext cx="8358522" cy="846667"/>
          </a:xfrm>
        </p:spPr>
        <p:txBody>
          <a:bodyPr/>
          <a:lstStyle/>
          <a:p>
            <a:r>
              <a:rPr lang="en-US" dirty="0" smtClean="0"/>
              <a:t>RQ1: OOM cause </a:t>
            </a:r>
            <a:r>
              <a:rPr lang="en-US" dirty="0" smtClean="0"/>
              <a:t>patterns </a:t>
            </a:r>
            <a:r>
              <a:rPr lang="en-US" sz="2800" dirty="0" smtClean="0"/>
              <a:t>– </a:t>
            </a:r>
            <a:r>
              <a:rPr lang="en-US" sz="2800" dirty="0"/>
              <a:t>large stored data</a:t>
            </a:r>
            <a:endParaRPr lang="en-US" sz="2800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600109"/>
            <a:ext cx="8229600" cy="4525963"/>
          </a:xfrm>
        </p:spPr>
        <p:txBody>
          <a:bodyPr/>
          <a:lstStyle/>
          <a:p>
            <a:r>
              <a:rPr lang="en-US" altLang="zh-CN" dirty="0">
                <a:solidFill>
                  <a:srgbClr val="393BAA"/>
                </a:solidFill>
              </a:rPr>
              <a:t>Category: Large </a:t>
            </a:r>
            <a:r>
              <a:rPr lang="en-US" altLang="zh-CN" dirty="0" smtClean="0">
                <a:solidFill>
                  <a:srgbClr val="393BAA"/>
                </a:solidFill>
                <a:latin typeface="Arial"/>
                <a:cs typeface="Arial"/>
              </a:rPr>
              <a:t>data stored in the framework</a:t>
            </a:r>
            <a:r>
              <a:rPr lang="zh-CN" altLang="zh-CN" dirty="0" smtClean="0">
                <a:solidFill>
                  <a:srgbClr val="393BAA"/>
                </a:solidFill>
                <a:latin typeface="Arial"/>
                <a:cs typeface="Arial"/>
              </a:rPr>
              <a:t>（</a:t>
            </a:r>
            <a:r>
              <a:rPr lang="en-US" altLang="zh-CN" dirty="0" smtClean="0">
                <a:solidFill>
                  <a:srgbClr val="393BAA"/>
                </a:solidFill>
                <a:latin typeface="Arial"/>
                <a:cs typeface="Arial"/>
              </a:rPr>
              <a:t>12%</a:t>
            </a:r>
            <a:r>
              <a:rPr lang="zh-CN" altLang="en-US" dirty="0" smtClean="0">
                <a:solidFill>
                  <a:srgbClr val="393BAA"/>
                </a:solidFill>
                <a:latin typeface="Arial"/>
                <a:cs typeface="Arial"/>
              </a:rPr>
              <a:t>）</a:t>
            </a:r>
            <a:endParaRPr lang="en-US" altLang="zh-CN" dirty="0" smtClean="0">
              <a:solidFill>
                <a:srgbClr val="393BAA"/>
              </a:solidFill>
              <a:latin typeface="Arial"/>
              <a:cs typeface="Arial"/>
            </a:endParaRPr>
          </a:p>
          <a:p>
            <a:pPr lvl="1"/>
            <a:r>
              <a:rPr lang="en-US" altLang="zh-CN" dirty="0" smtClean="0">
                <a:solidFill>
                  <a:srgbClr val="000090"/>
                </a:solidFill>
                <a:latin typeface="Arial"/>
                <a:cs typeface="Arial"/>
              </a:rPr>
              <a:t>Pattern 2: Large data cached in the framework (7 errors, 6%)</a:t>
            </a:r>
          </a:p>
          <a:p>
            <a:pPr lvl="2"/>
            <a:r>
              <a:rPr lang="en-US" altLang="zh-CN" dirty="0" smtClean="0">
                <a:latin typeface="Arial"/>
                <a:cs typeface="Arial"/>
              </a:rPr>
              <a:t>Users explicitly cache large data for reuse (e.g., for next </a:t>
            </a:r>
            <a:r>
              <a:rPr lang="en-US" altLang="zh-CN" dirty="0" smtClean="0">
                <a:latin typeface="Arial"/>
                <a:cs typeface="Arial"/>
              </a:rPr>
              <a:t>job)</a:t>
            </a:r>
            <a:endParaRPr lang="en-US" altLang="zh-CN" dirty="0" smtClean="0">
              <a:latin typeface="Arial"/>
              <a:cs typeface="Arial"/>
            </a:endParaRPr>
          </a:p>
          <a:p>
            <a:pPr lvl="1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262944" y="2042224"/>
            <a:ext cx="7411836" cy="369332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pPr marL="0" lvl="1"/>
            <a:r>
              <a:rPr lang="en-US" altLang="zh-CN" dirty="0" smtClean="0">
                <a:solidFill>
                  <a:srgbClr val="FFFFFF"/>
                </a:solidFill>
                <a:latin typeface="Arial"/>
                <a:cs typeface="Arial"/>
              </a:rPr>
              <a:t>Pattern </a:t>
            </a:r>
            <a:r>
              <a:rPr lang="en-US" altLang="zh-CN" dirty="0">
                <a:solidFill>
                  <a:srgbClr val="FFFFFF"/>
                </a:solidFill>
                <a:latin typeface="Arial"/>
                <a:cs typeface="Arial"/>
              </a:rPr>
              <a:t>2: Large data cached in the framework (7 errors, 6%</a:t>
            </a:r>
            <a:r>
              <a:rPr lang="en-US" altLang="zh-CN" dirty="0" smtClean="0">
                <a:solidFill>
                  <a:srgbClr val="FFFFFF"/>
                </a:solidFill>
                <a:latin typeface="Arial"/>
                <a:cs typeface="Arial"/>
              </a:rPr>
              <a:t>)</a:t>
            </a:r>
            <a:endParaRPr lang="en-US" altLang="zh-CN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77958" y="6356350"/>
            <a:ext cx="2133600" cy="365125"/>
          </a:xfrm>
        </p:spPr>
        <p:txBody>
          <a:bodyPr/>
          <a:lstStyle/>
          <a:p>
            <a:fld id="{0EDF6D50-356D-664E-8AD2-94D574649C75}" type="slidenum">
              <a:rPr lang="en-US" smtClean="0"/>
              <a:t>30</a:t>
            </a:fld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3462900" y="2881629"/>
            <a:ext cx="914333" cy="338554"/>
          </a:xfrm>
          <a:prstGeom prst="rect">
            <a:avLst/>
          </a:prstGeom>
          <a:solidFill>
            <a:srgbClr val="393BAA"/>
          </a:solidFill>
        </p:spPr>
        <p:txBody>
          <a:bodyPr wrap="none">
            <a:spAutoFit/>
          </a:bodyPr>
          <a:lstStyle/>
          <a:p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First job</a:t>
            </a:r>
            <a:endParaRPr lang="en-US" sz="1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6860695" y="2878538"/>
            <a:ext cx="1211389" cy="338554"/>
          </a:xfrm>
          <a:prstGeom prst="rect">
            <a:avLst/>
          </a:prstGeom>
          <a:solidFill>
            <a:srgbClr val="393BAA"/>
          </a:solidFill>
        </p:spPr>
        <p:txBody>
          <a:bodyPr wrap="none">
            <a:spAutoFit/>
          </a:bodyPr>
          <a:lstStyle/>
          <a:p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Second job</a:t>
            </a:r>
            <a:endParaRPr lang="en-US" sz="1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839086" y="2909641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0" name="Explosion 1 59"/>
          <p:cNvSpPr/>
          <p:nvPr/>
        </p:nvSpPr>
        <p:spPr>
          <a:xfrm>
            <a:off x="5949108" y="4886731"/>
            <a:ext cx="911587" cy="768759"/>
          </a:xfrm>
          <a:prstGeom prst="irregularSeal1">
            <a:avLst/>
          </a:prstGeom>
          <a:solidFill>
            <a:srgbClr val="393BAA"/>
          </a:solidFill>
          <a:ln>
            <a:solidFill>
              <a:srgbClr val="393BA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 smtClean="0">
                <a:latin typeface="Arial"/>
                <a:cs typeface="Arial"/>
              </a:rPr>
              <a:t>OOM</a:t>
            </a:r>
            <a:endParaRPr lang="en-US" sz="1000" dirty="0">
              <a:latin typeface="Arial"/>
              <a:cs typeface="Arial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579472" y="5821764"/>
            <a:ext cx="2845649" cy="338554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Large data cached for </a:t>
            </a:r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reuse</a:t>
            </a:r>
            <a:endParaRPr lang="en-US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5913831" y="4695305"/>
            <a:ext cx="0" cy="807556"/>
          </a:xfrm>
          <a:prstGeom prst="straightConnector1">
            <a:avLst/>
          </a:prstGeom>
          <a:ln w="5715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9642283" y="504429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-634980" y="166967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446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/>
      <p:bldP spid="11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671" y="2894182"/>
            <a:ext cx="6177172" cy="36546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12750"/>
            <a:ext cx="8358522" cy="846667"/>
          </a:xfrm>
        </p:spPr>
        <p:txBody>
          <a:bodyPr/>
          <a:lstStyle/>
          <a:p>
            <a:r>
              <a:rPr lang="en-US" dirty="0"/>
              <a:t>RQ1: OOM cause </a:t>
            </a:r>
            <a:r>
              <a:rPr lang="en-US" dirty="0" smtClean="0"/>
              <a:t>patterns </a:t>
            </a:r>
            <a:r>
              <a:rPr lang="en-US" sz="2800" dirty="0" smtClean="0"/>
              <a:t>– dataflow </a:t>
            </a:r>
            <a:endParaRPr lang="en-US" sz="2400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80291" y="1590355"/>
            <a:ext cx="8229600" cy="4525963"/>
          </a:xfrm>
        </p:spPr>
        <p:txBody>
          <a:bodyPr/>
          <a:lstStyle/>
          <a:p>
            <a:r>
              <a:rPr lang="en-US" altLang="zh-CN" dirty="0" smtClean="0">
                <a:solidFill>
                  <a:srgbClr val="393BAA"/>
                </a:solidFill>
              </a:rPr>
              <a:t>Category: Abnormal dataflow (large runtime data)</a:t>
            </a:r>
            <a:endParaRPr lang="en-US" altLang="zh-CN" dirty="0">
              <a:solidFill>
                <a:srgbClr val="393BAA"/>
              </a:solidFill>
            </a:endParaRPr>
          </a:p>
          <a:p>
            <a:pPr lvl="1"/>
            <a:r>
              <a:rPr lang="zh-CN" altLang="en-US" dirty="0" smtClean="0">
                <a:latin typeface="Arial"/>
                <a:cs typeface="Arial"/>
              </a:rPr>
              <a:t>用户配置的</a:t>
            </a:r>
            <a:r>
              <a:rPr lang="en-US" altLang="zh-CN" dirty="0" smtClean="0">
                <a:latin typeface="Arial"/>
                <a:cs typeface="Arial"/>
              </a:rPr>
              <a:t> partition number </a:t>
            </a:r>
            <a:r>
              <a:rPr lang="zh-CN" altLang="en-US" dirty="0" smtClean="0">
                <a:latin typeface="Arial"/>
                <a:cs typeface="Arial"/>
              </a:rPr>
              <a:t>过小，</a:t>
            </a:r>
            <a:r>
              <a:rPr lang="en-US" altLang="zh-CN" dirty="0" smtClean="0">
                <a:latin typeface="Arial"/>
                <a:cs typeface="Arial"/>
              </a:rPr>
              <a:t>partition </a:t>
            </a:r>
            <a:r>
              <a:rPr lang="en-US" altLang="zh-CN" dirty="0" err="1" smtClean="0">
                <a:latin typeface="Arial"/>
                <a:cs typeface="Arial"/>
              </a:rPr>
              <a:t>functio</a:t>
            </a:r>
            <a:endParaRPr lang="en-US" altLang="zh-CN" dirty="0" smtClean="0">
              <a:latin typeface="Arial"/>
              <a:cs typeface="Arial"/>
            </a:endParaRPr>
          </a:p>
          <a:p>
            <a:pPr lvl="2"/>
            <a:r>
              <a:rPr lang="en-US" altLang="zh-CN" dirty="0" smtClean="0"/>
              <a:t>Small </a:t>
            </a:r>
            <a:r>
              <a:rPr lang="en-US" altLang="zh-CN" i="1" dirty="0" smtClean="0"/>
              <a:t>partition number</a:t>
            </a:r>
            <a:r>
              <a:rPr lang="en-US" altLang="zh-CN" dirty="0" smtClean="0"/>
              <a:t>, unbalanced </a:t>
            </a:r>
            <a:r>
              <a:rPr lang="en-US" altLang="zh-CN" i="1" dirty="0" smtClean="0"/>
              <a:t>partition function</a:t>
            </a:r>
          </a:p>
          <a:p>
            <a:pPr lvl="2"/>
            <a:endParaRPr lang="en-US" altLang="zh-CN" dirty="0" smtClean="0">
              <a:latin typeface="Arial"/>
              <a:cs typeface="Arial"/>
            </a:endParaRP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279460" y="2038775"/>
            <a:ext cx="6381766" cy="369332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Pattern 1: Improper data partition (16 errors, 13%)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31</a:t>
            </a:fld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8991247" y="527937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12" name="TextBox 111"/>
          <p:cNvSpPr txBox="1"/>
          <p:nvPr/>
        </p:nvSpPr>
        <p:spPr>
          <a:xfrm>
            <a:off x="8508064" y="526202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4" name="Explosion 1 13"/>
          <p:cNvSpPr/>
          <p:nvPr/>
        </p:nvSpPr>
        <p:spPr>
          <a:xfrm>
            <a:off x="5148032" y="4534617"/>
            <a:ext cx="911587" cy="768759"/>
          </a:xfrm>
          <a:prstGeom prst="irregularSeal1">
            <a:avLst/>
          </a:prstGeom>
          <a:solidFill>
            <a:srgbClr val="393BAA"/>
          </a:solidFill>
          <a:ln>
            <a:solidFill>
              <a:srgbClr val="393BA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 smtClean="0">
                <a:latin typeface="Arial"/>
                <a:cs typeface="Arial"/>
              </a:rPr>
              <a:t>OOM</a:t>
            </a:r>
            <a:endParaRPr lang="en-US" sz="1000" dirty="0">
              <a:latin typeface="Arial"/>
              <a:cs typeface="Arial"/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4691384" y="4597366"/>
            <a:ext cx="1084299" cy="910177"/>
          </a:xfrm>
          <a:prstGeom prst="straightConnector1">
            <a:avLst/>
          </a:prstGeom>
          <a:ln w="5715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4691384" y="4597366"/>
            <a:ext cx="0" cy="910177"/>
          </a:xfrm>
          <a:prstGeom prst="straightConnector1">
            <a:avLst/>
          </a:prstGeom>
          <a:ln w="5715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3205312" y="2724905"/>
            <a:ext cx="2260767" cy="338554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Arial"/>
                <a:cs typeface="Arial"/>
              </a:rPr>
              <a:t>Each partition is large</a:t>
            </a:r>
            <a:endParaRPr lang="en-US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422762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800" y="2894400"/>
            <a:ext cx="6176009" cy="3654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12750"/>
            <a:ext cx="8358522" cy="846667"/>
          </a:xfrm>
        </p:spPr>
        <p:txBody>
          <a:bodyPr/>
          <a:lstStyle/>
          <a:p>
            <a:r>
              <a:rPr lang="en-US" dirty="0"/>
              <a:t>RQ1: OOM cause </a:t>
            </a:r>
            <a:r>
              <a:rPr lang="en-US" dirty="0" smtClean="0"/>
              <a:t>patterns </a:t>
            </a:r>
            <a:r>
              <a:rPr lang="en-US" sz="2800" dirty="0" smtClean="0"/>
              <a:t>– dataflow</a:t>
            </a:r>
            <a:endParaRPr lang="en-US" sz="2400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80291" y="1590355"/>
            <a:ext cx="8229600" cy="4525963"/>
          </a:xfrm>
        </p:spPr>
        <p:txBody>
          <a:bodyPr/>
          <a:lstStyle/>
          <a:p>
            <a:r>
              <a:rPr lang="en-US" altLang="zh-CN" dirty="0" smtClean="0">
                <a:solidFill>
                  <a:srgbClr val="393BAA"/>
                </a:solidFill>
              </a:rPr>
              <a:t>Category: Abnormal dataflow (large runtime data)</a:t>
            </a:r>
            <a:endParaRPr lang="en-US" altLang="zh-CN" dirty="0">
              <a:solidFill>
                <a:srgbClr val="393BAA"/>
              </a:solidFill>
            </a:endParaRPr>
          </a:p>
          <a:p>
            <a:pPr lvl="1"/>
            <a:r>
              <a:rPr lang="zh-CN" altLang="en-US" dirty="0" smtClean="0">
                <a:latin typeface="Arial"/>
                <a:cs typeface="Arial"/>
              </a:rPr>
              <a:t>用户配置的</a:t>
            </a:r>
            <a:r>
              <a:rPr lang="en-US" altLang="zh-CN" dirty="0" smtClean="0">
                <a:latin typeface="Arial"/>
                <a:cs typeface="Arial"/>
              </a:rPr>
              <a:t> partition number </a:t>
            </a:r>
            <a:r>
              <a:rPr lang="zh-CN" altLang="en-US" dirty="0" smtClean="0">
                <a:latin typeface="Arial"/>
                <a:cs typeface="Arial"/>
              </a:rPr>
              <a:t>过小，</a:t>
            </a:r>
            <a:r>
              <a:rPr lang="en-US" altLang="zh-CN" dirty="0" smtClean="0">
                <a:latin typeface="Arial"/>
                <a:cs typeface="Arial"/>
              </a:rPr>
              <a:t>partition </a:t>
            </a:r>
            <a:r>
              <a:rPr lang="en-US" altLang="zh-CN" dirty="0" err="1" smtClean="0">
                <a:latin typeface="Arial"/>
                <a:cs typeface="Arial"/>
              </a:rPr>
              <a:t>functio</a:t>
            </a:r>
            <a:endParaRPr lang="en-US" altLang="zh-CN" dirty="0" smtClean="0">
              <a:latin typeface="Arial"/>
              <a:cs typeface="Arial"/>
            </a:endParaRPr>
          </a:p>
          <a:p>
            <a:pPr lvl="2"/>
            <a:r>
              <a:rPr lang="en-US" altLang="zh-CN" dirty="0" smtClean="0"/>
              <a:t>Small </a:t>
            </a:r>
            <a:r>
              <a:rPr lang="en-US" altLang="zh-CN" i="1" dirty="0" smtClean="0"/>
              <a:t>partition number</a:t>
            </a:r>
            <a:r>
              <a:rPr lang="en-US" altLang="zh-CN" dirty="0" smtClean="0"/>
              <a:t>, unbalanced </a:t>
            </a:r>
            <a:r>
              <a:rPr lang="en-US" altLang="zh-CN" i="1" dirty="0" smtClean="0"/>
              <a:t>partition function</a:t>
            </a:r>
          </a:p>
          <a:p>
            <a:pPr lvl="2"/>
            <a:endParaRPr lang="en-US" altLang="zh-CN" dirty="0" smtClean="0">
              <a:latin typeface="Arial"/>
              <a:cs typeface="Arial"/>
            </a:endParaRP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279460" y="2038775"/>
            <a:ext cx="6381766" cy="369332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Pattern 1: Improper data partition (16 errors, 13%)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32</a:t>
            </a:fld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8991247" y="527937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12" name="TextBox 111"/>
          <p:cNvSpPr txBox="1"/>
          <p:nvPr/>
        </p:nvSpPr>
        <p:spPr>
          <a:xfrm>
            <a:off x="8508064" y="526202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4691384" y="4597366"/>
            <a:ext cx="1084299" cy="910177"/>
          </a:xfrm>
          <a:prstGeom prst="straightConnector1">
            <a:avLst/>
          </a:prstGeom>
          <a:ln w="5715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4691384" y="4597366"/>
            <a:ext cx="0" cy="910177"/>
          </a:xfrm>
          <a:prstGeom prst="straightConnector1">
            <a:avLst/>
          </a:prstGeom>
          <a:ln w="5715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3205312" y="2724905"/>
            <a:ext cx="2260767" cy="338554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Arial"/>
                <a:cs typeface="Arial"/>
              </a:rPr>
              <a:t>Unbalanced </a:t>
            </a:r>
            <a:r>
              <a:rPr lang="en-US" sz="1600" dirty="0" smtClean="0">
                <a:solidFill>
                  <a:schemeClr val="bg1"/>
                </a:solidFill>
                <a:latin typeface="Arial"/>
                <a:cs typeface="Arial"/>
              </a:rPr>
              <a:t>partition</a:t>
            </a:r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s</a:t>
            </a:r>
            <a:endParaRPr lang="en-US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5" name="Explosion 1 14"/>
          <p:cNvSpPr/>
          <p:nvPr/>
        </p:nvSpPr>
        <p:spPr>
          <a:xfrm>
            <a:off x="5148032" y="4534617"/>
            <a:ext cx="911587" cy="768759"/>
          </a:xfrm>
          <a:prstGeom prst="irregularSeal1">
            <a:avLst/>
          </a:prstGeom>
          <a:solidFill>
            <a:srgbClr val="393BAA"/>
          </a:solidFill>
          <a:ln>
            <a:solidFill>
              <a:srgbClr val="393BA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 smtClean="0">
                <a:latin typeface="Arial"/>
                <a:cs typeface="Arial"/>
              </a:rPr>
              <a:t>OOM</a:t>
            </a:r>
            <a:endParaRPr lang="en-US" sz="10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305168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4965" y="3222570"/>
            <a:ext cx="6732923" cy="28304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12750"/>
            <a:ext cx="8358522" cy="846667"/>
          </a:xfrm>
        </p:spPr>
        <p:txBody>
          <a:bodyPr/>
          <a:lstStyle/>
          <a:p>
            <a:r>
              <a:rPr lang="en-US" dirty="0"/>
              <a:t>RQ1: OOM cause patterns </a:t>
            </a:r>
            <a:r>
              <a:rPr lang="en-US" sz="2800" dirty="0"/>
              <a:t>– </a:t>
            </a:r>
            <a:r>
              <a:rPr lang="en-US" sz="2800" dirty="0" smtClean="0"/>
              <a:t>dataflow</a:t>
            </a:r>
            <a:endParaRPr lang="en-US" sz="2800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80291" y="1590356"/>
            <a:ext cx="8229600" cy="1738054"/>
          </a:xfrm>
        </p:spPr>
        <p:txBody>
          <a:bodyPr/>
          <a:lstStyle/>
          <a:p>
            <a:r>
              <a:rPr lang="en-US" altLang="zh-CN" dirty="0"/>
              <a:t>Category: Abnormal dataflow (large runtime data)</a:t>
            </a:r>
            <a:endParaRPr lang="en-US" altLang="zh-CN" dirty="0">
              <a:solidFill>
                <a:srgbClr val="000090"/>
              </a:solidFill>
            </a:endParaRPr>
          </a:p>
          <a:p>
            <a:pPr lvl="1"/>
            <a:r>
              <a:rPr lang="en-US" altLang="zh-CN" dirty="0" smtClean="0">
                <a:solidFill>
                  <a:srgbClr val="000090"/>
                </a:solidFill>
                <a:latin typeface="Arial"/>
                <a:cs typeface="Arial"/>
              </a:rPr>
              <a:t>Pattern 2: Hotspot key (23 errors, 18%)</a:t>
            </a:r>
          </a:p>
          <a:p>
            <a:pPr lvl="2"/>
            <a:r>
              <a:rPr lang="en-US" altLang="zh-CN" dirty="0" smtClean="0">
                <a:latin typeface="Arial"/>
                <a:cs typeface="Arial"/>
              </a:rPr>
              <a:t>Some &lt;</a:t>
            </a:r>
            <a:r>
              <a:rPr lang="en-US" altLang="zh-CN" i="1" dirty="0" smtClean="0">
                <a:latin typeface="Arial"/>
                <a:cs typeface="Arial"/>
              </a:rPr>
              <a:t>k</a:t>
            </a:r>
            <a:r>
              <a:rPr lang="en-US" altLang="zh-CN" dirty="0" smtClean="0">
                <a:latin typeface="Arial"/>
                <a:cs typeface="Arial"/>
              </a:rPr>
              <a:t>, </a:t>
            </a:r>
            <a:r>
              <a:rPr lang="en-US" altLang="zh-CN" i="1" dirty="0" smtClean="0">
                <a:latin typeface="Arial"/>
                <a:cs typeface="Arial"/>
              </a:rPr>
              <a:t>list</a:t>
            </a:r>
            <a:r>
              <a:rPr lang="en-US" altLang="zh-CN" dirty="0" smtClean="0">
                <a:latin typeface="Arial"/>
                <a:cs typeface="Arial"/>
              </a:rPr>
              <a:t>(</a:t>
            </a:r>
            <a:r>
              <a:rPr lang="en-US" altLang="zh-CN" i="1" dirty="0" smtClean="0">
                <a:latin typeface="Arial"/>
                <a:cs typeface="Arial"/>
              </a:rPr>
              <a:t>v</a:t>
            </a:r>
            <a:r>
              <a:rPr lang="en-US" altLang="zh-CN" dirty="0" smtClean="0">
                <a:latin typeface="Arial"/>
                <a:cs typeface="Arial"/>
              </a:rPr>
              <a:t>)&gt; groups are extremely large</a:t>
            </a:r>
          </a:p>
          <a:p>
            <a:pPr lvl="2"/>
            <a:r>
              <a:rPr lang="en-US" altLang="zh-CN" dirty="0" smtClean="0"/>
              <a:t>Case: Frequent words (e.g., “the”) occur in much more pages</a:t>
            </a:r>
            <a:endParaRPr lang="en-US" altLang="zh-CN" dirty="0" smtClean="0">
              <a:latin typeface="Arial"/>
              <a:cs typeface="Arial"/>
            </a:endParaRPr>
          </a:p>
          <a:p>
            <a:pPr lvl="2"/>
            <a:endParaRPr lang="en-US" altLang="zh-CN" dirty="0" smtClean="0">
              <a:latin typeface="Arial"/>
              <a:cs typeface="Arial"/>
            </a:endParaRPr>
          </a:p>
          <a:p>
            <a:pPr lvl="1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274965" y="2040179"/>
            <a:ext cx="6381766" cy="369332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Pattern 2: </a:t>
            </a:r>
            <a:r>
              <a:rPr lang="en-US" dirty="0" smtClean="0">
                <a:solidFill>
                  <a:schemeClr val="bg1"/>
                </a:solidFill>
                <a:latin typeface="Arial"/>
                <a:cs typeface="Arial"/>
              </a:rPr>
              <a:t>Hot </a:t>
            </a:r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key (23 errors, 18%)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33</a:t>
            </a:fld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2152702" y="5120209"/>
            <a:ext cx="1709556" cy="357011"/>
          </a:xfrm>
          <a:prstGeom prst="rect">
            <a:avLst/>
          </a:prstGeom>
          <a:noFill/>
          <a:ln w="571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1349551" y="5120209"/>
            <a:ext cx="803151" cy="357011"/>
          </a:xfrm>
          <a:prstGeom prst="rect">
            <a:avLst/>
          </a:prstGeom>
          <a:noFill/>
          <a:ln w="571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849604" y="6188334"/>
            <a:ext cx="4241412" cy="338554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&lt;k4, list(v)&gt; is much larger than &lt;k1, list(v)&gt;</a:t>
            </a:r>
            <a:endParaRPr lang="en-US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55" name="Explosion 1 54"/>
          <p:cNvSpPr/>
          <p:nvPr/>
        </p:nvSpPr>
        <p:spPr>
          <a:xfrm>
            <a:off x="2652940" y="5419575"/>
            <a:ext cx="911587" cy="768759"/>
          </a:xfrm>
          <a:prstGeom prst="irregularSeal1">
            <a:avLst/>
          </a:prstGeom>
          <a:solidFill>
            <a:srgbClr val="393BAA"/>
          </a:solidFill>
          <a:ln>
            <a:solidFill>
              <a:srgbClr val="393BA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 smtClean="0">
                <a:latin typeface="Arial"/>
                <a:cs typeface="Arial"/>
              </a:rPr>
              <a:t>OOM</a:t>
            </a:r>
            <a:endParaRPr lang="en-US" sz="1000" dirty="0">
              <a:latin typeface="Arial"/>
              <a:cs typeface="Arial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564526" y="5615206"/>
            <a:ext cx="4925385" cy="338554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 while aggregating or processing </a:t>
            </a:r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large &lt;</a:t>
            </a:r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k, list(v)&gt;</a:t>
            </a:r>
            <a:endParaRPr lang="en-US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983290" y="331582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46869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52" grpId="0" animBg="1"/>
      <p:bldP spid="54" grpId="0" animBg="1"/>
      <p:bldP spid="55" grpId="0" animBg="1"/>
      <p:bldP spid="13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4965" y="3222570"/>
            <a:ext cx="6732923" cy="28304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12750"/>
            <a:ext cx="8358522" cy="846667"/>
          </a:xfrm>
        </p:spPr>
        <p:txBody>
          <a:bodyPr/>
          <a:lstStyle/>
          <a:p>
            <a:r>
              <a:rPr lang="en-US" dirty="0"/>
              <a:t>RQ1: OOM cause patterns </a:t>
            </a:r>
            <a:r>
              <a:rPr lang="en-US" sz="2800" dirty="0"/>
              <a:t>– </a:t>
            </a:r>
            <a:r>
              <a:rPr lang="en-US" sz="2800" dirty="0" smtClean="0"/>
              <a:t>dataflow</a:t>
            </a:r>
            <a:endParaRPr lang="en-US" sz="2800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80291" y="1590355"/>
            <a:ext cx="8229600" cy="1727105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Category</a:t>
            </a:r>
            <a:r>
              <a:rPr lang="en-US" altLang="zh-CN" dirty="0"/>
              <a:t>: Abnormal dataflow (large runtime data)</a:t>
            </a:r>
            <a:endParaRPr lang="en-US" altLang="zh-CN" dirty="0">
              <a:solidFill>
                <a:srgbClr val="000090"/>
              </a:solidFill>
            </a:endParaRPr>
          </a:p>
          <a:p>
            <a:pPr lvl="1"/>
            <a:r>
              <a:rPr lang="en-US" altLang="zh-CN" dirty="0" smtClean="0">
                <a:solidFill>
                  <a:srgbClr val="000090"/>
                </a:solidFill>
                <a:latin typeface="Arial"/>
                <a:cs typeface="Arial"/>
              </a:rPr>
              <a:t>Pattern 3: Large single key/value record (7 errors, 6%)</a:t>
            </a:r>
          </a:p>
          <a:p>
            <a:pPr lvl="2"/>
            <a:r>
              <a:rPr lang="en-US" altLang="zh-CN" dirty="0" smtClean="0">
                <a:latin typeface="Arial"/>
                <a:cs typeface="Arial"/>
              </a:rPr>
              <a:t>Some </a:t>
            </a:r>
            <a:r>
              <a:rPr lang="en-US" altLang="zh-CN" dirty="0" smtClean="0">
                <a:latin typeface="Arial"/>
                <a:cs typeface="Arial"/>
              </a:rPr>
              <a:t>&lt;</a:t>
            </a:r>
            <a:r>
              <a:rPr lang="en-US" altLang="zh-CN" i="1" dirty="0" smtClean="0">
                <a:latin typeface="Arial"/>
                <a:cs typeface="Arial"/>
              </a:rPr>
              <a:t>k</a:t>
            </a:r>
            <a:r>
              <a:rPr lang="en-US" altLang="zh-CN" dirty="0" smtClean="0">
                <a:latin typeface="Arial"/>
                <a:cs typeface="Arial"/>
              </a:rPr>
              <a:t>, </a:t>
            </a:r>
            <a:r>
              <a:rPr lang="en-US" altLang="zh-CN" i="1" dirty="0" smtClean="0">
                <a:latin typeface="Arial"/>
                <a:cs typeface="Arial"/>
              </a:rPr>
              <a:t>v</a:t>
            </a:r>
            <a:r>
              <a:rPr lang="en-US" altLang="zh-CN" dirty="0" smtClean="0">
                <a:latin typeface="Arial"/>
                <a:cs typeface="Arial"/>
              </a:rPr>
              <a:t>&gt; records are extremely large</a:t>
            </a:r>
          </a:p>
          <a:p>
            <a:pPr lvl="2"/>
            <a:r>
              <a:rPr lang="en-US" dirty="0" smtClean="0"/>
              <a:t>Case: a </a:t>
            </a:r>
            <a:r>
              <a:rPr lang="en-US" dirty="0"/>
              <a:t>350MB </a:t>
            </a:r>
            <a:r>
              <a:rPr lang="en-US" dirty="0" smtClean="0"/>
              <a:t>line </a:t>
            </a:r>
            <a:r>
              <a:rPr lang="en-US" dirty="0"/>
              <a:t>full of character </a:t>
            </a:r>
            <a:r>
              <a:rPr lang="en-US" i="1" dirty="0" smtClean="0"/>
              <a:t>a</a:t>
            </a:r>
            <a:r>
              <a:rPr lang="en-US" dirty="0" smtClean="0"/>
              <a:t>,</a:t>
            </a:r>
            <a:r>
              <a:rPr lang="en-US" i="1" dirty="0" smtClean="0"/>
              <a:t> </a:t>
            </a:r>
            <a:r>
              <a:rPr lang="en-US" dirty="0" smtClean="0"/>
              <a:t>with wrong terminal tokens </a:t>
            </a:r>
            <a:endParaRPr lang="en-US" dirty="0"/>
          </a:p>
          <a:p>
            <a:pPr lvl="2"/>
            <a:endParaRPr lang="en-US" altLang="zh-CN" dirty="0" smtClean="0">
              <a:latin typeface="Arial"/>
              <a:cs typeface="Arial"/>
            </a:endParaRPr>
          </a:p>
          <a:p>
            <a:pPr lvl="2"/>
            <a:endParaRPr lang="en-US" altLang="zh-CN" dirty="0" smtClean="0">
              <a:latin typeface="Arial"/>
              <a:cs typeface="Arial"/>
            </a:endParaRPr>
          </a:p>
          <a:p>
            <a:pPr lvl="1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274965" y="2045677"/>
            <a:ext cx="6381767" cy="369332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Pattern 3: Large single key/value record (7 errors, 6%)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34</a:t>
            </a:fld>
            <a:endParaRPr lang="en-US" dirty="0"/>
          </a:p>
        </p:txBody>
      </p:sp>
      <p:sp>
        <p:nvSpPr>
          <p:cNvPr id="55" name="Rectangle 54"/>
          <p:cNvSpPr/>
          <p:nvPr/>
        </p:nvSpPr>
        <p:spPr>
          <a:xfrm>
            <a:off x="2329948" y="5305795"/>
            <a:ext cx="1343395" cy="183754"/>
          </a:xfrm>
          <a:prstGeom prst="rect">
            <a:avLst/>
          </a:prstGeom>
          <a:noFill/>
          <a:ln w="571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 flipH="1">
            <a:off x="2141033" y="5305796"/>
            <a:ext cx="188913" cy="183753"/>
          </a:xfrm>
          <a:prstGeom prst="rect">
            <a:avLst/>
          </a:prstGeom>
          <a:noFill/>
          <a:ln w="571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849604" y="6188334"/>
            <a:ext cx="4241412" cy="338554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&lt;k4, v2&gt; is much larger than &lt;k4, v1&gt;</a:t>
            </a:r>
            <a:endParaRPr lang="en-US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58" name="Explosion 1 57"/>
          <p:cNvSpPr/>
          <p:nvPr/>
        </p:nvSpPr>
        <p:spPr>
          <a:xfrm>
            <a:off x="2652940" y="5419575"/>
            <a:ext cx="911587" cy="768759"/>
          </a:xfrm>
          <a:prstGeom prst="irregularSeal1">
            <a:avLst/>
          </a:prstGeom>
          <a:solidFill>
            <a:srgbClr val="393BAA"/>
          </a:solidFill>
          <a:ln>
            <a:solidFill>
              <a:srgbClr val="393BA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 smtClean="0">
                <a:latin typeface="Arial"/>
                <a:cs typeface="Arial"/>
              </a:rPr>
              <a:t>OOM</a:t>
            </a:r>
            <a:endParaRPr lang="en-US" sz="1000" dirty="0">
              <a:latin typeface="Arial"/>
              <a:cs typeface="Arial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3564525" y="5615206"/>
            <a:ext cx="4924800" cy="338554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 while user code is processing </a:t>
            </a:r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large &lt;</a:t>
            </a:r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k4, v2&gt;</a:t>
            </a:r>
            <a:endParaRPr lang="en-US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422329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56" grpId="0" animBg="1"/>
      <p:bldP spid="57" grpId="0" animBg="1"/>
      <p:bldP spid="58" grpId="0" animBg="1"/>
      <p:bldP spid="59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12750"/>
            <a:ext cx="8358522" cy="846667"/>
          </a:xfrm>
        </p:spPr>
        <p:txBody>
          <a:bodyPr/>
          <a:lstStyle/>
          <a:p>
            <a:r>
              <a:rPr lang="en-US" dirty="0"/>
              <a:t>RQ1: OOM cause patterns </a:t>
            </a:r>
            <a:r>
              <a:rPr lang="en-US" sz="2800" dirty="0"/>
              <a:t>– </a:t>
            </a:r>
            <a:r>
              <a:rPr lang="en-US" sz="2800" dirty="0" smtClean="0"/>
              <a:t>dataflow</a:t>
            </a:r>
            <a:endParaRPr lang="en-US" sz="2800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80291" y="1590356"/>
            <a:ext cx="8229600" cy="1738054"/>
          </a:xfrm>
        </p:spPr>
        <p:txBody>
          <a:bodyPr>
            <a:normAutofit/>
          </a:bodyPr>
          <a:lstStyle/>
          <a:p>
            <a:r>
              <a:rPr lang="en-US" altLang="zh-CN" dirty="0"/>
              <a:t>Category: Abnormal dataflow (large runtime data)</a:t>
            </a:r>
            <a:endParaRPr lang="en-US" altLang="zh-CN" dirty="0">
              <a:solidFill>
                <a:srgbClr val="000090"/>
              </a:solidFill>
            </a:endParaRPr>
          </a:p>
          <a:p>
            <a:pPr lvl="1"/>
            <a:r>
              <a:rPr lang="en-US" altLang="zh-CN" dirty="0" smtClean="0">
                <a:solidFill>
                  <a:srgbClr val="000090"/>
                </a:solidFill>
                <a:latin typeface="Arial"/>
                <a:cs typeface="Arial"/>
              </a:rPr>
              <a:t>Pattern 2: Hotspot key (23 errors, 18%)</a:t>
            </a:r>
          </a:p>
        </p:txBody>
      </p:sp>
      <p:sp>
        <p:nvSpPr>
          <p:cNvPr id="7" name="Rectangle 6"/>
          <p:cNvSpPr/>
          <p:nvPr/>
        </p:nvSpPr>
        <p:spPr>
          <a:xfrm>
            <a:off x="1274964" y="2040179"/>
            <a:ext cx="7411835" cy="369332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  <a:latin typeface="Arial"/>
                <a:cs typeface="Arial"/>
              </a:rPr>
              <a:t>Why aggregating large records can lead to OOM errors?</a:t>
            </a:r>
            <a:endParaRPr lang="en-US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35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4965" y="3222570"/>
            <a:ext cx="6732923" cy="2830401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4072162" y="4886615"/>
            <a:ext cx="4243950" cy="1354217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endParaRPr lang="en-US" altLang="zh-CN" sz="1600" dirty="0" smtClean="0">
              <a:solidFill>
                <a:schemeClr val="bg1"/>
              </a:solidFill>
              <a:latin typeface="Arial"/>
              <a:cs typeface="Arial"/>
            </a:endParaRPr>
          </a:p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Spark uses </a:t>
            </a:r>
            <a:r>
              <a:rPr lang="en-US" altLang="zh-CN" sz="1600" dirty="0" err="1" smtClean="0">
                <a:solidFill>
                  <a:schemeClr val="bg1"/>
                </a:solidFill>
                <a:latin typeface="Arial"/>
                <a:cs typeface="Arial"/>
              </a:rPr>
              <a:t>HashMap</a:t>
            </a:r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-like data structure (</a:t>
            </a:r>
            <a:r>
              <a:rPr lang="en-US" altLang="zh-CN" sz="1600" i="1" dirty="0" err="1" smtClean="0">
                <a:solidFill>
                  <a:schemeClr val="bg1"/>
                </a:solidFill>
                <a:latin typeface="Arial"/>
                <a:cs typeface="Arial"/>
              </a:rPr>
              <a:t>ExternalAppendOnlyHashMap</a:t>
            </a:r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) to aggregate the &lt;k, v&gt; records  </a:t>
            </a:r>
          </a:p>
          <a:p>
            <a:pPr algn="ctr"/>
            <a:endParaRPr lang="en-US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1133489" y="4439922"/>
            <a:ext cx="2938673" cy="2130743"/>
          </a:xfrm>
          <a:prstGeom prst="ellipse">
            <a:avLst/>
          </a:prstGeom>
          <a:solidFill>
            <a:schemeClr val="bg1"/>
          </a:solidFill>
          <a:ln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9520" y="4670546"/>
            <a:ext cx="2017778" cy="1692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25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1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12750"/>
            <a:ext cx="8358522" cy="846667"/>
          </a:xfrm>
        </p:spPr>
        <p:txBody>
          <a:bodyPr/>
          <a:lstStyle/>
          <a:p>
            <a:r>
              <a:rPr lang="en-US" dirty="0"/>
              <a:t>RQ1: OOM cause patterns </a:t>
            </a:r>
            <a:r>
              <a:rPr lang="en-US" sz="2800" dirty="0"/>
              <a:t>– </a:t>
            </a:r>
            <a:r>
              <a:rPr lang="en-US" sz="2800" dirty="0"/>
              <a:t>d</a:t>
            </a:r>
            <a:r>
              <a:rPr lang="en-US" sz="2800" dirty="0" smtClean="0"/>
              <a:t>ataflow</a:t>
            </a:r>
            <a:endParaRPr lang="en-US" sz="2800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80291" y="1590356"/>
            <a:ext cx="8229600" cy="1738054"/>
          </a:xfrm>
        </p:spPr>
        <p:txBody>
          <a:bodyPr>
            <a:normAutofit/>
          </a:bodyPr>
          <a:lstStyle/>
          <a:p>
            <a:r>
              <a:rPr lang="en-US" altLang="zh-CN" dirty="0"/>
              <a:t>Category: Abnormal dataflow (large runtime data)</a:t>
            </a:r>
            <a:endParaRPr lang="en-US" altLang="zh-CN" dirty="0">
              <a:solidFill>
                <a:srgbClr val="000090"/>
              </a:solidFill>
            </a:endParaRPr>
          </a:p>
          <a:p>
            <a:pPr lvl="1"/>
            <a:r>
              <a:rPr lang="en-US" altLang="zh-CN" dirty="0" smtClean="0">
                <a:solidFill>
                  <a:srgbClr val="000090"/>
                </a:solidFill>
                <a:latin typeface="Arial"/>
                <a:cs typeface="Arial"/>
              </a:rPr>
              <a:t>Pattern 2: Hotspot key (23 errors, 18%)</a:t>
            </a:r>
          </a:p>
        </p:txBody>
      </p:sp>
      <p:sp>
        <p:nvSpPr>
          <p:cNvPr id="7" name="Rectangle 6"/>
          <p:cNvSpPr/>
          <p:nvPr/>
        </p:nvSpPr>
        <p:spPr>
          <a:xfrm>
            <a:off x="1274964" y="2040179"/>
            <a:ext cx="7540758" cy="369332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  <a:latin typeface="Arial"/>
                <a:cs typeface="Arial"/>
              </a:rPr>
              <a:t>OOM while aggregating &lt;k, v&gt; records in </a:t>
            </a:r>
            <a:r>
              <a:rPr lang="en-US" altLang="zh-CN" i="1" dirty="0" err="1" smtClean="0">
                <a:solidFill>
                  <a:schemeClr val="bg1"/>
                </a:solidFill>
                <a:latin typeface="Arial"/>
                <a:cs typeface="Arial"/>
              </a:rPr>
              <a:t>ExternalAppendOnlyHashMap</a:t>
            </a:r>
            <a:endParaRPr lang="en-US" i="1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36</a:t>
            </a:fld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758" y="2538128"/>
            <a:ext cx="6228567" cy="3818222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5563145" y="3880944"/>
            <a:ext cx="3433921" cy="1169551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marL="0" lvl="2"/>
            <a:r>
              <a:rPr lang="en-US" sz="1400" dirty="0">
                <a:solidFill>
                  <a:srgbClr val="FFFFFF"/>
                </a:solidFill>
                <a:latin typeface="Arial"/>
                <a:cs typeface="Arial"/>
              </a:rPr>
              <a:t>This map </a:t>
            </a:r>
            <a:r>
              <a:rPr lang="en-US" altLang="zh-CN" sz="1400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lang="en-US" sz="1400" dirty="0">
                <a:solidFill>
                  <a:srgbClr val="FFFFFF"/>
                </a:solidFill>
                <a:latin typeface="Arial"/>
                <a:cs typeface="Arial"/>
              </a:rPr>
              <a:t>oes not estimate the size of each object added to the </a:t>
            </a:r>
            <a:r>
              <a:rPr lang="en-US" sz="1400" dirty="0" smtClean="0">
                <a:solidFill>
                  <a:srgbClr val="FFFFFF"/>
                </a:solidFill>
                <a:latin typeface="Arial"/>
                <a:cs typeface="Arial"/>
              </a:rPr>
              <a:t>map.</a:t>
            </a:r>
            <a:endParaRPr lang="en-US" sz="1400" dirty="0">
              <a:solidFill>
                <a:srgbClr val="FFFFFF"/>
              </a:solidFill>
              <a:latin typeface="Arial"/>
              <a:cs typeface="Arial"/>
            </a:endParaRPr>
          </a:p>
          <a:p>
            <a:endParaRPr lang="en-US" sz="1400" dirty="0" smtClean="0">
              <a:solidFill>
                <a:srgbClr val="FFFFFF"/>
              </a:solidFill>
              <a:latin typeface="Arial"/>
              <a:cs typeface="Arial"/>
            </a:endParaRPr>
          </a:p>
          <a:p>
            <a:r>
              <a:rPr lang="en-US" sz="1400" dirty="0" smtClean="0">
                <a:solidFill>
                  <a:srgbClr val="FFFFFF"/>
                </a:solidFill>
                <a:latin typeface="Arial"/>
                <a:cs typeface="Arial"/>
              </a:rPr>
              <a:t>[</a:t>
            </a:r>
            <a:r>
              <a:rPr lang="en-US" altLang="zh-CN" sz="1400" dirty="0" smtClean="0">
                <a:solidFill>
                  <a:srgbClr val="FFFFFF"/>
                </a:solidFill>
                <a:latin typeface="Arial"/>
                <a:cs typeface="Arial"/>
              </a:rPr>
              <a:t>SPARK-1823] </a:t>
            </a:r>
            <a:r>
              <a:rPr lang="en-US" sz="1400" dirty="0" err="1" smtClean="0">
                <a:solidFill>
                  <a:srgbClr val="FFFFFF"/>
                </a:solidFill>
                <a:latin typeface="Arial"/>
                <a:cs typeface="Arial"/>
              </a:rPr>
              <a:t>ExternalAppendOnlyMap</a:t>
            </a:r>
            <a:r>
              <a:rPr lang="en-US" sz="1400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1400" dirty="0">
                <a:solidFill>
                  <a:srgbClr val="FFFFFF"/>
                </a:solidFill>
                <a:latin typeface="Arial"/>
                <a:cs typeface="Arial"/>
              </a:rPr>
              <a:t>can still OOM if one key is very </a:t>
            </a:r>
            <a:r>
              <a:rPr lang="en-US" sz="1400" dirty="0" smtClean="0">
                <a:solidFill>
                  <a:srgbClr val="FFFFFF"/>
                </a:solidFill>
                <a:latin typeface="Arial"/>
                <a:cs typeface="Arial"/>
              </a:rPr>
              <a:t>large.</a:t>
            </a:r>
            <a:endParaRPr lang="en-US" sz="14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11073" y="2515166"/>
            <a:ext cx="3006021" cy="276999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marL="0" lvl="2" algn="ctr"/>
            <a:r>
              <a:rPr lang="en-US" sz="1200" dirty="0" smtClean="0">
                <a:solidFill>
                  <a:srgbClr val="FFFFFF"/>
                </a:solidFill>
                <a:latin typeface="Arial"/>
                <a:cs typeface="Arial"/>
              </a:rPr>
              <a:t>Large data partition =&gt; too many &lt;k, </a:t>
            </a:r>
            <a:r>
              <a:rPr lang="en-US" sz="1200" dirty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lang="en-US" sz="1200" dirty="0" smtClean="0">
                <a:solidFill>
                  <a:srgbClr val="FFFFFF"/>
                </a:solidFill>
                <a:latin typeface="Arial"/>
                <a:cs typeface="Arial"/>
              </a:rPr>
              <a:t>&gt;s</a:t>
            </a:r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3191653" y="2515166"/>
            <a:ext cx="2213409" cy="276999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marL="0" lvl="2" algn="ctr"/>
            <a:r>
              <a:rPr lang="en-US" sz="1200" dirty="0" smtClean="0">
                <a:solidFill>
                  <a:srgbClr val="FFFFFF"/>
                </a:solidFill>
                <a:latin typeface="Arial"/>
                <a:cs typeface="Arial"/>
              </a:rPr>
              <a:t>Hot key =&gt; large &lt;k, list(v)&gt;</a:t>
            </a:r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3191653" y="4451932"/>
            <a:ext cx="2213409" cy="276999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marL="0" lvl="2" algn="ctr"/>
            <a:r>
              <a:rPr lang="en-US" sz="1200" dirty="0" smtClean="0">
                <a:solidFill>
                  <a:srgbClr val="FFFFFF"/>
                </a:solidFill>
                <a:latin typeface="Arial"/>
                <a:cs typeface="Arial"/>
              </a:rPr>
              <a:t>Large single &lt;k, v&gt; record</a:t>
            </a:r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801370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12750"/>
            <a:ext cx="8358522" cy="846667"/>
          </a:xfrm>
        </p:spPr>
        <p:txBody>
          <a:bodyPr/>
          <a:lstStyle/>
          <a:p>
            <a:r>
              <a:rPr lang="en-US" dirty="0"/>
              <a:t>RQ1: OOM cause patterns </a:t>
            </a:r>
            <a:r>
              <a:rPr lang="en-US" sz="2800" dirty="0"/>
              <a:t>– </a:t>
            </a:r>
            <a:r>
              <a:rPr lang="en-US" sz="2800" dirty="0"/>
              <a:t>u</a:t>
            </a:r>
            <a:r>
              <a:rPr lang="en-US" sz="2800" dirty="0" smtClean="0"/>
              <a:t>ser </a:t>
            </a:r>
            <a:r>
              <a:rPr lang="en-US" sz="2800" dirty="0" smtClean="0"/>
              <a:t>code</a:t>
            </a:r>
            <a:endParaRPr lang="en-US" sz="2400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84266" y="1600200"/>
            <a:ext cx="8229600" cy="4525963"/>
          </a:xfrm>
        </p:spPr>
        <p:txBody>
          <a:bodyPr/>
          <a:lstStyle/>
          <a:p>
            <a:r>
              <a:rPr lang="en-US" altLang="zh-CN" dirty="0"/>
              <a:t>Category: </a:t>
            </a:r>
            <a:r>
              <a:rPr lang="en-US" altLang="zh-CN" dirty="0" smtClean="0"/>
              <a:t>Memory-consuming user code</a:t>
            </a:r>
            <a:endParaRPr lang="en-US" altLang="zh-CN" dirty="0">
              <a:solidFill>
                <a:srgbClr val="000090"/>
              </a:solidFill>
            </a:endParaRPr>
          </a:p>
          <a:p>
            <a:pPr lvl="1"/>
            <a:r>
              <a:rPr lang="en-US" altLang="zh-CN" dirty="0" smtClean="0">
                <a:solidFill>
                  <a:srgbClr val="000090"/>
                </a:solidFill>
                <a:latin typeface="Arial"/>
                <a:cs typeface="Arial"/>
              </a:rPr>
              <a:t>Pattern 1: Improper data partition (16 errors, 13%)</a:t>
            </a:r>
          </a:p>
          <a:p>
            <a:pPr lvl="2"/>
            <a:r>
              <a:rPr lang="en-US" altLang="zh-CN" dirty="0" smtClean="0">
                <a:latin typeface="Arial"/>
                <a:cs typeface="Arial"/>
              </a:rPr>
              <a:t>User code loads large </a:t>
            </a:r>
            <a:r>
              <a:rPr lang="en-US" altLang="zh-CN" dirty="0" smtClean="0"/>
              <a:t>data </a:t>
            </a:r>
            <a:r>
              <a:rPr lang="en-US" altLang="zh-CN" dirty="0" smtClean="0">
                <a:latin typeface="Arial"/>
                <a:cs typeface="Arial"/>
              </a:rPr>
              <a:t>before processin</a:t>
            </a:r>
            <a:r>
              <a:rPr lang="en-US" altLang="zh-CN" dirty="0" smtClean="0"/>
              <a:t>g the records</a:t>
            </a:r>
          </a:p>
          <a:p>
            <a:pPr marL="914400" lvl="2" indent="0">
              <a:buNone/>
            </a:pPr>
            <a:endParaRPr lang="en-US" altLang="zh-CN" dirty="0" smtClean="0">
              <a:latin typeface="Arial"/>
              <a:cs typeface="Arial"/>
            </a:endParaRPr>
          </a:p>
          <a:p>
            <a:pPr lvl="2"/>
            <a:endParaRPr lang="en-US" altLang="zh-CN" dirty="0" smtClean="0">
              <a:latin typeface="Arial"/>
              <a:cs typeface="Arial"/>
            </a:endParaRPr>
          </a:p>
          <a:p>
            <a:pPr lvl="2"/>
            <a:endParaRPr lang="en-US" altLang="zh-CN" dirty="0" smtClean="0">
              <a:latin typeface="Arial"/>
              <a:cs typeface="Arial"/>
            </a:endParaRPr>
          </a:p>
          <a:p>
            <a:pPr lvl="1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228739" y="2054041"/>
            <a:ext cx="7318824" cy="369332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Pattern 1: </a:t>
            </a:r>
            <a:r>
              <a:rPr lang="en-US" dirty="0" smtClean="0">
                <a:solidFill>
                  <a:schemeClr val="bg1"/>
                </a:solidFill>
                <a:latin typeface="Arial"/>
                <a:cs typeface="Arial"/>
              </a:rPr>
              <a:t>Large external data loaded in user code (8 </a:t>
            </a:r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errors, </a:t>
            </a:r>
            <a:r>
              <a:rPr lang="en-US" dirty="0" smtClean="0">
                <a:solidFill>
                  <a:schemeClr val="bg1"/>
                </a:solidFill>
                <a:latin typeface="Arial"/>
                <a:cs typeface="Arial"/>
              </a:rPr>
              <a:t>6%</a:t>
            </a:r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)</a:t>
            </a:r>
          </a:p>
        </p:txBody>
      </p:sp>
      <p:sp>
        <p:nvSpPr>
          <p:cNvPr id="9" name="Rectangle 8"/>
          <p:cNvSpPr/>
          <p:nvPr/>
        </p:nvSpPr>
        <p:spPr>
          <a:xfrm>
            <a:off x="722543" y="3484466"/>
            <a:ext cx="7825020" cy="286232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>
                <a:latin typeface="Courier"/>
                <a:cs typeface="Courier"/>
              </a:rPr>
              <a:t>public class Mapper {</a:t>
            </a:r>
          </a:p>
          <a:p>
            <a:r>
              <a:rPr lang="en-US" dirty="0">
                <a:latin typeface="Courier"/>
                <a:cs typeface="Courier"/>
              </a:rPr>
              <a:t>   private Object </a:t>
            </a:r>
            <a:r>
              <a:rPr lang="en-US" altLang="zh-CN" dirty="0" smtClean="0">
                <a:solidFill>
                  <a:srgbClr val="FF0000"/>
                </a:solidFill>
                <a:latin typeface="Courier"/>
                <a:cs typeface="Courier"/>
              </a:rPr>
              <a:t>b</a:t>
            </a:r>
            <a:r>
              <a:rPr lang="en-US" dirty="0" smtClean="0">
                <a:solidFill>
                  <a:srgbClr val="FF0000"/>
                </a:solidFill>
                <a:latin typeface="Courier"/>
                <a:cs typeface="Courier"/>
              </a:rPr>
              <a:t>uffer</a:t>
            </a:r>
            <a:r>
              <a:rPr lang="en-US" dirty="0">
                <a:latin typeface="Courier"/>
                <a:cs typeface="Courier"/>
              </a:rPr>
              <a:t>; </a:t>
            </a:r>
            <a:endParaRPr lang="en-US" sz="1600" dirty="0" smtClean="0">
              <a:latin typeface="Courier"/>
              <a:cs typeface="Courier"/>
            </a:endParaRPr>
          </a:p>
          <a:p>
            <a:endParaRPr lang="en-US" dirty="0" smtClean="0">
              <a:latin typeface="Courier"/>
              <a:cs typeface="Courier"/>
            </a:endParaRPr>
          </a:p>
          <a:p>
            <a:r>
              <a:rPr lang="en-US" dirty="0" smtClean="0">
                <a:latin typeface="Courier"/>
                <a:cs typeface="Courier"/>
              </a:rPr>
              <a:t>   public void </a:t>
            </a:r>
            <a:r>
              <a:rPr lang="en-US" b="1" dirty="0" smtClean="0">
                <a:latin typeface="Courier"/>
                <a:cs typeface="Courier"/>
              </a:rPr>
              <a:t>setup</a:t>
            </a:r>
            <a:r>
              <a:rPr lang="en-US" dirty="0" smtClean="0">
                <a:latin typeface="Courier"/>
                <a:cs typeface="Courier"/>
              </a:rPr>
              <a:t>() { </a:t>
            </a:r>
            <a:r>
              <a:rPr lang="en-US" dirty="0" err="1">
                <a:solidFill>
                  <a:srgbClr val="FF0000"/>
                </a:solidFill>
                <a:latin typeface="Courier"/>
                <a:cs typeface="Courier"/>
              </a:rPr>
              <a:t>buffer</a:t>
            </a:r>
            <a:r>
              <a:rPr lang="en-US" u="sng" dirty="0" err="1" smtClean="0">
                <a:latin typeface="Courier"/>
                <a:cs typeface="Courier"/>
              </a:rPr>
              <a:t>.</a:t>
            </a:r>
            <a:r>
              <a:rPr lang="en-US" b="1" u="sng" dirty="0" err="1" smtClean="0">
                <a:solidFill>
                  <a:srgbClr val="1F0EFF"/>
                </a:solidFill>
                <a:latin typeface="Courier"/>
                <a:cs typeface="Courier"/>
              </a:rPr>
              <a:t>load</a:t>
            </a:r>
            <a:r>
              <a:rPr lang="en-US" u="sng" dirty="0" smtClean="0">
                <a:latin typeface="Courier"/>
                <a:cs typeface="Courier"/>
              </a:rPr>
              <a:t>(trainingData</a:t>
            </a:r>
            <a:r>
              <a:rPr lang="en-US" altLang="zh-CN" u="sng" dirty="0" smtClean="0">
                <a:latin typeface="Courier"/>
                <a:cs typeface="Courier"/>
              </a:rPr>
              <a:t>1GB</a:t>
            </a:r>
            <a:r>
              <a:rPr lang="en-US" u="sng" dirty="0" smtClean="0">
                <a:latin typeface="Courier"/>
                <a:cs typeface="Courier"/>
              </a:rPr>
              <a:t>);</a:t>
            </a:r>
            <a:r>
              <a:rPr lang="en-US" dirty="0" smtClean="0">
                <a:latin typeface="Courier"/>
                <a:cs typeface="Courier"/>
              </a:rPr>
              <a:t>} </a:t>
            </a:r>
          </a:p>
          <a:p>
            <a:r>
              <a:rPr lang="en-US" dirty="0" smtClean="0">
                <a:solidFill>
                  <a:srgbClr val="A6A6A6"/>
                </a:solidFill>
                <a:latin typeface="Courier"/>
                <a:cs typeface="Courier"/>
              </a:rPr>
              <a:t>   public </a:t>
            </a:r>
            <a:r>
              <a:rPr lang="en-US" dirty="0">
                <a:solidFill>
                  <a:srgbClr val="A6A6A6"/>
                </a:solidFill>
                <a:latin typeface="Courier"/>
                <a:cs typeface="Courier"/>
              </a:rPr>
              <a:t>void </a:t>
            </a:r>
            <a:r>
              <a:rPr lang="en-US" b="1" dirty="0">
                <a:solidFill>
                  <a:srgbClr val="A6A6A6"/>
                </a:solidFill>
                <a:latin typeface="Courier"/>
                <a:cs typeface="Courier"/>
              </a:rPr>
              <a:t>map</a:t>
            </a:r>
            <a:r>
              <a:rPr lang="en-US" dirty="0">
                <a:solidFill>
                  <a:srgbClr val="A6A6A6"/>
                </a:solidFill>
                <a:latin typeface="Courier"/>
                <a:cs typeface="Courier"/>
              </a:rPr>
              <a:t>(K key, V value) { </a:t>
            </a:r>
          </a:p>
          <a:p>
            <a:r>
              <a:rPr lang="en-US" dirty="0">
                <a:solidFill>
                  <a:srgbClr val="A6A6A6"/>
                </a:solidFill>
                <a:latin typeface="Courier"/>
                <a:cs typeface="Courier"/>
              </a:rPr>
              <a:t>     Object </a:t>
            </a:r>
            <a:r>
              <a:rPr lang="en-US" dirty="0" smtClean="0">
                <a:solidFill>
                  <a:srgbClr val="A6A6A6"/>
                </a:solidFill>
                <a:latin typeface="Courier"/>
                <a:cs typeface="Courier"/>
              </a:rPr>
              <a:t>iResults1GB </a:t>
            </a:r>
            <a:r>
              <a:rPr lang="en-US" dirty="0">
                <a:solidFill>
                  <a:srgbClr val="A6A6A6"/>
                </a:solidFill>
                <a:latin typeface="Courier"/>
                <a:cs typeface="Courier"/>
              </a:rPr>
              <a:t>= </a:t>
            </a:r>
            <a:r>
              <a:rPr lang="en-US" b="1" dirty="0">
                <a:solidFill>
                  <a:srgbClr val="A6A6A6"/>
                </a:solidFill>
                <a:latin typeface="Courier"/>
                <a:cs typeface="Courier"/>
              </a:rPr>
              <a:t>process</a:t>
            </a:r>
            <a:r>
              <a:rPr lang="en-US" dirty="0">
                <a:solidFill>
                  <a:srgbClr val="A6A6A6"/>
                </a:solidFill>
                <a:latin typeface="Courier"/>
                <a:cs typeface="Courier"/>
              </a:rPr>
              <a:t>(key, value)</a:t>
            </a:r>
            <a:r>
              <a:rPr lang="en-US" dirty="0" smtClean="0">
                <a:solidFill>
                  <a:srgbClr val="A6A6A6"/>
                </a:solidFill>
                <a:latin typeface="Courier"/>
                <a:cs typeface="Courier"/>
              </a:rPr>
              <a:t>;</a:t>
            </a:r>
          </a:p>
          <a:p>
            <a:r>
              <a:rPr lang="en-US" dirty="0">
                <a:solidFill>
                  <a:srgbClr val="A6A6A6"/>
                </a:solidFill>
                <a:latin typeface="Courier"/>
                <a:cs typeface="Courier"/>
              </a:rPr>
              <a:t> </a:t>
            </a:r>
            <a:r>
              <a:rPr lang="en-US" dirty="0" smtClean="0">
                <a:solidFill>
                  <a:srgbClr val="A6A6A6"/>
                </a:solidFill>
                <a:latin typeface="Courier"/>
                <a:cs typeface="Courier"/>
              </a:rPr>
              <a:t>    </a:t>
            </a:r>
            <a:r>
              <a:rPr lang="en-US" dirty="0" err="1">
                <a:solidFill>
                  <a:srgbClr val="A6A6A6"/>
                </a:solidFill>
                <a:latin typeface="Courier"/>
                <a:cs typeface="Courier"/>
              </a:rPr>
              <a:t>b</a:t>
            </a:r>
            <a:r>
              <a:rPr lang="en-US" altLang="zh-CN" dirty="0" err="1" smtClean="0">
                <a:solidFill>
                  <a:srgbClr val="A6A6A6"/>
                </a:solidFill>
                <a:latin typeface="Courier"/>
                <a:cs typeface="Courier"/>
              </a:rPr>
              <a:t>uffer.</a:t>
            </a:r>
            <a:r>
              <a:rPr lang="en-US" altLang="zh-CN" b="1" dirty="0" err="1" smtClean="0">
                <a:solidFill>
                  <a:srgbClr val="A6A6A6"/>
                </a:solidFill>
                <a:latin typeface="Courier"/>
                <a:cs typeface="Courier"/>
              </a:rPr>
              <a:t>add</a:t>
            </a:r>
            <a:r>
              <a:rPr lang="en-US" altLang="zh-CN" dirty="0" smtClean="0">
                <a:solidFill>
                  <a:srgbClr val="A6A6A6"/>
                </a:solidFill>
                <a:latin typeface="Courier"/>
                <a:cs typeface="Courier"/>
              </a:rPr>
              <a:t>(iResults1GB); //Optional</a:t>
            </a:r>
            <a:r>
              <a:rPr lang="en-US" dirty="0" smtClean="0">
                <a:solidFill>
                  <a:srgbClr val="A6A6A6"/>
                </a:solidFill>
                <a:latin typeface="Courier"/>
                <a:cs typeface="Courier"/>
              </a:rPr>
              <a:t> </a:t>
            </a:r>
            <a:endParaRPr lang="en-US" dirty="0">
              <a:solidFill>
                <a:srgbClr val="A6A6A6"/>
              </a:solidFill>
              <a:latin typeface="Courier"/>
              <a:cs typeface="Courier"/>
            </a:endParaRPr>
          </a:p>
          <a:p>
            <a:r>
              <a:rPr lang="en-US" dirty="0" smtClean="0">
                <a:solidFill>
                  <a:srgbClr val="A6A6A6"/>
                </a:solidFill>
                <a:latin typeface="Courier"/>
                <a:cs typeface="Courier"/>
              </a:rPr>
              <a:t>     </a:t>
            </a:r>
            <a:r>
              <a:rPr lang="en-US" dirty="0">
                <a:solidFill>
                  <a:srgbClr val="A6A6A6"/>
                </a:solidFill>
                <a:latin typeface="Courier"/>
                <a:cs typeface="Courier"/>
              </a:rPr>
              <a:t>emit(</a:t>
            </a:r>
            <a:r>
              <a:rPr lang="en-US" dirty="0" err="1">
                <a:solidFill>
                  <a:srgbClr val="A6A6A6"/>
                </a:solidFill>
                <a:latin typeface="Courier"/>
                <a:cs typeface="Courier"/>
              </a:rPr>
              <a:t>newKey</a:t>
            </a:r>
            <a:r>
              <a:rPr lang="en-US" dirty="0">
                <a:solidFill>
                  <a:srgbClr val="A6A6A6"/>
                </a:solidFill>
                <a:latin typeface="Courier"/>
                <a:cs typeface="Courier"/>
              </a:rPr>
              <a:t>, </a:t>
            </a:r>
            <a:r>
              <a:rPr lang="en-US" dirty="0" err="1">
                <a:solidFill>
                  <a:srgbClr val="A6A6A6"/>
                </a:solidFill>
                <a:latin typeface="Courier"/>
                <a:cs typeface="Courier"/>
              </a:rPr>
              <a:t>newValue</a:t>
            </a:r>
            <a:r>
              <a:rPr lang="en-US" dirty="0">
                <a:solidFill>
                  <a:srgbClr val="A6A6A6"/>
                </a:solidFill>
                <a:latin typeface="Courier"/>
                <a:cs typeface="Courier"/>
              </a:rPr>
              <a:t>); </a:t>
            </a:r>
            <a:endParaRPr lang="en-US" dirty="0" smtClean="0">
              <a:solidFill>
                <a:srgbClr val="A6A6A6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A6A6A6"/>
                </a:solidFill>
                <a:latin typeface="Courier"/>
                <a:cs typeface="Courier"/>
              </a:rPr>
              <a:t> </a:t>
            </a:r>
            <a:r>
              <a:rPr lang="en-US" dirty="0" smtClean="0">
                <a:solidFill>
                  <a:srgbClr val="A6A6A6"/>
                </a:solidFill>
                <a:latin typeface="Courier"/>
                <a:cs typeface="Courier"/>
              </a:rPr>
              <a:t>  } </a:t>
            </a:r>
            <a:endParaRPr lang="en-US" dirty="0">
              <a:solidFill>
                <a:srgbClr val="A6A6A6"/>
              </a:solidFill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}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37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-1680623" y="298885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7285984" y="4007452"/>
            <a:ext cx="1038210" cy="307777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Arial"/>
                <a:cs typeface="Arial"/>
              </a:rPr>
              <a:t>Pattern </a:t>
            </a:r>
            <a:r>
              <a:rPr lang="en-US" sz="1400" dirty="0" smtClean="0">
                <a:solidFill>
                  <a:schemeClr val="bg1"/>
                </a:solidFill>
                <a:latin typeface="Arial"/>
                <a:cs typeface="Arial"/>
              </a:rPr>
              <a:t>1 </a:t>
            </a:r>
            <a:endParaRPr lang="en-US" sz="140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000497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12750"/>
            <a:ext cx="8358522" cy="846667"/>
          </a:xfrm>
        </p:spPr>
        <p:txBody>
          <a:bodyPr/>
          <a:lstStyle/>
          <a:p>
            <a:r>
              <a:rPr lang="en-US" dirty="0"/>
              <a:t>RQ1: OOM cause patterns </a:t>
            </a:r>
            <a:r>
              <a:rPr lang="en-US" sz="2800" dirty="0"/>
              <a:t>– </a:t>
            </a:r>
            <a:r>
              <a:rPr lang="en-US" sz="2800" dirty="0"/>
              <a:t>u</a:t>
            </a:r>
            <a:r>
              <a:rPr lang="en-US" sz="2800" dirty="0" smtClean="0"/>
              <a:t>ser </a:t>
            </a:r>
            <a:r>
              <a:rPr lang="en-US" sz="2800" dirty="0" smtClean="0"/>
              <a:t>code</a:t>
            </a:r>
            <a:endParaRPr lang="en-US" sz="2400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84266" y="1600200"/>
            <a:ext cx="8229600" cy="4525963"/>
          </a:xfrm>
        </p:spPr>
        <p:txBody>
          <a:bodyPr/>
          <a:lstStyle/>
          <a:p>
            <a:r>
              <a:rPr lang="en-US" altLang="zh-CN" dirty="0"/>
              <a:t>Category: Memory-consuming user code</a:t>
            </a:r>
            <a:endParaRPr lang="en-US" altLang="zh-CN" dirty="0">
              <a:solidFill>
                <a:srgbClr val="000090"/>
              </a:solidFill>
            </a:endParaRPr>
          </a:p>
          <a:p>
            <a:pPr lvl="1"/>
            <a:r>
              <a:rPr lang="en-US" altLang="zh-CN" dirty="0" smtClean="0">
                <a:solidFill>
                  <a:srgbClr val="000090"/>
                </a:solidFill>
                <a:latin typeface="Arial"/>
                <a:cs typeface="Arial"/>
              </a:rPr>
              <a:t>Pattern 2: Hotspot key (23 errors, 18%)</a:t>
            </a:r>
          </a:p>
          <a:p>
            <a:pPr lvl="2"/>
            <a:r>
              <a:rPr lang="en-US" altLang="zh-CN" dirty="0" smtClean="0"/>
              <a:t>While user code is processing </a:t>
            </a:r>
            <a:r>
              <a:rPr lang="en-US" altLang="zh-CN" dirty="0" smtClean="0">
                <a:latin typeface="Arial"/>
                <a:cs typeface="Arial"/>
              </a:rPr>
              <a:t>a single &lt;</a:t>
            </a:r>
            <a:r>
              <a:rPr lang="en-US" altLang="zh-CN" i="1" dirty="0" smtClean="0">
                <a:latin typeface="Arial"/>
                <a:cs typeface="Arial"/>
              </a:rPr>
              <a:t>k</a:t>
            </a:r>
            <a:r>
              <a:rPr lang="en-US" altLang="zh-CN" dirty="0" smtClean="0">
                <a:latin typeface="Arial"/>
                <a:cs typeface="Arial"/>
              </a:rPr>
              <a:t>, </a:t>
            </a:r>
            <a:r>
              <a:rPr lang="en-US" altLang="zh-CN" i="1" dirty="0" smtClean="0">
                <a:latin typeface="Arial"/>
                <a:cs typeface="Arial"/>
              </a:rPr>
              <a:t>v</a:t>
            </a:r>
            <a:r>
              <a:rPr lang="en-US" altLang="zh-CN" dirty="0" smtClean="0">
                <a:latin typeface="Arial"/>
                <a:cs typeface="Arial"/>
              </a:rPr>
              <a:t>&gt; record</a:t>
            </a:r>
          </a:p>
          <a:p>
            <a:pPr lvl="2"/>
            <a:r>
              <a:rPr lang="en-US" altLang="zh-CN" dirty="0" smtClean="0"/>
              <a:t>Cases: </a:t>
            </a:r>
            <a:r>
              <a:rPr lang="en-US" altLang="zh-CN" i="1" dirty="0" smtClean="0"/>
              <a:t>large input record</a:t>
            </a:r>
            <a:r>
              <a:rPr lang="en-US" altLang="zh-CN" dirty="0" smtClean="0"/>
              <a:t>, </a:t>
            </a:r>
            <a:r>
              <a:rPr lang="en-US" altLang="zh-CN" i="1" dirty="0" smtClean="0"/>
              <a:t>Cartesian product </a:t>
            </a:r>
            <a:r>
              <a:rPr lang="en-US" altLang="zh-CN" i="1" dirty="0"/>
              <a:t>o</a:t>
            </a:r>
            <a:r>
              <a:rPr lang="en-US" altLang="zh-CN" i="1" dirty="0" smtClean="0"/>
              <a:t>f two sets &gt; one set</a:t>
            </a:r>
            <a:endParaRPr lang="en-US" altLang="zh-CN" dirty="0" smtClean="0"/>
          </a:p>
          <a:p>
            <a:pPr lvl="2"/>
            <a:endParaRPr lang="en-US" altLang="zh-CN" dirty="0" smtClean="0">
              <a:latin typeface="Arial"/>
              <a:cs typeface="Arial"/>
            </a:endParaRPr>
          </a:p>
          <a:p>
            <a:pPr lvl="2"/>
            <a:endParaRPr lang="en-US" altLang="zh-CN" dirty="0" smtClean="0">
              <a:latin typeface="Arial"/>
              <a:cs typeface="Arial"/>
            </a:endParaRPr>
          </a:p>
          <a:p>
            <a:pPr lvl="1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228739" y="2049269"/>
            <a:ext cx="7318823" cy="369332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Pattern 2: </a:t>
            </a:r>
            <a:r>
              <a:rPr lang="en-US" dirty="0" smtClean="0">
                <a:solidFill>
                  <a:schemeClr val="bg1"/>
                </a:solidFill>
                <a:latin typeface="Arial"/>
                <a:cs typeface="Arial"/>
              </a:rPr>
              <a:t>Large intermediate results (6 </a:t>
            </a:r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errors, </a:t>
            </a:r>
            <a:r>
              <a:rPr lang="en-US" dirty="0" smtClean="0">
                <a:solidFill>
                  <a:schemeClr val="bg1"/>
                </a:solidFill>
                <a:latin typeface="Arial"/>
                <a:cs typeface="Arial"/>
              </a:rPr>
              <a:t>5%</a:t>
            </a:r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38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-1680623" y="298885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6375106" y="5367909"/>
            <a:ext cx="1038210" cy="307777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Arial"/>
                <a:cs typeface="Arial"/>
              </a:rPr>
              <a:t>Pattern 2</a:t>
            </a:r>
            <a:r>
              <a:rPr lang="en-US" sz="1400" dirty="0" smtClean="0">
                <a:solidFill>
                  <a:schemeClr val="bg1"/>
                </a:solidFill>
                <a:latin typeface="Arial"/>
                <a:cs typeface="Arial"/>
              </a:rPr>
              <a:t> </a:t>
            </a:r>
            <a:endParaRPr lang="en-US" sz="14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22543" y="3484466"/>
            <a:ext cx="7825020" cy="286232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>
                <a:latin typeface="Courier"/>
                <a:cs typeface="Courier"/>
              </a:rPr>
              <a:t>public class Mapper {</a:t>
            </a:r>
          </a:p>
          <a:p>
            <a:r>
              <a:rPr lang="en-US" dirty="0">
                <a:latin typeface="Courier"/>
                <a:cs typeface="Courier"/>
              </a:rPr>
              <a:t> 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 private Object </a:t>
            </a:r>
            <a:r>
              <a:rPr lang="en-US" altLang="zh-CN" dirty="0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b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uffer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; </a:t>
            </a:r>
            <a:endParaRPr lang="en-US" sz="1600" dirty="0" smtClean="0">
              <a:solidFill>
                <a:schemeClr val="bg1">
                  <a:lumMod val="65000"/>
                </a:schemeClr>
              </a:solidFill>
              <a:latin typeface="Courier"/>
              <a:cs typeface="Courier"/>
            </a:endParaRPr>
          </a:p>
          <a:p>
            <a:endParaRPr lang="en-US" dirty="0" smtClean="0">
              <a:solidFill>
                <a:schemeClr val="bg1">
                  <a:lumMod val="65000"/>
                </a:schemeClr>
              </a:solidFill>
              <a:latin typeface="Courier"/>
              <a:cs typeface="Courier"/>
            </a:endParaRP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   public void setup() { </a:t>
            </a: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buffer</a:t>
            </a:r>
            <a:r>
              <a:rPr lang="en-US" u="sng" dirty="0" err="1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.</a:t>
            </a:r>
            <a:r>
              <a:rPr lang="en-US" b="1" u="sng" dirty="0" err="1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load</a:t>
            </a:r>
            <a:r>
              <a:rPr lang="en-US" u="sng" dirty="0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(trainingData</a:t>
            </a:r>
            <a:r>
              <a:rPr lang="en-US" altLang="zh-CN" u="sng" dirty="0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1GB</a:t>
            </a:r>
            <a:r>
              <a:rPr lang="en-US" u="sng" dirty="0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);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} </a:t>
            </a:r>
          </a:p>
          <a:p>
            <a:r>
              <a:rPr lang="en-US" dirty="0" smtClean="0">
                <a:latin typeface="Courier"/>
                <a:cs typeface="Courier"/>
              </a:rPr>
              <a:t> 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Courier"/>
                <a:cs typeface="Courier"/>
              </a:rPr>
              <a:t> </a:t>
            </a:r>
            <a:r>
              <a:rPr lang="en-US" dirty="0" smtClean="0">
                <a:latin typeface="Courier"/>
                <a:cs typeface="Courier"/>
              </a:rPr>
              <a:t>public </a:t>
            </a:r>
            <a:r>
              <a:rPr lang="en-US" dirty="0">
                <a:latin typeface="Courier"/>
                <a:cs typeface="Courier"/>
              </a:rPr>
              <a:t>void </a:t>
            </a:r>
            <a:r>
              <a:rPr lang="en-US" b="1" dirty="0">
                <a:latin typeface="Courier"/>
                <a:cs typeface="Courier"/>
              </a:rPr>
              <a:t>map</a:t>
            </a:r>
            <a:r>
              <a:rPr lang="en-US" dirty="0">
                <a:latin typeface="Courier"/>
                <a:cs typeface="Courier"/>
              </a:rPr>
              <a:t>(K key, V value) { </a:t>
            </a:r>
          </a:p>
          <a:p>
            <a:r>
              <a:rPr lang="en-US" dirty="0">
                <a:latin typeface="Courier"/>
                <a:cs typeface="Courier"/>
              </a:rPr>
              <a:t>     Object </a:t>
            </a:r>
            <a:r>
              <a:rPr lang="en-US" dirty="0" smtClean="0">
                <a:solidFill>
                  <a:srgbClr val="FF0000"/>
                </a:solidFill>
                <a:latin typeface="Courier"/>
                <a:cs typeface="Courier"/>
              </a:rPr>
              <a:t>iResults1GB</a:t>
            </a:r>
            <a:r>
              <a:rPr lang="en-US" dirty="0" smtClean="0">
                <a:latin typeface="Courier"/>
                <a:cs typeface="Courier"/>
              </a:rPr>
              <a:t> </a:t>
            </a:r>
            <a:r>
              <a:rPr lang="en-US" dirty="0">
                <a:latin typeface="Courier"/>
                <a:cs typeface="Courier"/>
              </a:rPr>
              <a:t>= </a:t>
            </a:r>
            <a:r>
              <a:rPr lang="en-US" b="1" dirty="0">
                <a:solidFill>
                  <a:srgbClr val="FF0000"/>
                </a:solidFill>
                <a:latin typeface="Courier"/>
                <a:cs typeface="Courier"/>
              </a:rPr>
              <a:t>process</a:t>
            </a:r>
            <a:r>
              <a:rPr lang="en-US" dirty="0">
                <a:solidFill>
                  <a:srgbClr val="FF0000"/>
                </a:solidFill>
                <a:latin typeface="Courier"/>
                <a:cs typeface="Courier"/>
              </a:rPr>
              <a:t>(key, value)</a:t>
            </a:r>
            <a:r>
              <a:rPr lang="en-US" dirty="0" smtClean="0">
                <a:latin typeface="Courier"/>
                <a:cs typeface="Courier"/>
              </a:rPr>
              <a:t>;</a:t>
            </a:r>
          </a:p>
          <a:p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smtClean="0">
                <a:latin typeface="Courier"/>
                <a:cs typeface="Courier"/>
              </a:rPr>
              <a:t>  </a:t>
            </a:r>
            <a:r>
              <a:rPr lang="en-US" dirty="0" smtClean="0">
                <a:solidFill>
                  <a:srgbClr val="A6A6A6"/>
                </a:solidFill>
                <a:latin typeface="Courier"/>
                <a:cs typeface="Courier"/>
              </a:rPr>
              <a:t>  </a:t>
            </a:r>
            <a:r>
              <a:rPr lang="en-US" dirty="0" err="1">
                <a:solidFill>
                  <a:srgbClr val="A6A6A6"/>
                </a:solidFill>
                <a:latin typeface="Courier"/>
                <a:cs typeface="Courier"/>
              </a:rPr>
              <a:t>b</a:t>
            </a:r>
            <a:r>
              <a:rPr lang="en-US" altLang="zh-CN" dirty="0" err="1" smtClean="0">
                <a:solidFill>
                  <a:srgbClr val="A6A6A6"/>
                </a:solidFill>
                <a:latin typeface="Courier"/>
                <a:cs typeface="Courier"/>
              </a:rPr>
              <a:t>uffer.</a:t>
            </a:r>
            <a:r>
              <a:rPr lang="en-US" altLang="zh-CN" b="1" dirty="0" err="1" smtClean="0">
                <a:solidFill>
                  <a:srgbClr val="A6A6A6"/>
                </a:solidFill>
                <a:latin typeface="Courier"/>
                <a:cs typeface="Courier"/>
              </a:rPr>
              <a:t>add</a:t>
            </a:r>
            <a:r>
              <a:rPr lang="en-US" altLang="zh-CN" dirty="0" smtClean="0">
                <a:solidFill>
                  <a:srgbClr val="A6A6A6"/>
                </a:solidFill>
                <a:latin typeface="Courier"/>
                <a:cs typeface="Courier"/>
              </a:rPr>
              <a:t>(iResults1GB); //Optional</a:t>
            </a:r>
            <a:r>
              <a:rPr lang="en-US" dirty="0" smtClean="0">
                <a:solidFill>
                  <a:srgbClr val="A6A6A6"/>
                </a:solidFill>
                <a:latin typeface="Courier"/>
                <a:cs typeface="Courier"/>
              </a:rPr>
              <a:t> </a:t>
            </a:r>
            <a:endParaRPr lang="en-US" dirty="0">
              <a:solidFill>
                <a:srgbClr val="A6A6A6"/>
              </a:solidFill>
              <a:latin typeface="Courier"/>
              <a:cs typeface="Courier"/>
            </a:endParaRPr>
          </a:p>
          <a:p>
            <a:r>
              <a:rPr lang="en-US" dirty="0" smtClean="0">
                <a:solidFill>
                  <a:srgbClr val="A6A6A6"/>
                </a:solidFill>
                <a:latin typeface="Courier"/>
                <a:cs typeface="Courier"/>
              </a:rPr>
              <a:t>     </a:t>
            </a:r>
            <a:r>
              <a:rPr lang="en-US" dirty="0">
                <a:solidFill>
                  <a:srgbClr val="A6A6A6"/>
                </a:solidFill>
                <a:latin typeface="Courier"/>
                <a:cs typeface="Courier"/>
              </a:rPr>
              <a:t>emit(</a:t>
            </a:r>
            <a:r>
              <a:rPr lang="en-US" dirty="0" err="1">
                <a:solidFill>
                  <a:srgbClr val="A6A6A6"/>
                </a:solidFill>
                <a:latin typeface="Courier"/>
                <a:cs typeface="Courier"/>
              </a:rPr>
              <a:t>newKey</a:t>
            </a:r>
            <a:r>
              <a:rPr lang="en-US" dirty="0">
                <a:solidFill>
                  <a:srgbClr val="A6A6A6"/>
                </a:solidFill>
                <a:latin typeface="Courier"/>
                <a:cs typeface="Courier"/>
              </a:rPr>
              <a:t>, </a:t>
            </a:r>
            <a:r>
              <a:rPr lang="en-US" dirty="0" err="1">
                <a:solidFill>
                  <a:srgbClr val="A6A6A6"/>
                </a:solidFill>
                <a:latin typeface="Courier"/>
                <a:cs typeface="Courier"/>
              </a:rPr>
              <a:t>newValue</a:t>
            </a:r>
            <a:r>
              <a:rPr lang="en-US" dirty="0">
                <a:solidFill>
                  <a:srgbClr val="A6A6A6"/>
                </a:solidFill>
                <a:latin typeface="Courier"/>
                <a:cs typeface="Courier"/>
              </a:rPr>
              <a:t>); </a:t>
            </a:r>
            <a:endParaRPr lang="en-US" dirty="0" smtClean="0">
              <a:solidFill>
                <a:srgbClr val="A6A6A6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Courier"/>
                <a:cs typeface="Courier"/>
              </a:rPr>
              <a:t>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Courier"/>
                <a:cs typeface="Courier"/>
              </a:rPr>
              <a:t>  </a:t>
            </a:r>
            <a:r>
              <a:rPr lang="en-US" dirty="0" smtClean="0">
                <a:latin typeface="Courier"/>
                <a:cs typeface="Courier"/>
              </a:rPr>
              <a:t>}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Courier"/>
                <a:cs typeface="Courier"/>
              </a:rPr>
              <a:t> </a:t>
            </a:r>
            <a:endParaRPr lang="en-US" dirty="0">
              <a:solidFill>
                <a:schemeClr val="bg2">
                  <a:lumMod val="50000"/>
                </a:schemeClr>
              </a:solidFill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}</a:t>
            </a:r>
          </a:p>
        </p:txBody>
      </p:sp>
      <p:sp>
        <p:nvSpPr>
          <p:cNvPr id="9" name="Rectangle 8"/>
          <p:cNvSpPr/>
          <p:nvPr/>
        </p:nvSpPr>
        <p:spPr>
          <a:xfrm>
            <a:off x="7261325" y="4895587"/>
            <a:ext cx="1038210" cy="307777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Arial"/>
                <a:cs typeface="Arial"/>
              </a:rPr>
              <a:t>Pattern </a:t>
            </a:r>
            <a:r>
              <a:rPr lang="en-US" sz="1400" dirty="0" smtClean="0">
                <a:solidFill>
                  <a:schemeClr val="bg1"/>
                </a:solidFill>
                <a:latin typeface="Arial"/>
                <a:cs typeface="Arial"/>
              </a:rPr>
              <a:t>2</a:t>
            </a:r>
            <a:endParaRPr lang="en-US" sz="140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96438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12750"/>
            <a:ext cx="8358522" cy="846667"/>
          </a:xfrm>
        </p:spPr>
        <p:txBody>
          <a:bodyPr/>
          <a:lstStyle/>
          <a:p>
            <a:r>
              <a:rPr lang="en-US" dirty="0"/>
              <a:t>RQ1: OOM cause patterns </a:t>
            </a:r>
            <a:r>
              <a:rPr lang="en-US" sz="2800" dirty="0"/>
              <a:t>– </a:t>
            </a:r>
            <a:r>
              <a:rPr lang="en-US" sz="2800" dirty="0"/>
              <a:t>u</a:t>
            </a:r>
            <a:r>
              <a:rPr lang="en-US" sz="2800" dirty="0" smtClean="0"/>
              <a:t>ser</a:t>
            </a:r>
            <a:r>
              <a:rPr lang="en-US" dirty="0" smtClean="0"/>
              <a:t> </a:t>
            </a:r>
            <a:r>
              <a:rPr lang="en-US" sz="2800" dirty="0" smtClean="0"/>
              <a:t>code</a:t>
            </a:r>
            <a:endParaRPr lang="en-US" sz="2400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84266" y="1600200"/>
            <a:ext cx="8229600" cy="4525963"/>
          </a:xfrm>
        </p:spPr>
        <p:txBody>
          <a:bodyPr/>
          <a:lstStyle/>
          <a:p>
            <a:r>
              <a:rPr lang="en-US" altLang="zh-CN" dirty="0"/>
              <a:t>Category: Memory-consuming user code</a:t>
            </a:r>
            <a:endParaRPr lang="en-US" altLang="zh-CN" dirty="0">
              <a:solidFill>
                <a:srgbClr val="000090"/>
              </a:solidFill>
            </a:endParaRPr>
          </a:p>
          <a:p>
            <a:pPr lvl="1"/>
            <a:r>
              <a:rPr lang="en-US" altLang="zh-CN" dirty="0" smtClean="0">
                <a:solidFill>
                  <a:srgbClr val="000090"/>
                </a:solidFill>
                <a:latin typeface="Arial"/>
                <a:cs typeface="Arial"/>
              </a:rPr>
              <a:t>Pattern 3: Large single key/value record (7 errors, 6%)</a:t>
            </a:r>
          </a:p>
          <a:p>
            <a:pPr lvl="2"/>
            <a:r>
              <a:rPr lang="en-US" altLang="zh-CN" dirty="0" smtClean="0"/>
              <a:t>A</a:t>
            </a:r>
            <a:r>
              <a:rPr lang="en-US" altLang="zh-CN" dirty="0" smtClean="0">
                <a:latin typeface="Arial"/>
                <a:cs typeface="Arial"/>
              </a:rPr>
              <a:t>ccumulating large intermediate computing results </a:t>
            </a:r>
          </a:p>
          <a:p>
            <a:pPr lvl="2"/>
            <a:r>
              <a:rPr lang="en-US" altLang="zh-CN" dirty="0" smtClean="0"/>
              <a:t>Cases: </a:t>
            </a:r>
            <a:r>
              <a:rPr lang="en-US" altLang="zh-CN" dirty="0" smtClean="0"/>
              <a:t>computing </a:t>
            </a:r>
            <a:r>
              <a:rPr lang="en-US" altLang="zh-CN" dirty="0" smtClean="0"/>
              <a:t>the </a:t>
            </a:r>
            <a:r>
              <a:rPr lang="en-US" altLang="zh-CN" i="1" dirty="0" smtClean="0"/>
              <a:t>mean</a:t>
            </a:r>
            <a:r>
              <a:rPr lang="en-US" altLang="zh-CN" dirty="0" smtClean="0"/>
              <a:t> and </a:t>
            </a:r>
            <a:r>
              <a:rPr lang="en-US" altLang="zh-CN" i="1" dirty="0" smtClean="0"/>
              <a:t>variance, </a:t>
            </a:r>
            <a:r>
              <a:rPr lang="en-US" altLang="zh-CN" dirty="0" smtClean="0"/>
              <a:t>building inverted </a:t>
            </a:r>
            <a:r>
              <a:rPr lang="en-US" altLang="zh-CN" dirty="0" smtClean="0"/>
              <a:t>index</a:t>
            </a:r>
          </a:p>
          <a:p>
            <a:pPr lvl="2"/>
            <a:endParaRPr lang="en-US" altLang="zh-CN" dirty="0" smtClean="0">
              <a:latin typeface="Arial"/>
              <a:cs typeface="Arial"/>
            </a:endParaRPr>
          </a:p>
          <a:p>
            <a:pPr lvl="1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227929" y="2045678"/>
            <a:ext cx="7318823" cy="369332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Pattern 3: Large </a:t>
            </a:r>
            <a:r>
              <a:rPr lang="en-US" dirty="0" smtClean="0">
                <a:solidFill>
                  <a:schemeClr val="bg1"/>
                </a:solidFill>
                <a:latin typeface="Arial"/>
                <a:cs typeface="Arial"/>
              </a:rPr>
              <a:t>accumulated results (40 </a:t>
            </a:r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errors, </a:t>
            </a:r>
            <a:r>
              <a:rPr lang="en-US" dirty="0" smtClean="0">
                <a:solidFill>
                  <a:schemeClr val="bg1"/>
                </a:solidFill>
                <a:latin typeface="Arial"/>
                <a:cs typeface="Arial"/>
              </a:rPr>
              <a:t>33%</a:t>
            </a:r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39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-1680623" y="298885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4599046" y="5594013"/>
            <a:ext cx="1038210" cy="307777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Arial"/>
                <a:cs typeface="Arial"/>
              </a:rPr>
              <a:t>Pattern </a:t>
            </a:r>
            <a:r>
              <a:rPr lang="en-US" sz="1400" dirty="0" smtClean="0">
                <a:solidFill>
                  <a:schemeClr val="bg1"/>
                </a:solidFill>
                <a:latin typeface="Arial"/>
                <a:cs typeface="Arial"/>
              </a:rPr>
              <a:t>3 </a:t>
            </a:r>
            <a:endParaRPr lang="en-US" sz="14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22543" y="3484466"/>
            <a:ext cx="7825020" cy="286232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>
                <a:latin typeface="Courier"/>
                <a:cs typeface="Courier"/>
              </a:rPr>
              <a:t>public class Mapper {</a:t>
            </a:r>
          </a:p>
          <a:p>
            <a:r>
              <a:rPr lang="en-US" dirty="0">
                <a:latin typeface="Courier"/>
                <a:cs typeface="Courier"/>
              </a:rPr>
              <a:t>   </a:t>
            </a:r>
            <a:r>
              <a:rPr lang="en-US" dirty="0">
                <a:solidFill>
                  <a:srgbClr val="000000"/>
                </a:solidFill>
                <a:latin typeface="Courier"/>
                <a:cs typeface="Courier"/>
              </a:rPr>
              <a:t>private Object </a:t>
            </a:r>
            <a:r>
              <a:rPr lang="en-US" altLang="zh-CN" b="1" dirty="0" smtClean="0">
                <a:solidFill>
                  <a:srgbClr val="393BAA"/>
                </a:solidFill>
                <a:latin typeface="Courier"/>
                <a:cs typeface="Courier"/>
              </a:rPr>
              <a:t>b</a:t>
            </a:r>
            <a:r>
              <a:rPr lang="en-US" b="1" dirty="0" smtClean="0">
                <a:solidFill>
                  <a:srgbClr val="393BAA"/>
                </a:solidFill>
                <a:latin typeface="Courier"/>
                <a:cs typeface="Courier"/>
              </a:rPr>
              <a:t>uffer</a:t>
            </a:r>
            <a:r>
              <a:rPr lang="en-US" dirty="0">
                <a:solidFill>
                  <a:srgbClr val="000000"/>
                </a:solidFill>
                <a:latin typeface="Courier"/>
                <a:cs typeface="Courier"/>
              </a:rPr>
              <a:t>; </a:t>
            </a:r>
            <a:endParaRPr lang="en-US" sz="1600" dirty="0" smtClean="0">
              <a:solidFill>
                <a:srgbClr val="000000"/>
              </a:solidFill>
              <a:latin typeface="Courier"/>
              <a:cs typeface="Courier"/>
            </a:endParaRPr>
          </a:p>
          <a:p>
            <a:endParaRPr lang="en-US" dirty="0" smtClean="0">
              <a:solidFill>
                <a:schemeClr val="bg1">
                  <a:lumMod val="65000"/>
                </a:schemeClr>
              </a:solidFill>
              <a:latin typeface="Courier"/>
              <a:cs typeface="Courier"/>
            </a:endParaRP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   public void setup() {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buffer</a:t>
            </a:r>
            <a:r>
              <a:rPr lang="en-US" u="sng" dirty="0" err="1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.</a:t>
            </a:r>
            <a:r>
              <a:rPr lang="en-US" b="1" u="sng" dirty="0" err="1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load</a:t>
            </a:r>
            <a:r>
              <a:rPr lang="en-US" u="sng" dirty="0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(trainingData</a:t>
            </a:r>
            <a:r>
              <a:rPr lang="en-US" altLang="zh-CN" u="sng" dirty="0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1GB</a:t>
            </a:r>
            <a:r>
              <a:rPr lang="en-US" u="sng" dirty="0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);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} </a:t>
            </a:r>
          </a:p>
          <a:p>
            <a:r>
              <a:rPr lang="en-US" dirty="0" smtClean="0">
                <a:latin typeface="Courier"/>
                <a:cs typeface="Courier"/>
              </a:rPr>
              <a:t> 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Courier"/>
                <a:cs typeface="Courier"/>
              </a:rPr>
              <a:t> </a:t>
            </a:r>
            <a:r>
              <a:rPr lang="en-US" dirty="0" smtClean="0">
                <a:latin typeface="Courier"/>
                <a:cs typeface="Courier"/>
              </a:rPr>
              <a:t>public </a:t>
            </a:r>
            <a:r>
              <a:rPr lang="en-US" dirty="0">
                <a:latin typeface="Courier"/>
                <a:cs typeface="Courier"/>
              </a:rPr>
              <a:t>void </a:t>
            </a:r>
            <a:r>
              <a:rPr lang="en-US" b="1" dirty="0">
                <a:latin typeface="Courier"/>
                <a:cs typeface="Courier"/>
              </a:rPr>
              <a:t>map</a:t>
            </a:r>
            <a:r>
              <a:rPr lang="en-US" dirty="0">
                <a:latin typeface="Courier"/>
                <a:cs typeface="Courier"/>
              </a:rPr>
              <a:t>(K key, V value) { </a:t>
            </a:r>
          </a:p>
          <a:p>
            <a:r>
              <a:rPr lang="en-US" dirty="0">
                <a:latin typeface="Courier"/>
                <a:cs typeface="Courier"/>
              </a:rPr>
              <a:t>     Object </a:t>
            </a:r>
            <a:r>
              <a:rPr lang="en-US" dirty="0" smtClean="0">
                <a:solidFill>
                  <a:srgbClr val="FF0000"/>
                </a:solidFill>
                <a:latin typeface="Courier"/>
                <a:cs typeface="Courier"/>
              </a:rPr>
              <a:t>iResults1MB</a:t>
            </a:r>
            <a:r>
              <a:rPr lang="en-US" dirty="0" smtClean="0">
                <a:latin typeface="Courier"/>
                <a:cs typeface="Courier"/>
              </a:rPr>
              <a:t> </a:t>
            </a:r>
            <a:r>
              <a:rPr lang="en-US" dirty="0">
                <a:latin typeface="Courier"/>
                <a:cs typeface="Courier"/>
              </a:rPr>
              <a:t>= </a:t>
            </a:r>
            <a:r>
              <a:rPr lang="en-US" dirty="0">
                <a:solidFill>
                  <a:srgbClr val="FF0000"/>
                </a:solidFill>
                <a:latin typeface="Courier"/>
                <a:cs typeface="Courier"/>
              </a:rPr>
              <a:t>process</a:t>
            </a:r>
            <a:r>
              <a:rPr lang="en-US" dirty="0">
                <a:solidFill>
                  <a:srgbClr val="000000"/>
                </a:solidFill>
                <a:latin typeface="Courier"/>
                <a:cs typeface="Courier"/>
              </a:rPr>
              <a:t>(key, value)</a:t>
            </a:r>
            <a:r>
              <a:rPr lang="en-US" dirty="0" smtClean="0">
                <a:latin typeface="Courier"/>
                <a:cs typeface="Courier"/>
              </a:rPr>
              <a:t>;</a:t>
            </a:r>
          </a:p>
          <a:p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smtClean="0">
                <a:latin typeface="Courier"/>
                <a:cs typeface="Courier"/>
              </a:rPr>
              <a:t>  </a:t>
            </a:r>
            <a:r>
              <a:rPr lang="en-US" dirty="0" smtClean="0">
                <a:solidFill>
                  <a:srgbClr val="A6A6A6"/>
                </a:solidFill>
                <a:latin typeface="Courier"/>
                <a:cs typeface="Courier"/>
              </a:rPr>
              <a:t>  </a:t>
            </a:r>
            <a:r>
              <a:rPr lang="en-US" b="1" dirty="0" err="1">
                <a:solidFill>
                  <a:srgbClr val="393BAA"/>
                </a:solidFill>
                <a:latin typeface="Courier"/>
                <a:cs typeface="Courier"/>
              </a:rPr>
              <a:t>b</a:t>
            </a:r>
            <a:r>
              <a:rPr lang="en-US" altLang="zh-CN" b="1" dirty="0" err="1" smtClean="0">
                <a:solidFill>
                  <a:srgbClr val="393BAA"/>
                </a:solidFill>
                <a:latin typeface="Courier"/>
                <a:cs typeface="Courier"/>
              </a:rPr>
              <a:t>uffer</a:t>
            </a:r>
            <a:r>
              <a:rPr lang="en-US" altLang="zh-CN" dirty="0" err="1" smtClean="0">
                <a:latin typeface="Courier"/>
                <a:cs typeface="Courier"/>
              </a:rPr>
              <a:t>.</a:t>
            </a:r>
            <a:r>
              <a:rPr lang="en-US" altLang="zh-CN" b="1" dirty="0" err="1" smtClean="0">
                <a:solidFill>
                  <a:srgbClr val="FF0000"/>
                </a:solidFill>
                <a:latin typeface="Courier"/>
                <a:cs typeface="Courier"/>
              </a:rPr>
              <a:t>add</a:t>
            </a:r>
            <a:r>
              <a:rPr lang="en-US" altLang="zh-CN" dirty="0" smtClean="0">
                <a:latin typeface="Courier"/>
                <a:cs typeface="Courier"/>
              </a:rPr>
              <a:t>(</a:t>
            </a:r>
            <a:r>
              <a:rPr lang="en-US" altLang="zh-CN" dirty="0" smtClean="0">
                <a:solidFill>
                  <a:srgbClr val="FF0000"/>
                </a:solidFill>
                <a:latin typeface="Courier"/>
                <a:cs typeface="Courier"/>
              </a:rPr>
              <a:t>iResults1MB</a:t>
            </a:r>
            <a:r>
              <a:rPr lang="en-US" altLang="zh-CN" dirty="0" smtClean="0">
                <a:latin typeface="Courier"/>
                <a:cs typeface="Courier"/>
              </a:rPr>
              <a:t>); </a:t>
            </a:r>
            <a:endParaRPr lang="en-US" dirty="0">
              <a:solidFill>
                <a:srgbClr val="A6A6A6"/>
              </a:solidFill>
              <a:latin typeface="Courier"/>
              <a:cs typeface="Courier"/>
            </a:endParaRPr>
          </a:p>
          <a:p>
            <a:r>
              <a:rPr lang="en-US" dirty="0" smtClean="0">
                <a:solidFill>
                  <a:srgbClr val="A6A6A6"/>
                </a:solidFill>
                <a:latin typeface="Courier"/>
                <a:cs typeface="Courier"/>
              </a:rPr>
              <a:t>     </a:t>
            </a:r>
            <a:r>
              <a:rPr lang="en-US" dirty="0">
                <a:solidFill>
                  <a:srgbClr val="A6A6A6"/>
                </a:solidFill>
                <a:latin typeface="Courier"/>
                <a:cs typeface="Courier"/>
              </a:rPr>
              <a:t>emit(</a:t>
            </a:r>
            <a:r>
              <a:rPr lang="en-US" dirty="0" err="1">
                <a:solidFill>
                  <a:srgbClr val="A6A6A6"/>
                </a:solidFill>
                <a:latin typeface="Courier"/>
                <a:cs typeface="Courier"/>
              </a:rPr>
              <a:t>newKey</a:t>
            </a:r>
            <a:r>
              <a:rPr lang="en-US" dirty="0">
                <a:solidFill>
                  <a:srgbClr val="A6A6A6"/>
                </a:solidFill>
                <a:latin typeface="Courier"/>
                <a:cs typeface="Courier"/>
              </a:rPr>
              <a:t>, </a:t>
            </a:r>
            <a:r>
              <a:rPr lang="en-US" dirty="0" err="1">
                <a:solidFill>
                  <a:srgbClr val="A6A6A6"/>
                </a:solidFill>
                <a:latin typeface="Courier"/>
                <a:cs typeface="Courier"/>
              </a:rPr>
              <a:t>newValue</a:t>
            </a:r>
            <a:r>
              <a:rPr lang="en-US" dirty="0">
                <a:solidFill>
                  <a:srgbClr val="A6A6A6"/>
                </a:solidFill>
                <a:latin typeface="Courier"/>
                <a:cs typeface="Courier"/>
              </a:rPr>
              <a:t>); </a:t>
            </a:r>
            <a:endParaRPr lang="en-US" dirty="0" smtClean="0">
              <a:solidFill>
                <a:srgbClr val="A6A6A6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Courier"/>
                <a:cs typeface="Courier"/>
              </a:rPr>
              <a:t>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Courier"/>
                <a:cs typeface="Courier"/>
              </a:rPr>
              <a:t>  </a:t>
            </a:r>
            <a:r>
              <a:rPr lang="en-US" dirty="0" smtClean="0">
                <a:latin typeface="Courier"/>
                <a:cs typeface="Courier"/>
              </a:rPr>
              <a:t>}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Courier"/>
                <a:cs typeface="Courier"/>
              </a:rPr>
              <a:t> </a:t>
            </a:r>
            <a:endParaRPr lang="en-US" dirty="0">
              <a:solidFill>
                <a:schemeClr val="bg2">
                  <a:lumMod val="50000"/>
                </a:schemeClr>
              </a:solidFill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}</a:t>
            </a:r>
          </a:p>
        </p:txBody>
      </p:sp>
      <p:sp>
        <p:nvSpPr>
          <p:cNvPr id="9" name="Rectangle 8"/>
          <p:cNvSpPr/>
          <p:nvPr/>
        </p:nvSpPr>
        <p:spPr>
          <a:xfrm>
            <a:off x="5086856" y="5203364"/>
            <a:ext cx="3307496" cy="738664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Arial"/>
                <a:cs typeface="Arial"/>
              </a:rPr>
              <a:t>Pattern </a:t>
            </a:r>
            <a:r>
              <a:rPr lang="en-US" sz="1400" dirty="0" smtClean="0">
                <a:solidFill>
                  <a:schemeClr val="bg1"/>
                </a:solidFill>
                <a:latin typeface="Arial"/>
                <a:cs typeface="Arial"/>
              </a:rPr>
              <a:t>3: </a:t>
            </a:r>
          </a:p>
          <a:p>
            <a:pPr algn="ctr"/>
            <a:r>
              <a:rPr lang="en-US" sz="1400" dirty="0" smtClean="0">
                <a:solidFill>
                  <a:schemeClr val="bg1"/>
                </a:solidFill>
                <a:latin typeface="Arial"/>
                <a:cs typeface="Arial"/>
              </a:rPr>
              <a:t>Thousands of &lt;k, v&gt; records =&gt; </a:t>
            </a:r>
          </a:p>
          <a:p>
            <a:pPr algn="ctr"/>
            <a:r>
              <a:rPr lang="en-US" sz="1400" dirty="0" smtClean="0">
                <a:solidFill>
                  <a:schemeClr val="bg1"/>
                </a:solidFill>
                <a:latin typeface="Arial"/>
                <a:cs typeface="Arial"/>
              </a:rPr>
              <a:t>Large accumulated results  </a:t>
            </a:r>
            <a:endParaRPr lang="en-US" sz="140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66759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 </a:t>
            </a:r>
            <a:r>
              <a:rPr lang="en-US" sz="2400" dirty="0" smtClean="0"/>
              <a:t>– Application execution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4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647" y="2528671"/>
            <a:ext cx="7310499" cy="3597492"/>
          </a:xfrm>
          <a:prstGeom prst="rect">
            <a:avLst/>
          </a:prstGeom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125734" cy="4525963"/>
          </a:xfrm>
        </p:spPr>
        <p:txBody>
          <a:bodyPr>
            <a:normAutofit/>
          </a:bodyPr>
          <a:lstStyle/>
          <a:p>
            <a:pPr marL="342900" lvl="1" indent="-342900"/>
            <a:r>
              <a:rPr lang="en-US" sz="2400" dirty="0" smtClean="0"/>
              <a:t>MapReduce </a:t>
            </a:r>
            <a:r>
              <a:rPr lang="en-US" sz="2400" dirty="0" smtClean="0"/>
              <a:t>framework: </a:t>
            </a:r>
            <a:r>
              <a:rPr lang="en-US" dirty="0" smtClean="0"/>
              <a:t>distributed dataflow</a:t>
            </a:r>
          </a:p>
          <a:p>
            <a:pPr marL="742950" lvl="2" indent="-342900"/>
            <a:r>
              <a:rPr lang="en-US" sz="2000" dirty="0" smtClean="0"/>
              <a:t>Partition-aggregation, map stage – reduce stage</a:t>
            </a:r>
            <a:endParaRPr lang="en-US" sz="2000" dirty="0"/>
          </a:p>
          <a:p>
            <a:pPr lvl="2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325444" y="3369592"/>
            <a:ext cx="1675910" cy="369332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dirty="0" smtClean="0">
                <a:solidFill>
                  <a:schemeClr val="bg1"/>
                </a:solidFill>
                <a:latin typeface="Arial"/>
                <a:cs typeface="Arial"/>
              </a:rPr>
              <a:t>Map stage</a:t>
            </a:r>
            <a:endParaRPr lang="en-US" dirty="0">
              <a:solidFill>
                <a:schemeClr val="bg1"/>
              </a:solidFill>
              <a:latin typeface="黑体"/>
              <a:ea typeface="黑体"/>
              <a:cs typeface="黑体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197020" y="3778825"/>
            <a:ext cx="1675910" cy="369332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dirty="0" smtClean="0">
                <a:solidFill>
                  <a:schemeClr val="bg1"/>
                </a:solidFill>
                <a:latin typeface="Arial"/>
                <a:cs typeface="Arial"/>
              </a:rPr>
              <a:t>Reduce stage</a:t>
            </a:r>
            <a:endParaRPr lang="en-US" dirty="0">
              <a:solidFill>
                <a:schemeClr val="bg1"/>
              </a:solidFill>
              <a:latin typeface="黑体"/>
              <a:ea typeface="黑体"/>
              <a:cs typeface="黑体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6877110" y="3658002"/>
            <a:ext cx="983036" cy="2468161"/>
          </a:xfrm>
          <a:prstGeom prst="rect">
            <a:avLst/>
          </a:prstGeom>
          <a:solidFill>
            <a:srgbClr val="393BAA"/>
          </a:solidFill>
          <a:ln w="571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 smtClean="0">
                <a:solidFill>
                  <a:srgbClr val="FFFFFF"/>
                </a:solidFill>
                <a:latin typeface="Arial"/>
                <a:cs typeface="Arial"/>
              </a:rPr>
              <a:t>Framework Layer</a:t>
            </a:r>
            <a:endParaRPr lang="en-US" sz="14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781908" y="3821433"/>
            <a:ext cx="2769274" cy="2116485"/>
          </a:xfrm>
          <a:prstGeom prst="rect">
            <a:avLst/>
          </a:prstGeom>
          <a:noFill/>
          <a:ln w="571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3621269" y="4251624"/>
            <a:ext cx="2908413" cy="1615744"/>
          </a:xfrm>
          <a:prstGeom prst="rect">
            <a:avLst/>
          </a:prstGeom>
          <a:noFill/>
          <a:ln w="571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3237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25" grpId="0" animBg="1"/>
      <p:bldP spid="26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12750"/>
            <a:ext cx="8358522" cy="846667"/>
          </a:xfrm>
        </p:spPr>
        <p:txBody>
          <a:bodyPr/>
          <a:lstStyle/>
          <a:p>
            <a:r>
              <a:rPr lang="en-US" dirty="0"/>
              <a:t>RQ1: OOM cause patterns </a:t>
            </a:r>
            <a:r>
              <a:rPr lang="en-US" sz="2800" dirty="0"/>
              <a:t>– </a:t>
            </a:r>
            <a:r>
              <a:rPr lang="en-US" sz="2800" dirty="0"/>
              <a:t>u</a:t>
            </a:r>
            <a:r>
              <a:rPr lang="en-US" sz="2800" dirty="0" smtClean="0"/>
              <a:t>ser </a:t>
            </a:r>
            <a:r>
              <a:rPr lang="en-US" sz="2800" dirty="0" smtClean="0"/>
              <a:t>code</a:t>
            </a:r>
            <a:endParaRPr lang="en-US" sz="2800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84266" y="1600200"/>
            <a:ext cx="8302534" cy="4525963"/>
          </a:xfrm>
        </p:spPr>
        <p:txBody>
          <a:bodyPr/>
          <a:lstStyle/>
          <a:p>
            <a:r>
              <a:rPr lang="en-US" altLang="zh-CN" dirty="0"/>
              <a:t>Category: Memory-consuming user code</a:t>
            </a:r>
            <a:endParaRPr lang="en-US" altLang="zh-CN" dirty="0">
              <a:solidFill>
                <a:srgbClr val="000090"/>
              </a:solidFill>
            </a:endParaRPr>
          </a:p>
          <a:p>
            <a:pPr lvl="1"/>
            <a:r>
              <a:rPr lang="en-US" altLang="zh-CN" dirty="0" smtClean="0">
                <a:solidFill>
                  <a:srgbClr val="000090"/>
                </a:solidFill>
                <a:latin typeface="Arial"/>
                <a:cs typeface="Arial"/>
              </a:rPr>
              <a:t>Pattern 3: Large single key/value record (7 errors, 6%)</a:t>
            </a:r>
          </a:p>
          <a:p>
            <a:pPr lvl="2"/>
            <a:r>
              <a:rPr lang="en-US" altLang="zh-CN" dirty="0" smtClean="0"/>
              <a:t>A</a:t>
            </a:r>
            <a:r>
              <a:rPr lang="en-US" altLang="zh-CN" dirty="0" smtClean="0">
                <a:latin typeface="Arial"/>
                <a:cs typeface="Arial"/>
              </a:rPr>
              <a:t>ccumulating large intermediate computing results </a:t>
            </a:r>
          </a:p>
          <a:p>
            <a:pPr lvl="2"/>
            <a:endParaRPr lang="en-US" altLang="zh-CN" dirty="0" smtClean="0">
              <a:latin typeface="Arial"/>
              <a:cs typeface="Arial"/>
            </a:endParaRPr>
          </a:p>
          <a:p>
            <a:pPr lvl="1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227929" y="2045678"/>
            <a:ext cx="7318823" cy="369332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Pattern 3: Large </a:t>
            </a:r>
            <a:r>
              <a:rPr lang="en-US" dirty="0" smtClean="0">
                <a:solidFill>
                  <a:schemeClr val="bg1"/>
                </a:solidFill>
                <a:latin typeface="Arial"/>
                <a:cs typeface="Arial"/>
              </a:rPr>
              <a:t>accumulated results (40 </a:t>
            </a:r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errors, </a:t>
            </a:r>
            <a:r>
              <a:rPr lang="en-US" dirty="0" smtClean="0">
                <a:solidFill>
                  <a:schemeClr val="bg1"/>
                </a:solidFill>
                <a:latin typeface="Arial"/>
                <a:cs typeface="Arial"/>
              </a:rPr>
              <a:t>33%</a:t>
            </a:r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40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-1680623" y="298885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721732" y="2833500"/>
            <a:ext cx="7825020" cy="366254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>
                <a:latin typeface="Courier"/>
                <a:cs typeface="Courier"/>
              </a:rPr>
              <a:t>public class </a:t>
            </a:r>
            <a:r>
              <a:rPr lang="en-US" dirty="0" smtClean="0">
                <a:latin typeface="Courier"/>
                <a:cs typeface="Courier"/>
              </a:rPr>
              <a:t>Reducer </a:t>
            </a:r>
            <a:r>
              <a:rPr lang="en-US" dirty="0">
                <a:latin typeface="Courier"/>
                <a:cs typeface="Courier"/>
              </a:rPr>
              <a:t>{</a:t>
            </a:r>
          </a:p>
          <a:p>
            <a:r>
              <a:rPr lang="en-US" dirty="0">
                <a:latin typeface="Courier"/>
                <a:cs typeface="Courier"/>
              </a:rPr>
              <a:t>   </a:t>
            </a:r>
            <a:r>
              <a:rPr lang="en-US" dirty="0">
                <a:solidFill>
                  <a:srgbClr val="000000"/>
                </a:solidFill>
                <a:latin typeface="Courier"/>
                <a:cs typeface="Courier"/>
              </a:rPr>
              <a:t>private Object </a:t>
            </a:r>
            <a:r>
              <a:rPr lang="en-US" b="1" dirty="0" err="1" smtClean="0">
                <a:solidFill>
                  <a:srgbClr val="393BAA"/>
                </a:solidFill>
                <a:latin typeface="Courier"/>
                <a:cs typeface="Courier"/>
              </a:rPr>
              <a:t>reduce</a:t>
            </a:r>
            <a:r>
              <a:rPr lang="en-US" altLang="zh-CN" b="1" dirty="0" err="1" smtClean="0">
                <a:solidFill>
                  <a:srgbClr val="393BAA"/>
                </a:solidFill>
                <a:latin typeface="Courier"/>
                <a:cs typeface="Courier"/>
              </a:rPr>
              <a:t>B</a:t>
            </a:r>
            <a:r>
              <a:rPr lang="en-US" b="1" dirty="0" err="1" smtClean="0">
                <a:solidFill>
                  <a:srgbClr val="393BAA"/>
                </a:solidFill>
                <a:latin typeface="Courier"/>
                <a:cs typeface="Courier"/>
              </a:rPr>
              <a:t>uffer</a:t>
            </a:r>
            <a:r>
              <a:rPr lang="en-US" dirty="0">
                <a:solidFill>
                  <a:srgbClr val="000000"/>
                </a:solidFill>
                <a:latin typeface="Courier"/>
                <a:cs typeface="Courier"/>
              </a:rPr>
              <a:t>; </a:t>
            </a:r>
            <a:endParaRPr lang="en-US" dirty="0" smtClean="0">
              <a:solidFill>
                <a:srgbClr val="000000"/>
              </a:solidFill>
              <a:latin typeface="Courier"/>
              <a:cs typeface="Courier"/>
            </a:endParaRPr>
          </a:p>
          <a:p>
            <a:endParaRPr lang="en-US" sz="1600" dirty="0" smtClean="0">
              <a:solidFill>
                <a:srgbClr val="000000"/>
              </a:solidFill>
              <a:latin typeface="Courier"/>
              <a:cs typeface="Courier"/>
            </a:endParaRPr>
          </a:p>
          <a:p>
            <a:r>
              <a:rPr lang="en-US" dirty="0" smtClean="0">
                <a:latin typeface="Courier"/>
                <a:cs typeface="Courier"/>
              </a:rPr>
              <a:t>   public </a:t>
            </a:r>
            <a:r>
              <a:rPr lang="en-US" dirty="0">
                <a:latin typeface="Courier"/>
                <a:cs typeface="Courier"/>
              </a:rPr>
              <a:t>void </a:t>
            </a:r>
            <a:r>
              <a:rPr lang="en-US" b="1" dirty="0" smtClean="0">
                <a:latin typeface="Courier"/>
                <a:cs typeface="Courier"/>
              </a:rPr>
              <a:t>reduce</a:t>
            </a:r>
            <a:r>
              <a:rPr lang="en-US" dirty="0" smtClean="0">
                <a:latin typeface="Courier"/>
                <a:cs typeface="Courier"/>
              </a:rPr>
              <a:t>(</a:t>
            </a:r>
            <a:r>
              <a:rPr lang="en-US" dirty="0">
                <a:latin typeface="Courier"/>
                <a:cs typeface="Courier"/>
              </a:rPr>
              <a:t>K key, </a:t>
            </a:r>
            <a:r>
              <a:rPr lang="en-US" dirty="0" smtClean="0">
                <a:latin typeface="Courier"/>
                <a:cs typeface="Courier"/>
              </a:rPr>
              <a:t>List&lt;V&gt; values) </a:t>
            </a:r>
            <a:r>
              <a:rPr lang="en-US" dirty="0">
                <a:latin typeface="Courier"/>
                <a:cs typeface="Courier"/>
              </a:rPr>
              <a:t>{ </a:t>
            </a:r>
          </a:p>
          <a:p>
            <a:r>
              <a:rPr lang="en-US" dirty="0" smtClean="0">
                <a:latin typeface="Courier"/>
                <a:cs typeface="Courier"/>
              </a:rPr>
              <a:t>     Object </a:t>
            </a:r>
            <a:r>
              <a:rPr lang="en-US" b="1" dirty="0" err="1">
                <a:solidFill>
                  <a:srgbClr val="393BAA"/>
                </a:solidFill>
                <a:latin typeface="Courier"/>
                <a:cs typeface="Courier"/>
              </a:rPr>
              <a:t>groupBuffer</a:t>
            </a:r>
            <a:r>
              <a:rPr lang="en-US" dirty="0" smtClean="0">
                <a:latin typeface="Courier"/>
                <a:cs typeface="Courier"/>
              </a:rPr>
              <a:t>;   </a:t>
            </a:r>
          </a:p>
          <a:p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smtClean="0">
                <a:latin typeface="Courier"/>
                <a:cs typeface="Courier"/>
              </a:rPr>
              <a:t>    while(</a:t>
            </a:r>
            <a:r>
              <a:rPr lang="en-US" dirty="0" err="1" smtClean="0">
                <a:latin typeface="Courier"/>
                <a:cs typeface="Courier"/>
              </a:rPr>
              <a:t>values.hasNext</a:t>
            </a:r>
            <a:r>
              <a:rPr lang="en-US" dirty="0" smtClean="0">
                <a:latin typeface="Courier"/>
                <a:cs typeface="Courier"/>
              </a:rPr>
              <a:t>()) { </a:t>
            </a:r>
          </a:p>
          <a:p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smtClean="0">
                <a:latin typeface="Courier"/>
                <a:cs typeface="Courier"/>
              </a:rPr>
              <a:t>      V value = </a:t>
            </a:r>
            <a:r>
              <a:rPr lang="en-US" dirty="0" err="1" smtClean="0">
                <a:latin typeface="Courier"/>
                <a:cs typeface="Courier"/>
              </a:rPr>
              <a:t>values.next</a:t>
            </a:r>
            <a:r>
              <a:rPr lang="en-US" dirty="0" smtClean="0">
                <a:latin typeface="Courier"/>
                <a:cs typeface="Courier"/>
              </a:rPr>
              <a:t>();  </a:t>
            </a:r>
          </a:p>
          <a:p>
            <a:r>
              <a:rPr lang="en-US" dirty="0" smtClean="0">
                <a:latin typeface="Courier"/>
                <a:cs typeface="Courier"/>
              </a:rPr>
              <a:t>       Object </a:t>
            </a:r>
            <a:r>
              <a:rPr lang="en-US" dirty="0" smtClean="0">
                <a:solidFill>
                  <a:srgbClr val="FF0000"/>
                </a:solidFill>
                <a:latin typeface="Courier"/>
                <a:cs typeface="Courier"/>
              </a:rPr>
              <a:t>iResults1MB</a:t>
            </a:r>
            <a:r>
              <a:rPr lang="en-US" dirty="0" smtClean="0">
                <a:latin typeface="Courier"/>
                <a:cs typeface="Courier"/>
              </a:rPr>
              <a:t> </a:t>
            </a:r>
            <a:r>
              <a:rPr lang="en-US" dirty="0">
                <a:latin typeface="Courier"/>
                <a:cs typeface="Courier"/>
              </a:rPr>
              <a:t>= </a:t>
            </a:r>
            <a:r>
              <a:rPr lang="en-US" dirty="0">
                <a:solidFill>
                  <a:srgbClr val="FF0000"/>
                </a:solidFill>
                <a:latin typeface="Courier"/>
                <a:cs typeface="Courier"/>
              </a:rPr>
              <a:t>process</a:t>
            </a:r>
            <a:r>
              <a:rPr lang="en-US" dirty="0">
                <a:solidFill>
                  <a:srgbClr val="000000"/>
                </a:solidFill>
                <a:latin typeface="Courier"/>
                <a:cs typeface="Courier"/>
              </a:rPr>
              <a:t>(key, value)</a:t>
            </a:r>
            <a:r>
              <a:rPr lang="en-US" dirty="0" smtClean="0">
                <a:latin typeface="Courier"/>
                <a:cs typeface="Courier"/>
              </a:rPr>
              <a:t>;</a:t>
            </a:r>
          </a:p>
          <a:p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smtClean="0">
                <a:latin typeface="Courier"/>
                <a:cs typeface="Courier"/>
              </a:rPr>
              <a:t>  </a:t>
            </a:r>
            <a:r>
              <a:rPr lang="en-US" dirty="0" smtClean="0">
                <a:solidFill>
                  <a:srgbClr val="A6A6A6"/>
                </a:solidFill>
                <a:latin typeface="Courier"/>
                <a:cs typeface="Courier"/>
              </a:rPr>
              <a:t>    </a:t>
            </a:r>
            <a:r>
              <a:rPr lang="en-US" b="1" dirty="0">
                <a:solidFill>
                  <a:srgbClr val="393BAA"/>
                </a:solidFill>
                <a:latin typeface="Courier"/>
                <a:cs typeface="Courier"/>
              </a:rPr>
              <a:t>group/</a:t>
            </a:r>
            <a:r>
              <a:rPr lang="en-US" b="1" dirty="0" err="1">
                <a:solidFill>
                  <a:srgbClr val="393BAA"/>
                </a:solidFill>
                <a:latin typeface="Courier"/>
                <a:cs typeface="Courier"/>
              </a:rPr>
              <a:t>reduceb</a:t>
            </a:r>
            <a:r>
              <a:rPr lang="en-US" altLang="zh-CN" b="1" dirty="0" err="1">
                <a:solidFill>
                  <a:srgbClr val="393BAA"/>
                </a:solidFill>
                <a:latin typeface="Courier"/>
                <a:cs typeface="Courier"/>
              </a:rPr>
              <a:t>uffer</a:t>
            </a:r>
            <a:r>
              <a:rPr lang="en-US" altLang="zh-CN" b="1" dirty="0" err="1">
                <a:solidFill>
                  <a:srgbClr val="FF0000"/>
                </a:solidFill>
                <a:latin typeface="Courier"/>
                <a:cs typeface="Courier"/>
              </a:rPr>
              <a:t>.add</a:t>
            </a:r>
            <a:r>
              <a:rPr lang="en-US" altLang="zh-CN" dirty="0" smtClean="0">
                <a:latin typeface="Courier"/>
                <a:cs typeface="Courier"/>
              </a:rPr>
              <a:t>(</a:t>
            </a:r>
            <a:r>
              <a:rPr lang="en-US" altLang="zh-CN" dirty="0" smtClean="0">
                <a:solidFill>
                  <a:srgbClr val="FF0000"/>
                </a:solidFill>
                <a:latin typeface="Courier"/>
                <a:cs typeface="Courier"/>
              </a:rPr>
              <a:t>iResults1MB</a:t>
            </a:r>
            <a:r>
              <a:rPr lang="en-US" altLang="zh-CN" dirty="0" smtClean="0">
                <a:latin typeface="Courier"/>
                <a:cs typeface="Courier"/>
              </a:rPr>
              <a:t>); </a:t>
            </a:r>
            <a:endParaRPr lang="en-US" dirty="0">
              <a:solidFill>
                <a:srgbClr val="A6A6A6"/>
              </a:solidFill>
              <a:latin typeface="Courier"/>
              <a:cs typeface="Courier"/>
            </a:endParaRPr>
          </a:p>
          <a:p>
            <a:r>
              <a:rPr lang="en-US" dirty="0" smtClean="0">
                <a:solidFill>
                  <a:srgbClr val="A6A6A6"/>
                </a:solidFill>
                <a:latin typeface="Courier"/>
                <a:cs typeface="Courier"/>
              </a:rPr>
              <a:t>       emit</a:t>
            </a:r>
            <a:r>
              <a:rPr lang="en-US" dirty="0">
                <a:solidFill>
                  <a:srgbClr val="A6A6A6"/>
                </a:solidFill>
                <a:latin typeface="Courier"/>
                <a:cs typeface="Courier"/>
              </a:rPr>
              <a:t>(</a:t>
            </a:r>
            <a:r>
              <a:rPr lang="en-US" dirty="0" err="1">
                <a:solidFill>
                  <a:srgbClr val="A6A6A6"/>
                </a:solidFill>
                <a:latin typeface="Courier"/>
                <a:cs typeface="Courier"/>
              </a:rPr>
              <a:t>newKey</a:t>
            </a:r>
            <a:r>
              <a:rPr lang="en-US" dirty="0">
                <a:solidFill>
                  <a:srgbClr val="A6A6A6"/>
                </a:solidFill>
                <a:latin typeface="Courier"/>
                <a:cs typeface="Courier"/>
              </a:rPr>
              <a:t>, </a:t>
            </a:r>
            <a:r>
              <a:rPr lang="en-US" dirty="0" err="1">
                <a:solidFill>
                  <a:srgbClr val="A6A6A6"/>
                </a:solidFill>
                <a:latin typeface="Courier"/>
                <a:cs typeface="Courier"/>
              </a:rPr>
              <a:t>newValue</a:t>
            </a:r>
            <a:r>
              <a:rPr lang="en-US" dirty="0">
                <a:solidFill>
                  <a:srgbClr val="A6A6A6"/>
                </a:solidFill>
                <a:latin typeface="Courier"/>
                <a:cs typeface="Courier"/>
              </a:rPr>
              <a:t>); </a:t>
            </a:r>
            <a:endParaRPr lang="en-US" dirty="0" smtClean="0">
              <a:solidFill>
                <a:srgbClr val="A6A6A6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Courier"/>
                <a:cs typeface="Courier"/>
              </a:rPr>
              <a:t>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Courier"/>
                <a:cs typeface="Courier"/>
              </a:rPr>
              <a:t>    </a:t>
            </a:r>
            <a:r>
              <a:rPr lang="en-US" dirty="0" smtClean="0">
                <a:latin typeface="Courier"/>
                <a:cs typeface="Courier"/>
              </a:rPr>
              <a:t>}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Courier"/>
                <a:cs typeface="Courier"/>
              </a:rPr>
              <a:t> </a:t>
            </a: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Courier"/>
                <a:cs typeface="Courier"/>
              </a:rPr>
              <a:t>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Courier"/>
                <a:cs typeface="Courier"/>
              </a:rPr>
              <a:t>  </a:t>
            </a:r>
            <a:r>
              <a:rPr lang="en-US" dirty="0" smtClean="0">
                <a:latin typeface="Courier"/>
                <a:cs typeface="Courier"/>
              </a:rPr>
              <a:t>}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}</a:t>
            </a:r>
          </a:p>
        </p:txBody>
      </p:sp>
      <p:sp>
        <p:nvSpPr>
          <p:cNvPr id="21" name="Rectangle 20"/>
          <p:cNvSpPr/>
          <p:nvPr/>
        </p:nvSpPr>
        <p:spPr>
          <a:xfrm>
            <a:off x="6918499" y="5033021"/>
            <a:ext cx="1038210" cy="307777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Arial"/>
                <a:cs typeface="Arial"/>
              </a:rPr>
              <a:t>Pattern </a:t>
            </a:r>
            <a:r>
              <a:rPr lang="en-US" sz="1400" dirty="0" smtClean="0">
                <a:solidFill>
                  <a:schemeClr val="bg1"/>
                </a:solidFill>
                <a:latin typeface="Arial"/>
                <a:cs typeface="Arial"/>
              </a:rPr>
              <a:t>3 </a:t>
            </a:r>
            <a:endParaRPr lang="en-US" sz="140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687895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/>
        </p:nvSpPr>
        <p:spPr>
          <a:xfrm>
            <a:off x="3942859" y="3217539"/>
            <a:ext cx="3664553" cy="2967095"/>
          </a:xfrm>
          <a:prstGeom prst="rect">
            <a:avLst/>
          </a:prstGeom>
          <a:noFill/>
          <a:ln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endParaRPr lang="en-US" sz="14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12750"/>
            <a:ext cx="8358522" cy="846667"/>
          </a:xfrm>
        </p:spPr>
        <p:txBody>
          <a:bodyPr/>
          <a:lstStyle/>
          <a:p>
            <a:r>
              <a:rPr lang="en-US" dirty="0"/>
              <a:t>RQ1: OOM cause patterns </a:t>
            </a:r>
            <a:r>
              <a:rPr lang="en-US" sz="2800" dirty="0"/>
              <a:t>– </a:t>
            </a:r>
            <a:r>
              <a:rPr lang="en-US" sz="2800" dirty="0"/>
              <a:t>u</a:t>
            </a:r>
            <a:r>
              <a:rPr lang="en-US" sz="2800" dirty="0" smtClean="0"/>
              <a:t>ser </a:t>
            </a:r>
            <a:r>
              <a:rPr lang="en-US" sz="2800" dirty="0" smtClean="0"/>
              <a:t>code</a:t>
            </a:r>
            <a:endParaRPr lang="en-US" sz="2400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84266" y="1600201"/>
            <a:ext cx="8302534" cy="1573316"/>
          </a:xfrm>
        </p:spPr>
        <p:txBody>
          <a:bodyPr/>
          <a:lstStyle/>
          <a:p>
            <a:r>
              <a:rPr lang="en-US" altLang="zh-CN" dirty="0"/>
              <a:t>Category: Memory-consuming user code</a:t>
            </a:r>
            <a:endParaRPr lang="en-US" altLang="zh-CN" dirty="0">
              <a:solidFill>
                <a:srgbClr val="000090"/>
              </a:solidFill>
            </a:endParaRPr>
          </a:p>
          <a:p>
            <a:pPr lvl="1"/>
            <a:r>
              <a:rPr lang="en-US" altLang="zh-CN" dirty="0" smtClean="0">
                <a:solidFill>
                  <a:srgbClr val="000090"/>
                </a:solidFill>
                <a:latin typeface="Arial"/>
                <a:cs typeface="Arial"/>
              </a:rPr>
              <a:t>Pattern 3: Large single key/value record (7 errors, 6%)</a:t>
            </a:r>
          </a:p>
          <a:p>
            <a:pPr lvl="2"/>
            <a:r>
              <a:rPr lang="en-US" altLang="zh-CN" dirty="0" smtClean="0"/>
              <a:t>A</a:t>
            </a:r>
            <a:r>
              <a:rPr lang="en-US" altLang="zh-CN" dirty="0" smtClean="0">
                <a:latin typeface="Arial"/>
                <a:cs typeface="Arial"/>
              </a:rPr>
              <a:t>ccumulating large intermediate computing results </a:t>
            </a:r>
          </a:p>
          <a:p>
            <a:pPr lvl="2"/>
            <a:r>
              <a:rPr lang="en-US" altLang="zh-CN" dirty="0" smtClean="0"/>
              <a:t>Cases: </a:t>
            </a:r>
            <a:r>
              <a:rPr lang="en-US" altLang="zh-CN" i="1" dirty="0" smtClean="0"/>
              <a:t>join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TableA</a:t>
            </a:r>
            <a:r>
              <a:rPr lang="en-US" altLang="zh-CN" dirty="0" smtClean="0"/>
              <a:t>, </a:t>
            </a:r>
            <a:r>
              <a:rPr lang="en-US" altLang="zh-CN" dirty="0" err="1" smtClean="0"/>
              <a:t>TableB</a:t>
            </a:r>
            <a:r>
              <a:rPr lang="en-US" altLang="zh-CN" dirty="0" smtClean="0"/>
              <a:t>) =&gt; buffered (</a:t>
            </a:r>
            <a:r>
              <a:rPr lang="en-US" altLang="zh-CN" i="1" dirty="0" smtClean="0"/>
              <a:t>id1</a:t>
            </a:r>
            <a:r>
              <a:rPr lang="en-US" altLang="zh-CN" dirty="0" smtClean="0"/>
              <a:t>, </a:t>
            </a:r>
            <a:r>
              <a:rPr lang="en-US" altLang="zh-CN" i="1" dirty="0" err="1" smtClean="0"/>
              <a:t>rowA</a:t>
            </a:r>
            <a:r>
              <a:rPr lang="en-US" altLang="zh-CN" dirty="0" smtClean="0"/>
              <a:t>) JOIN (</a:t>
            </a:r>
            <a:r>
              <a:rPr lang="en-US" altLang="zh-CN" i="1" dirty="0" smtClean="0"/>
              <a:t>id1</a:t>
            </a:r>
            <a:r>
              <a:rPr lang="en-US" altLang="zh-CN" dirty="0" smtClean="0"/>
              <a:t>, </a:t>
            </a:r>
            <a:r>
              <a:rPr lang="en-US" altLang="zh-CN" i="1" dirty="0" err="1" smtClean="0"/>
              <a:t>rowB</a:t>
            </a:r>
            <a:r>
              <a:rPr lang="en-US" altLang="zh-CN" dirty="0" smtClean="0"/>
              <a:t>)</a:t>
            </a:r>
            <a:endParaRPr lang="en-US" altLang="zh-CN" dirty="0" smtClean="0">
              <a:latin typeface="Arial"/>
              <a:cs typeface="Arial"/>
            </a:endParaRPr>
          </a:p>
          <a:p>
            <a:pPr lvl="2"/>
            <a:endParaRPr lang="en-US" altLang="zh-CN" dirty="0" smtClean="0">
              <a:latin typeface="Arial"/>
              <a:cs typeface="Arial"/>
            </a:endParaRPr>
          </a:p>
          <a:p>
            <a:pPr lvl="1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227929" y="2045678"/>
            <a:ext cx="7318823" cy="369332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Pattern 3: Large </a:t>
            </a:r>
            <a:r>
              <a:rPr lang="en-US" dirty="0" smtClean="0">
                <a:solidFill>
                  <a:schemeClr val="bg1"/>
                </a:solidFill>
                <a:latin typeface="Arial"/>
                <a:cs typeface="Arial"/>
              </a:rPr>
              <a:t>accumulated results (40 </a:t>
            </a:r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errors, </a:t>
            </a:r>
            <a:r>
              <a:rPr lang="en-US" dirty="0" smtClean="0">
                <a:solidFill>
                  <a:schemeClr val="bg1"/>
                </a:solidFill>
                <a:latin typeface="Arial"/>
                <a:cs typeface="Arial"/>
              </a:rPr>
              <a:t>33%</a:t>
            </a:r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07412" y="6356350"/>
            <a:ext cx="1079387" cy="365125"/>
          </a:xfrm>
        </p:spPr>
        <p:txBody>
          <a:bodyPr/>
          <a:lstStyle/>
          <a:p>
            <a:fld id="{0EDF6D50-356D-664E-8AD2-94D574649C75}" type="slidenum">
              <a:rPr lang="en-US" smtClean="0"/>
              <a:t>41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-1680623" y="280418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5512501"/>
              </p:ext>
            </p:extLst>
          </p:nvPr>
        </p:nvGraphicFramePr>
        <p:xfrm>
          <a:off x="1277203" y="3650138"/>
          <a:ext cx="984328" cy="243839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92164"/>
                <a:gridCol w="492164"/>
              </a:tblGrid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ID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A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1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a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</a:tr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3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b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</a:tr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3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c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</a:tr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3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d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</a:tr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3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e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</a:tr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3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a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</a:tr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5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b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0466438"/>
              </p:ext>
            </p:extLst>
          </p:nvPr>
        </p:nvGraphicFramePr>
        <p:xfrm>
          <a:off x="2576263" y="3650138"/>
          <a:ext cx="984328" cy="243839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92164"/>
                <a:gridCol w="492164"/>
              </a:tblGrid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ID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B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1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e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</a:tr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1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1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</a:tr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3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6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</a:tr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3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7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</a:tr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4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1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</a:tr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5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6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</a:tr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5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3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  <p:sp>
        <p:nvSpPr>
          <p:cNvPr id="16" name="Rectangle 15"/>
          <p:cNvSpPr/>
          <p:nvPr/>
        </p:nvSpPr>
        <p:spPr>
          <a:xfrm>
            <a:off x="1277203" y="3209536"/>
            <a:ext cx="1038210" cy="307777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Arial"/>
                <a:cs typeface="Arial"/>
              </a:rPr>
              <a:t>Table A</a:t>
            </a:r>
            <a:endParaRPr lang="en-US" sz="14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539273" y="3217539"/>
            <a:ext cx="1038210" cy="307777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Arial"/>
                <a:cs typeface="Arial"/>
              </a:rPr>
              <a:t>Table B</a:t>
            </a:r>
            <a:endParaRPr lang="en-US" sz="14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3942860" y="3209536"/>
            <a:ext cx="3664552" cy="307777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Arial"/>
                <a:cs typeface="Arial"/>
              </a:rPr>
              <a:t>reduce(k, list(v))</a:t>
            </a:r>
            <a:endParaRPr lang="en-US" sz="14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4081125" y="3551196"/>
            <a:ext cx="3378332" cy="307777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Arial"/>
                <a:cs typeface="Arial"/>
              </a:rPr>
              <a:t>&lt;</a:t>
            </a:r>
            <a:r>
              <a:rPr lang="en-US" sz="1400" i="1" dirty="0" smtClean="0">
                <a:solidFill>
                  <a:schemeClr val="bg1"/>
                </a:solidFill>
                <a:latin typeface="Arial"/>
                <a:cs typeface="Arial"/>
              </a:rPr>
              <a:t>3</a:t>
            </a:r>
            <a:r>
              <a:rPr lang="en-US" sz="1400" dirty="0" smtClean="0">
                <a:solidFill>
                  <a:schemeClr val="bg1"/>
                </a:solidFill>
                <a:latin typeface="Arial"/>
                <a:cs typeface="Arial"/>
              </a:rPr>
              <a:t>, </a:t>
            </a:r>
            <a:r>
              <a:rPr lang="en-US" altLang="zh-CN" sz="1400" i="1" dirty="0" smtClean="0">
                <a:solidFill>
                  <a:schemeClr val="bg1"/>
                </a:solidFill>
                <a:latin typeface="Arial"/>
                <a:cs typeface="Arial"/>
              </a:rPr>
              <a:t>list</a:t>
            </a:r>
            <a:r>
              <a:rPr lang="en-US" altLang="zh-CN" sz="1400" dirty="0" smtClean="0">
                <a:solidFill>
                  <a:schemeClr val="bg1"/>
                </a:solidFill>
                <a:latin typeface="Arial"/>
                <a:cs typeface="Arial"/>
              </a:rPr>
              <a:t>(</a:t>
            </a:r>
            <a:r>
              <a:rPr lang="en-US" altLang="zh-CN" sz="140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altLang="zh-CN" sz="1400" dirty="0" smtClean="0">
                <a:solidFill>
                  <a:schemeClr val="bg1"/>
                </a:solidFill>
                <a:latin typeface="Arial"/>
                <a:cs typeface="Arial"/>
              </a:rPr>
              <a:t>array(</a:t>
            </a:r>
            <a:r>
              <a:rPr lang="en-US" altLang="zh-CN" sz="1400" dirty="0" err="1" smtClean="0">
                <a:solidFill>
                  <a:schemeClr val="bg1"/>
                </a:solidFill>
                <a:latin typeface="Arial"/>
                <a:cs typeface="Arial"/>
              </a:rPr>
              <a:t>rowA</a:t>
            </a:r>
            <a:r>
              <a:rPr lang="en-US" altLang="zh-CN" sz="1400" dirty="0" smtClean="0">
                <a:solidFill>
                  <a:schemeClr val="bg1"/>
                </a:solidFill>
                <a:latin typeface="Arial"/>
                <a:cs typeface="Arial"/>
              </a:rPr>
              <a:t>), array(</a:t>
            </a:r>
            <a:r>
              <a:rPr lang="en-US" altLang="zh-CN" sz="1400" dirty="0" err="1" smtClean="0">
                <a:solidFill>
                  <a:schemeClr val="bg1"/>
                </a:solidFill>
                <a:latin typeface="Arial"/>
                <a:cs typeface="Arial"/>
              </a:rPr>
              <a:t>rowB</a:t>
            </a:r>
            <a:r>
              <a:rPr lang="en-US" altLang="zh-CN" sz="1400" dirty="0" smtClean="0">
                <a:solidFill>
                  <a:schemeClr val="bg1"/>
                </a:solidFill>
                <a:latin typeface="Arial"/>
                <a:cs typeface="Arial"/>
              </a:rPr>
              <a:t>) </a:t>
            </a:r>
            <a:r>
              <a:rPr lang="en-US" altLang="zh-CN" sz="1400" dirty="0">
                <a:solidFill>
                  <a:schemeClr val="bg1"/>
                </a:solidFill>
                <a:latin typeface="Arial"/>
                <a:cs typeface="Arial"/>
              </a:rPr>
              <a:t>)</a:t>
            </a:r>
            <a:r>
              <a:rPr lang="en-US" sz="1400" dirty="0" smtClean="0">
                <a:solidFill>
                  <a:schemeClr val="bg1"/>
                </a:solidFill>
                <a:latin typeface="Arial"/>
                <a:cs typeface="Arial"/>
              </a:rPr>
              <a:t>&gt;</a:t>
            </a:r>
            <a:endParaRPr lang="en-US" sz="14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1277203" y="4262401"/>
            <a:ext cx="984328" cy="1493765"/>
          </a:xfrm>
          <a:prstGeom prst="rect">
            <a:avLst/>
          </a:prstGeom>
          <a:noFill/>
          <a:ln w="3810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Straight Arrow Connector 48"/>
          <p:cNvCxnSpPr>
            <a:stCxn id="12" idx="3"/>
          </p:cNvCxnSpPr>
          <p:nvPr/>
        </p:nvCxnSpPr>
        <p:spPr>
          <a:xfrm flipV="1">
            <a:off x="3560591" y="3858973"/>
            <a:ext cx="2826184" cy="1010364"/>
          </a:xfrm>
          <a:prstGeom prst="straightConnector1">
            <a:avLst/>
          </a:prstGeom>
          <a:ln w="3810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 flipV="1">
            <a:off x="2261531" y="3858973"/>
            <a:ext cx="3064891" cy="735802"/>
          </a:xfrm>
          <a:prstGeom prst="straightConnector1">
            <a:avLst/>
          </a:prstGeom>
          <a:ln w="3810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Rectangle 55"/>
          <p:cNvSpPr/>
          <p:nvPr/>
        </p:nvSpPr>
        <p:spPr>
          <a:xfrm>
            <a:off x="2568495" y="4582444"/>
            <a:ext cx="984328" cy="571074"/>
          </a:xfrm>
          <a:prstGeom prst="rect">
            <a:avLst/>
          </a:prstGeom>
          <a:noFill/>
          <a:ln w="3810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884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48" grpId="0" animBg="1"/>
      <p:bldP spid="56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/>
        </p:nvSpPr>
        <p:spPr>
          <a:xfrm>
            <a:off x="3942859" y="3217539"/>
            <a:ext cx="3664553" cy="2967095"/>
          </a:xfrm>
          <a:prstGeom prst="rect">
            <a:avLst/>
          </a:prstGeom>
          <a:noFill/>
          <a:ln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endParaRPr lang="en-US" sz="14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12750"/>
            <a:ext cx="8358522" cy="846667"/>
          </a:xfrm>
        </p:spPr>
        <p:txBody>
          <a:bodyPr/>
          <a:lstStyle/>
          <a:p>
            <a:r>
              <a:rPr lang="en-US" dirty="0"/>
              <a:t>RQ1: OOM cause patterns – </a:t>
            </a:r>
            <a:r>
              <a:rPr lang="en-US" dirty="0" smtClean="0"/>
              <a:t>User code</a:t>
            </a:r>
            <a:endParaRPr lang="en-US" sz="2800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84266" y="1600201"/>
            <a:ext cx="8302534" cy="1573316"/>
          </a:xfrm>
        </p:spPr>
        <p:txBody>
          <a:bodyPr/>
          <a:lstStyle/>
          <a:p>
            <a:r>
              <a:rPr lang="en-US" altLang="zh-CN" dirty="0"/>
              <a:t>Category: Memory-consuming user code</a:t>
            </a:r>
            <a:endParaRPr lang="en-US" altLang="zh-CN" dirty="0">
              <a:solidFill>
                <a:srgbClr val="000090"/>
              </a:solidFill>
            </a:endParaRPr>
          </a:p>
          <a:p>
            <a:pPr lvl="1"/>
            <a:r>
              <a:rPr lang="en-US" altLang="zh-CN" dirty="0" smtClean="0">
                <a:solidFill>
                  <a:srgbClr val="000090"/>
                </a:solidFill>
                <a:latin typeface="Arial"/>
                <a:cs typeface="Arial"/>
              </a:rPr>
              <a:t>Pattern 3: Large single key/value record (7 errors, 6%)</a:t>
            </a:r>
          </a:p>
          <a:p>
            <a:pPr lvl="2"/>
            <a:r>
              <a:rPr lang="en-US" altLang="zh-CN" dirty="0" smtClean="0"/>
              <a:t>A</a:t>
            </a:r>
            <a:r>
              <a:rPr lang="en-US" altLang="zh-CN" dirty="0" smtClean="0">
                <a:latin typeface="Arial"/>
                <a:cs typeface="Arial"/>
              </a:rPr>
              <a:t>ccumulating large intermediate computing results </a:t>
            </a:r>
          </a:p>
          <a:p>
            <a:pPr lvl="2"/>
            <a:r>
              <a:rPr lang="en-US" altLang="zh-CN" dirty="0" smtClean="0"/>
              <a:t>Cases: </a:t>
            </a:r>
            <a:r>
              <a:rPr lang="en-US" altLang="zh-CN" i="1" dirty="0" smtClean="0"/>
              <a:t>join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TableA</a:t>
            </a:r>
            <a:r>
              <a:rPr lang="en-US" altLang="zh-CN" dirty="0" smtClean="0"/>
              <a:t>, </a:t>
            </a:r>
            <a:r>
              <a:rPr lang="en-US" altLang="zh-CN" dirty="0" err="1" smtClean="0"/>
              <a:t>TableB</a:t>
            </a:r>
            <a:r>
              <a:rPr lang="en-US" altLang="zh-CN" dirty="0" smtClean="0"/>
              <a:t>) =&gt; buffered (</a:t>
            </a:r>
            <a:r>
              <a:rPr lang="en-US" altLang="zh-CN" i="1" dirty="0" smtClean="0"/>
              <a:t>id1</a:t>
            </a:r>
            <a:r>
              <a:rPr lang="en-US" altLang="zh-CN" dirty="0" smtClean="0"/>
              <a:t>, </a:t>
            </a:r>
            <a:r>
              <a:rPr lang="en-US" altLang="zh-CN" i="1" dirty="0" err="1" smtClean="0"/>
              <a:t>rowA</a:t>
            </a:r>
            <a:r>
              <a:rPr lang="en-US" altLang="zh-CN" dirty="0" smtClean="0"/>
              <a:t>) JOIN (</a:t>
            </a:r>
            <a:r>
              <a:rPr lang="en-US" altLang="zh-CN" i="1" dirty="0" smtClean="0"/>
              <a:t>id1</a:t>
            </a:r>
            <a:r>
              <a:rPr lang="en-US" altLang="zh-CN" dirty="0" smtClean="0"/>
              <a:t>, </a:t>
            </a:r>
            <a:r>
              <a:rPr lang="en-US" altLang="zh-CN" i="1" dirty="0" err="1" smtClean="0"/>
              <a:t>rowB</a:t>
            </a:r>
            <a:r>
              <a:rPr lang="en-US" altLang="zh-CN" dirty="0" smtClean="0"/>
              <a:t>)</a:t>
            </a:r>
            <a:endParaRPr lang="en-US" altLang="zh-CN" dirty="0" smtClean="0">
              <a:latin typeface="Arial"/>
              <a:cs typeface="Arial"/>
            </a:endParaRPr>
          </a:p>
          <a:p>
            <a:pPr lvl="2"/>
            <a:endParaRPr lang="en-US" altLang="zh-CN" dirty="0" smtClean="0">
              <a:latin typeface="Arial"/>
              <a:cs typeface="Arial"/>
            </a:endParaRPr>
          </a:p>
          <a:p>
            <a:pPr lvl="1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227929" y="2045678"/>
            <a:ext cx="7318823" cy="369332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Pattern 3: Large </a:t>
            </a:r>
            <a:r>
              <a:rPr lang="en-US" dirty="0" smtClean="0">
                <a:solidFill>
                  <a:schemeClr val="bg1"/>
                </a:solidFill>
                <a:latin typeface="Arial"/>
                <a:cs typeface="Arial"/>
              </a:rPr>
              <a:t>accumulated results (40 </a:t>
            </a:r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errors, </a:t>
            </a:r>
            <a:r>
              <a:rPr lang="en-US" dirty="0" smtClean="0">
                <a:solidFill>
                  <a:schemeClr val="bg1"/>
                </a:solidFill>
                <a:latin typeface="Arial"/>
                <a:cs typeface="Arial"/>
              </a:rPr>
              <a:t>33%</a:t>
            </a:r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07412" y="6356350"/>
            <a:ext cx="1079387" cy="365125"/>
          </a:xfrm>
        </p:spPr>
        <p:txBody>
          <a:bodyPr/>
          <a:lstStyle/>
          <a:p>
            <a:fld id="{0EDF6D50-356D-664E-8AD2-94D574649C75}" type="slidenum">
              <a:rPr lang="en-US" smtClean="0"/>
              <a:t>42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-1680623" y="280418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8181176"/>
              </p:ext>
            </p:extLst>
          </p:nvPr>
        </p:nvGraphicFramePr>
        <p:xfrm>
          <a:off x="1277203" y="3650138"/>
          <a:ext cx="984328" cy="243839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92164"/>
                <a:gridCol w="492164"/>
              </a:tblGrid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ID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A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1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a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</a:tr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3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b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</a:tr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3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c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</a:tr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3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d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</a:tr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3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e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</a:tr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3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a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</a:tr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5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b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6666285"/>
              </p:ext>
            </p:extLst>
          </p:nvPr>
        </p:nvGraphicFramePr>
        <p:xfrm>
          <a:off x="2576263" y="3650138"/>
          <a:ext cx="984328" cy="243839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92164"/>
                <a:gridCol w="492164"/>
              </a:tblGrid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ID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B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1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e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</a:tr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1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1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</a:tr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3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6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</a:tr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3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7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</a:tr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4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1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</a:tr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5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6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</a:tr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5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3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0859961"/>
              </p:ext>
            </p:extLst>
          </p:nvPr>
        </p:nvGraphicFramePr>
        <p:xfrm>
          <a:off x="4248537" y="4259738"/>
          <a:ext cx="984328" cy="182879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92164"/>
                <a:gridCol w="492164"/>
              </a:tblGrid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ID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A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3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b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</a:tr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3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c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</a:tr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3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d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</a:tr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3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e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</a:tr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3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a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107178"/>
              </p:ext>
            </p:extLst>
          </p:nvPr>
        </p:nvGraphicFramePr>
        <p:xfrm>
          <a:off x="6141820" y="4246894"/>
          <a:ext cx="984328" cy="60959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92164"/>
                <a:gridCol w="492164"/>
              </a:tblGrid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ID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B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3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6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  <p:sp>
        <p:nvSpPr>
          <p:cNvPr id="15" name="Rectangle 14"/>
          <p:cNvSpPr/>
          <p:nvPr/>
        </p:nvSpPr>
        <p:spPr>
          <a:xfrm>
            <a:off x="4206985" y="3911718"/>
            <a:ext cx="103821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 err="1" smtClean="0">
                <a:latin typeface="Arial"/>
                <a:cs typeface="Arial"/>
              </a:rPr>
              <a:t>ArrayList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277203" y="3209536"/>
            <a:ext cx="1038210" cy="307777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Arial"/>
                <a:cs typeface="Arial"/>
              </a:rPr>
              <a:t>Table A</a:t>
            </a:r>
            <a:endParaRPr lang="en-US" sz="14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539273" y="3217539"/>
            <a:ext cx="1038210" cy="307777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Arial"/>
                <a:cs typeface="Arial"/>
              </a:rPr>
              <a:t>Table B</a:t>
            </a:r>
            <a:endParaRPr lang="en-US" sz="14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4835766"/>
              </p:ext>
            </p:extLst>
          </p:nvPr>
        </p:nvGraphicFramePr>
        <p:xfrm>
          <a:off x="6141820" y="4832977"/>
          <a:ext cx="984328" cy="30479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92164"/>
                <a:gridCol w="492164"/>
              </a:tblGrid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3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/>
                          <a:cs typeface="Arial"/>
                        </a:rPr>
                        <a:t>7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  <p:sp>
        <p:nvSpPr>
          <p:cNvPr id="22" name="Rectangle 21"/>
          <p:cNvSpPr/>
          <p:nvPr/>
        </p:nvSpPr>
        <p:spPr>
          <a:xfrm>
            <a:off x="4248537" y="4582443"/>
            <a:ext cx="984328" cy="1493765"/>
          </a:xfrm>
          <a:prstGeom prst="rect">
            <a:avLst/>
          </a:prstGeom>
          <a:noFill/>
          <a:ln w="3810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6141820" y="4551866"/>
            <a:ext cx="984328" cy="307440"/>
          </a:xfrm>
          <a:prstGeom prst="rect">
            <a:avLst/>
          </a:prstGeom>
          <a:noFill/>
          <a:ln w="3810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6141820" y="4860399"/>
            <a:ext cx="984328" cy="277377"/>
          </a:xfrm>
          <a:prstGeom prst="rect">
            <a:avLst/>
          </a:prstGeom>
          <a:noFill/>
          <a:ln w="3810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4248537" y="4262401"/>
            <a:ext cx="984328" cy="320042"/>
          </a:xfrm>
          <a:prstGeom prst="rect">
            <a:avLst/>
          </a:prstGeom>
          <a:noFill/>
          <a:ln w="3810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6141820" y="4231824"/>
            <a:ext cx="984328" cy="320042"/>
          </a:xfrm>
          <a:prstGeom prst="rect">
            <a:avLst/>
          </a:prstGeom>
          <a:noFill/>
          <a:ln w="3810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3942860" y="3209536"/>
            <a:ext cx="3664552" cy="307777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Arial"/>
                <a:cs typeface="Arial"/>
              </a:rPr>
              <a:t>reduce(k, list(v))</a:t>
            </a:r>
            <a:endParaRPr lang="en-US" sz="14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cxnSp>
        <p:nvCxnSpPr>
          <p:cNvPr id="38" name="Straight Arrow Connector 37"/>
          <p:cNvCxnSpPr>
            <a:stCxn id="23" idx="1"/>
            <a:endCxn id="22" idx="3"/>
          </p:cNvCxnSpPr>
          <p:nvPr/>
        </p:nvCxnSpPr>
        <p:spPr>
          <a:xfrm flipH="1">
            <a:off x="5232865" y="4705586"/>
            <a:ext cx="908955" cy="623740"/>
          </a:xfrm>
          <a:prstGeom prst="straightConnector1">
            <a:avLst/>
          </a:prstGeom>
          <a:ln w="5715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24" idx="1"/>
            <a:endCxn id="22" idx="3"/>
          </p:cNvCxnSpPr>
          <p:nvPr/>
        </p:nvCxnSpPr>
        <p:spPr>
          <a:xfrm flipH="1">
            <a:off x="5232865" y="4999088"/>
            <a:ext cx="908955" cy="330238"/>
          </a:xfrm>
          <a:prstGeom prst="straightConnector1">
            <a:avLst/>
          </a:prstGeom>
          <a:ln w="5715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5362616" y="4628078"/>
            <a:ext cx="6240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 smtClean="0">
                <a:solidFill>
                  <a:srgbClr val="000000"/>
                </a:solidFill>
                <a:latin typeface="Arial"/>
                <a:cs typeface="Arial"/>
              </a:rPr>
              <a:t>join</a:t>
            </a:r>
            <a:endParaRPr lang="en-US" sz="14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cxnSp>
        <p:nvCxnSpPr>
          <p:cNvPr id="49" name="Straight Arrow Connector 48"/>
          <p:cNvCxnSpPr/>
          <p:nvPr/>
        </p:nvCxnSpPr>
        <p:spPr>
          <a:xfrm flipH="1">
            <a:off x="4968862" y="3858973"/>
            <a:ext cx="579495" cy="403428"/>
          </a:xfrm>
          <a:prstGeom prst="straightConnector1">
            <a:avLst/>
          </a:prstGeom>
          <a:ln w="3810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4081125" y="3551196"/>
            <a:ext cx="3378332" cy="307777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Arial"/>
                <a:cs typeface="Arial"/>
              </a:rPr>
              <a:t>&lt;</a:t>
            </a:r>
            <a:r>
              <a:rPr lang="en-US" sz="1400" i="1" dirty="0" smtClean="0">
                <a:solidFill>
                  <a:schemeClr val="bg1"/>
                </a:solidFill>
                <a:latin typeface="Arial"/>
                <a:cs typeface="Arial"/>
              </a:rPr>
              <a:t>3</a:t>
            </a:r>
            <a:r>
              <a:rPr lang="en-US" sz="1400" dirty="0" smtClean="0">
                <a:solidFill>
                  <a:schemeClr val="bg1"/>
                </a:solidFill>
                <a:latin typeface="Arial"/>
                <a:cs typeface="Arial"/>
              </a:rPr>
              <a:t>, </a:t>
            </a:r>
            <a:r>
              <a:rPr lang="en-US" altLang="zh-CN" sz="1400" i="1" dirty="0" smtClean="0">
                <a:solidFill>
                  <a:schemeClr val="bg1"/>
                </a:solidFill>
                <a:latin typeface="Arial"/>
                <a:cs typeface="Arial"/>
              </a:rPr>
              <a:t>list</a:t>
            </a:r>
            <a:r>
              <a:rPr lang="en-US" altLang="zh-CN" sz="1400" dirty="0" smtClean="0">
                <a:solidFill>
                  <a:schemeClr val="bg1"/>
                </a:solidFill>
                <a:latin typeface="Arial"/>
                <a:cs typeface="Arial"/>
              </a:rPr>
              <a:t>(</a:t>
            </a:r>
            <a:r>
              <a:rPr lang="en-US" altLang="zh-CN" sz="140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altLang="zh-CN" sz="1400" dirty="0" smtClean="0">
                <a:solidFill>
                  <a:schemeClr val="bg1"/>
                </a:solidFill>
                <a:latin typeface="Arial"/>
                <a:cs typeface="Arial"/>
              </a:rPr>
              <a:t>array(</a:t>
            </a:r>
            <a:r>
              <a:rPr lang="en-US" altLang="zh-CN" sz="1400" dirty="0" err="1" smtClean="0">
                <a:solidFill>
                  <a:schemeClr val="bg1"/>
                </a:solidFill>
                <a:latin typeface="Arial"/>
                <a:cs typeface="Arial"/>
              </a:rPr>
              <a:t>rowA</a:t>
            </a:r>
            <a:r>
              <a:rPr lang="en-US" altLang="zh-CN" sz="1400" dirty="0" smtClean="0">
                <a:solidFill>
                  <a:schemeClr val="bg1"/>
                </a:solidFill>
                <a:latin typeface="Arial"/>
                <a:cs typeface="Arial"/>
              </a:rPr>
              <a:t>), array(</a:t>
            </a:r>
            <a:r>
              <a:rPr lang="en-US" altLang="zh-CN" sz="1400" dirty="0" err="1" smtClean="0">
                <a:solidFill>
                  <a:schemeClr val="bg1"/>
                </a:solidFill>
                <a:latin typeface="Arial"/>
                <a:cs typeface="Arial"/>
              </a:rPr>
              <a:t>rowB</a:t>
            </a:r>
            <a:r>
              <a:rPr lang="en-US" altLang="zh-CN" sz="1400" dirty="0" smtClean="0">
                <a:solidFill>
                  <a:schemeClr val="bg1"/>
                </a:solidFill>
                <a:latin typeface="Arial"/>
                <a:cs typeface="Arial"/>
              </a:rPr>
              <a:t>) </a:t>
            </a:r>
            <a:r>
              <a:rPr lang="en-US" altLang="zh-CN" sz="1400" dirty="0">
                <a:solidFill>
                  <a:schemeClr val="bg1"/>
                </a:solidFill>
                <a:latin typeface="Arial"/>
                <a:cs typeface="Arial"/>
              </a:rPr>
              <a:t>)</a:t>
            </a:r>
            <a:r>
              <a:rPr lang="en-US" sz="1400" dirty="0" smtClean="0">
                <a:solidFill>
                  <a:schemeClr val="bg1"/>
                </a:solidFill>
                <a:latin typeface="Arial"/>
                <a:cs typeface="Arial"/>
              </a:rPr>
              <a:t>&gt;</a:t>
            </a:r>
            <a:endParaRPr lang="en-US" sz="14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cxnSp>
        <p:nvCxnSpPr>
          <p:cNvPr id="37" name="Straight Arrow Connector 36"/>
          <p:cNvCxnSpPr>
            <a:endCxn id="28" idx="0"/>
          </p:cNvCxnSpPr>
          <p:nvPr/>
        </p:nvCxnSpPr>
        <p:spPr>
          <a:xfrm>
            <a:off x="6621039" y="3858973"/>
            <a:ext cx="12945" cy="372851"/>
          </a:xfrm>
          <a:prstGeom prst="straightConnector1">
            <a:avLst/>
          </a:prstGeom>
          <a:ln w="3810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Rectangle 38"/>
          <p:cNvSpPr/>
          <p:nvPr/>
        </p:nvSpPr>
        <p:spPr>
          <a:xfrm>
            <a:off x="1286727" y="4271552"/>
            <a:ext cx="984328" cy="1493765"/>
          </a:xfrm>
          <a:prstGeom prst="rect">
            <a:avLst/>
          </a:prstGeom>
          <a:noFill/>
          <a:ln w="3810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2576263" y="4551866"/>
            <a:ext cx="984328" cy="622271"/>
          </a:xfrm>
          <a:prstGeom prst="rect">
            <a:avLst/>
          </a:prstGeom>
          <a:noFill/>
          <a:ln w="3810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Arrow Connector 39"/>
          <p:cNvCxnSpPr>
            <a:stCxn id="11" idx="3"/>
            <a:endCxn id="13" idx="1"/>
          </p:cNvCxnSpPr>
          <p:nvPr/>
        </p:nvCxnSpPr>
        <p:spPr>
          <a:xfrm>
            <a:off x="2261531" y="4869337"/>
            <a:ext cx="1987006" cy="304800"/>
          </a:xfrm>
          <a:prstGeom prst="straightConnector1">
            <a:avLst/>
          </a:prstGeom>
          <a:ln w="3810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30" idx="3"/>
          </p:cNvCxnSpPr>
          <p:nvPr/>
        </p:nvCxnSpPr>
        <p:spPr>
          <a:xfrm flipV="1">
            <a:off x="3560591" y="4534014"/>
            <a:ext cx="2581229" cy="328988"/>
          </a:xfrm>
          <a:prstGeom prst="straightConnector1">
            <a:avLst/>
          </a:prstGeom>
          <a:ln w="3810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76502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8" grpId="0" animBg="1"/>
      <p:bldP spid="47" grpId="0"/>
      <p:bldP spid="30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12750"/>
            <a:ext cx="8358522" cy="846667"/>
          </a:xfrm>
        </p:spPr>
        <p:txBody>
          <a:bodyPr/>
          <a:lstStyle/>
          <a:p>
            <a:r>
              <a:rPr lang="en-US" dirty="0"/>
              <a:t>RQ1: OOM cause patterns – </a:t>
            </a:r>
            <a:r>
              <a:rPr lang="en-US" dirty="0" smtClean="0"/>
              <a:t>User code</a:t>
            </a:r>
            <a:endParaRPr lang="en-US" sz="2800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84265" y="1600201"/>
            <a:ext cx="8641061" cy="1573316"/>
          </a:xfrm>
        </p:spPr>
        <p:txBody>
          <a:bodyPr>
            <a:normAutofit/>
          </a:bodyPr>
          <a:lstStyle/>
          <a:p>
            <a:r>
              <a:rPr lang="en-US" altLang="zh-CN" dirty="0"/>
              <a:t>Category: Memory-consuming user code</a:t>
            </a:r>
            <a:endParaRPr lang="en-US" altLang="zh-CN" dirty="0">
              <a:solidFill>
                <a:srgbClr val="000090"/>
              </a:solidFill>
            </a:endParaRPr>
          </a:p>
          <a:p>
            <a:pPr lvl="1"/>
            <a:r>
              <a:rPr lang="en-US" altLang="zh-CN" dirty="0" smtClean="0">
                <a:solidFill>
                  <a:srgbClr val="000090"/>
                </a:solidFill>
                <a:latin typeface="Arial"/>
                <a:cs typeface="Arial"/>
              </a:rPr>
              <a:t>Pattern 3: Large single key/value record (7 errors, 6%)</a:t>
            </a:r>
          </a:p>
          <a:p>
            <a:pPr lvl="2"/>
            <a:r>
              <a:rPr lang="en-US" altLang="zh-CN" dirty="0" smtClean="0"/>
              <a:t>Driver </a:t>
            </a:r>
            <a:r>
              <a:rPr lang="en-US" altLang="zh-CN" dirty="0"/>
              <a:t>generates large </a:t>
            </a:r>
            <a:r>
              <a:rPr lang="en-US" altLang="zh-CN" dirty="0" smtClean="0"/>
              <a:t>data </a:t>
            </a:r>
          </a:p>
          <a:p>
            <a:pPr lvl="2"/>
            <a:r>
              <a:rPr lang="en-US" dirty="0" smtClean="0"/>
              <a:t>Driver </a:t>
            </a:r>
            <a:r>
              <a:rPr lang="en-US" dirty="0"/>
              <a:t>collects tasks’ large </a:t>
            </a:r>
            <a:r>
              <a:rPr lang="en-US" dirty="0" smtClean="0"/>
              <a:t>outputs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227929" y="2045678"/>
            <a:ext cx="7458870" cy="369332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Arial"/>
                <a:cs typeface="Arial"/>
              </a:rPr>
              <a:t>Pattern 4: Large </a:t>
            </a:r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data generated/collected by the driver </a:t>
            </a:r>
            <a:r>
              <a:rPr lang="en-US" dirty="0" smtClean="0">
                <a:solidFill>
                  <a:schemeClr val="bg1"/>
                </a:solidFill>
                <a:latin typeface="Arial"/>
                <a:cs typeface="Arial"/>
              </a:rPr>
              <a:t>(25 errors, 20%)</a:t>
            </a:r>
            <a:endParaRPr lang="en-US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07412" y="6356350"/>
            <a:ext cx="1079387" cy="365125"/>
          </a:xfrm>
        </p:spPr>
        <p:txBody>
          <a:bodyPr/>
          <a:lstStyle/>
          <a:p>
            <a:fld id="{0EDF6D50-356D-664E-8AD2-94D574649C75}" type="slidenum">
              <a:rPr lang="en-US" smtClean="0"/>
              <a:t>43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-1680623" y="280418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00" y="3247490"/>
            <a:ext cx="7696200" cy="2781300"/>
          </a:xfrm>
          <a:prstGeom prst="rect">
            <a:avLst/>
          </a:prstGeom>
        </p:spPr>
      </p:pic>
      <p:cxnSp>
        <p:nvCxnSpPr>
          <p:cNvPr id="31" name="Straight Arrow Connector 30"/>
          <p:cNvCxnSpPr/>
          <p:nvPr/>
        </p:nvCxnSpPr>
        <p:spPr>
          <a:xfrm flipH="1">
            <a:off x="1683003" y="3767591"/>
            <a:ext cx="2102210" cy="1146596"/>
          </a:xfrm>
          <a:prstGeom prst="straightConnector1">
            <a:avLst/>
          </a:prstGeom>
          <a:ln w="3810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36" idx="1"/>
          </p:cNvCxnSpPr>
          <p:nvPr/>
        </p:nvCxnSpPr>
        <p:spPr>
          <a:xfrm flipH="1">
            <a:off x="1880279" y="3767591"/>
            <a:ext cx="1904934" cy="1516465"/>
          </a:xfrm>
          <a:prstGeom prst="straightConnector1">
            <a:avLst/>
          </a:prstGeom>
          <a:ln w="3810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36" idx="1"/>
          </p:cNvCxnSpPr>
          <p:nvPr/>
        </p:nvCxnSpPr>
        <p:spPr>
          <a:xfrm flipH="1">
            <a:off x="1915546" y="3767591"/>
            <a:ext cx="1869667" cy="1890786"/>
          </a:xfrm>
          <a:prstGeom prst="straightConnector1">
            <a:avLst/>
          </a:prstGeom>
          <a:ln w="3810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Rounded Rectangle 35"/>
          <p:cNvSpPr/>
          <p:nvPr/>
        </p:nvSpPr>
        <p:spPr>
          <a:xfrm>
            <a:off x="3785213" y="3635054"/>
            <a:ext cx="1701495" cy="265073"/>
          </a:xfrm>
          <a:prstGeom prst="roundRect">
            <a:avLst/>
          </a:prstGeom>
          <a:noFill/>
          <a:ln w="3810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cxnSp>
        <p:nvCxnSpPr>
          <p:cNvPr id="42" name="Straight Arrow Connector 41"/>
          <p:cNvCxnSpPr/>
          <p:nvPr/>
        </p:nvCxnSpPr>
        <p:spPr>
          <a:xfrm flipH="1" flipV="1">
            <a:off x="5400400" y="4240557"/>
            <a:ext cx="2654436" cy="1350100"/>
          </a:xfrm>
          <a:prstGeom prst="straightConnector1">
            <a:avLst/>
          </a:prstGeom>
          <a:ln w="3810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H="1" flipV="1">
            <a:off x="5486708" y="3975484"/>
            <a:ext cx="2568129" cy="1167264"/>
          </a:xfrm>
          <a:prstGeom prst="straightConnector1">
            <a:avLst/>
          </a:prstGeom>
          <a:ln w="3810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Rounded Rectangle 43"/>
          <p:cNvSpPr/>
          <p:nvPr/>
        </p:nvSpPr>
        <p:spPr>
          <a:xfrm>
            <a:off x="3785214" y="3975484"/>
            <a:ext cx="1701495" cy="265073"/>
          </a:xfrm>
          <a:prstGeom prst="roundRect">
            <a:avLst/>
          </a:prstGeom>
          <a:noFill/>
          <a:ln w="3810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8013791" y="5401105"/>
            <a:ext cx="493688" cy="368862"/>
          </a:xfrm>
          <a:prstGeom prst="rect">
            <a:avLst/>
          </a:prstGeom>
          <a:solidFill>
            <a:srgbClr val="393BAA"/>
          </a:solidFill>
          <a:ln>
            <a:solidFill>
              <a:srgbClr val="393B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8013790" y="5017898"/>
            <a:ext cx="493689" cy="333891"/>
          </a:xfrm>
          <a:prstGeom prst="rect">
            <a:avLst/>
          </a:prstGeom>
          <a:solidFill>
            <a:srgbClr val="393BAA"/>
          </a:solidFill>
          <a:ln>
            <a:solidFill>
              <a:srgbClr val="393B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3292025" y="3538420"/>
            <a:ext cx="554335" cy="340950"/>
          </a:xfrm>
          <a:prstGeom prst="rect">
            <a:avLst/>
          </a:prstGeom>
          <a:solidFill>
            <a:srgbClr val="393BAA"/>
          </a:solidFill>
          <a:ln>
            <a:solidFill>
              <a:srgbClr val="393B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160286" y="3265722"/>
            <a:ext cx="2811167" cy="738664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  <a:latin typeface="Arial"/>
                <a:cs typeface="Arial"/>
              </a:rPr>
              <a:t>Generate large data</a:t>
            </a:r>
          </a:p>
          <a:p>
            <a:pPr marL="0" lvl="2" algn="ctr"/>
            <a:r>
              <a:rPr lang="en-US" sz="1400" dirty="0" smtClean="0">
                <a:solidFill>
                  <a:schemeClr val="bg1"/>
                </a:solidFill>
                <a:latin typeface="Arial"/>
                <a:cs typeface="Arial"/>
              </a:rPr>
              <a:t>(e.g</a:t>
            </a:r>
            <a:r>
              <a:rPr lang="en-US" sz="1400" dirty="0">
                <a:solidFill>
                  <a:schemeClr val="bg1"/>
                </a:solidFill>
                <a:latin typeface="Arial"/>
                <a:cs typeface="Arial"/>
              </a:rPr>
              <a:t>., </a:t>
            </a:r>
            <a:r>
              <a:rPr lang="en-US" altLang="zh-CN" sz="1400" dirty="0">
                <a:solidFill>
                  <a:schemeClr val="bg1"/>
                </a:solidFill>
                <a:latin typeface="Arial"/>
                <a:cs typeface="Arial"/>
              </a:rPr>
              <a:t>1G array, 400M doubles</a:t>
            </a:r>
            <a:r>
              <a:rPr lang="en-US" altLang="zh-CN" sz="1400" dirty="0" smtClean="0">
                <a:solidFill>
                  <a:schemeClr val="bg1"/>
                </a:solidFill>
                <a:latin typeface="Arial"/>
                <a:cs typeface="Arial"/>
              </a:rPr>
              <a:t>,</a:t>
            </a:r>
          </a:p>
          <a:p>
            <a:pPr marL="0" lvl="2" algn="ctr"/>
            <a:r>
              <a:rPr lang="en-US" altLang="zh-CN" sz="1400" dirty="0" smtClean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1400" dirty="0">
                <a:solidFill>
                  <a:schemeClr val="bg1"/>
                </a:solidFill>
                <a:latin typeface="Arial"/>
                <a:cs typeface="Arial"/>
              </a:rPr>
              <a:t>8000×8000 </a:t>
            </a:r>
            <a:r>
              <a:rPr lang="en-US" altLang="zh-CN" sz="1400" dirty="0" smtClean="0">
                <a:solidFill>
                  <a:schemeClr val="bg1"/>
                </a:solidFill>
                <a:latin typeface="Arial"/>
                <a:cs typeface="Arial"/>
              </a:rPr>
              <a:t>matrix)</a:t>
            </a:r>
            <a:endParaRPr lang="en-US" altLang="zh-CN" sz="14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6559391" y="3247490"/>
            <a:ext cx="2401677" cy="738664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  <a:latin typeface="Arial"/>
                <a:cs typeface="Arial"/>
              </a:rPr>
              <a:t>Collect large results</a:t>
            </a:r>
          </a:p>
          <a:p>
            <a:pPr marL="0" lvl="2" algn="ctr"/>
            <a:r>
              <a:rPr lang="en-US" sz="1400" dirty="0" smtClean="0">
                <a:solidFill>
                  <a:schemeClr val="bg1"/>
                </a:solidFill>
                <a:latin typeface="Arial"/>
                <a:cs typeface="Arial"/>
              </a:rPr>
              <a:t>(e.g., 4.5G </a:t>
            </a:r>
            <a:r>
              <a:rPr lang="en-US" sz="1400" dirty="0">
                <a:solidFill>
                  <a:schemeClr val="bg1"/>
                </a:solidFill>
                <a:latin typeface="Arial"/>
                <a:cs typeface="Arial"/>
              </a:rPr>
              <a:t>graph edges, iterative </a:t>
            </a:r>
            <a:r>
              <a:rPr lang="en-US" sz="1400" dirty="0" smtClean="0">
                <a:solidFill>
                  <a:schemeClr val="bg1"/>
                </a:solidFill>
                <a:latin typeface="Arial"/>
                <a:cs typeface="Arial"/>
              </a:rPr>
              <a:t>tasks’ results)</a:t>
            </a:r>
            <a:endParaRPr lang="en-US" sz="14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20" name="Explosion 1 19"/>
          <p:cNvSpPr/>
          <p:nvPr/>
        </p:nvSpPr>
        <p:spPr>
          <a:xfrm>
            <a:off x="2515659" y="3620006"/>
            <a:ext cx="911587" cy="768759"/>
          </a:xfrm>
          <a:prstGeom prst="irregularSeal1">
            <a:avLst/>
          </a:prstGeom>
          <a:solidFill>
            <a:srgbClr val="393BAA"/>
          </a:solidFill>
          <a:ln>
            <a:solidFill>
              <a:srgbClr val="393BA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 smtClean="0">
                <a:latin typeface="Arial"/>
                <a:cs typeface="Arial"/>
              </a:rPr>
              <a:t>OOM</a:t>
            </a:r>
            <a:endParaRPr lang="en-US" sz="1000" dirty="0">
              <a:latin typeface="Arial"/>
              <a:cs typeface="Arial"/>
            </a:endParaRPr>
          </a:p>
        </p:txBody>
      </p:sp>
      <p:sp>
        <p:nvSpPr>
          <p:cNvPr id="21" name="Explosion 1 20"/>
          <p:cNvSpPr/>
          <p:nvPr/>
        </p:nvSpPr>
        <p:spPr>
          <a:xfrm>
            <a:off x="5647804" y="3217395"/>
            <a:ext cx="911587" cy="768759"/>
          </a:xfrm>
          <a:prstGeom prst="irregularSeal1">
            <a:avLst/>
          </a:prstGeom>
          <a:solidFill>
            <a:srgbClr val="393BAA"/>
          </a:solidFill>
          <a:ln>
            <a:solidFill>
              <a:srgbClr val="393BA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 smtClean="0">
                <a:latin typeface="Arial"/>
                <a:cs typeface="Arial"/>
              </a:rPr>
              <a:t>OOM</a:t>
            </a:r>
            <a:endParaRPr lang="en-US" sz="10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143583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1201E-6 1.31079E-6 L -0.28527 -0.18411 " pathEditMode="relative" rAng="0" ptsTypes="AA">
                                      <p:cBhvr>
                                        <p:cTn id="42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263" y="-9217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1201E-6 9.58777E-7 L -0.28527 -0.18064 " pathEditMode="relative" rAng="0" ptsTypes="AA">
                                      <p:cBhvr>
                                        <p:cTn id="44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263" y="-903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44" grpId="0" animBg="1"/>
      <p:bldP spid="45" grpId="0" animBg="1"/>
      <p:bldP spid="45" grpId="1" animBg="1"/>
      <p:bldP spid="46" grpId="0" animBg="1"/>
      <p:bldP spid="46" grpId="1" animBg="1"/>
      <p:bldP spid="48" grpId="0" animBg="1"/>
      <p:bldP spid="51" grpId="0" animBg="1"/>
      <p:bldP spid="52" grpId="0" animBg="1"/>
      <p:bldP spid="20" grpId="0" animBg="1"/>
      <p:bldP spid="21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412750"/>
            <a:ext cx="8321533" cy="846667"/>
          </a:xfrm>
        </p:spPr>
        <p:txBody>
          <a:bodyPr/>
          <a:lstStyle/>
          <a:p>
            <a:r>
              <a:rPr lang="en-US" dirty="0" smtClean="0"/>
              <a:t>RQ2: OOM fix patterns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44</a:t>
            </a:fld>
            <a:endParaRPr lang="en-US"/>
          </a:p>
        </p:txBody>
      </p:sp>
      <p:sp>
        <p:nvSpPr>
          <p:cNvPr id="53" name="TextBox 52"/>
          <p:cNvSpPr txBox="1"/>
          <p:nvPr/>
        </p:nvSpPr>
        <p:spPr>
          <a:xfrm>
            <a:off x="8991247" y="5495401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aphicFrame>
        <p:nvGraphicFramePr>
          <p:cNvPr id="77" name="Table 7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0111715"/>
              </p:ext>
            </p:extLst>
          </p:nvPr>
        </p:nvGraphicFramePr>
        <p:xfrm>
          <a:off x="209605" y="1575925"/>
          <a:ext cx="8754073" cy="42233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95979"/>
                <a:gridCol w="2182353"/>
                <a:gridCol w="3637256"/>
                <a:gridCol w="406880"/>
                <a:gridCol w="406814"/>
                <a:gridCol w="924791"/>
              </a:tblGrid>
              <a:tr h="494244">
                <a:tc>
                  <a:txBody>
                    <a:bodyPr/>
                    <a:lstStyle/>
                    <a:p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Category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72000" marR="36000" marT="36000" marB="36000"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Cause patterns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36000" marR="36000" marT="36000" marB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Fi</a:t>
                      </a:r>
                      <a:r>
                        <a:rPr lang="en-US" sz="1400" b="1" baseline="0" dirty="0" smtClean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x patterns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36000" marR="36000" marT="36000" marB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C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36000" marR="36000" marT="36000" marB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U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36000" marR="36000" marT="36000" marB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Errors(n)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36000" marR="36000" marT="36000" marB="36000" anchor="ctr">
                    <a:noFill/>
                  </a:tcPr>
                </a:tc>
              </a:tr>
              <a:tr h="221922">
                <a:tc rowSpan="2">
                  <a:txBody>
                    <a:bodyPr/>
                    <a:lstStyle/>
                    <a:p>
                      <a:r>
                        <a:rPr lang="en-US" sz="1400" b="1" baseline="0" dirty="0" smtClean="0">
                          <a:solidFill>
                            <a:srgbClr val="800000"/>
                          </a:solidFill>
                          <a:latin typeface="Arial"/>
                          <a:cs typeface="Arial"/>
                        </a:rPr>
                        <a:t>Data storage related fixes</a:t>
                      </a:r>
                      <a:endParaRPr lang="en-US" sz="1400" b="1" dirty="0">
                        <a:solidFill>
                          <a:srgbClr val="800000"/>
                        </a:solidFill>
                        <a:latin typeface="Arial"/>
                        <a:cs typeface="Arial"/>
                      </a:endParaRPr>
                    </a:p>
                  </a:txBody>
                  <a:tcPr marL="72000" marR="36000" marT="36000" marB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Large buffered data</a:t>
                      </a:r>
                      <a:endParaRPr lang="en-US" sz="140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36000" marB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>
                          <a:latin typeface="Arial"/>
                          <a:cs typeface="Arial"/>
                        </a:rPr>
                        <a:t>Lower framework buffer size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✓</a:t>
                      </a:r>
                      <a:endParaRPr lang="en-US" sz="1400" dirty="0"/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6 (6)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</a:tr>
              <a:tr h="281774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Large cached data</a:t>
                      </a:r>
                      <a:endParaRPr lang="en-US" sz="140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36000" marB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/>
                          <a:cs typeface="Arial"/>
                        </a:rPr>
                        <a:t>Lower cache threshold, or use</a:t>
                      </a:r>
                      <a:r>
                        <a:rPr lang="en-US" sz="1200" baseline="0" dirty="0" smtClean="0">
                          <a:latin typeface="Arial"/>
                          <a:cs typeface="Arial"/>
                        </a:rPr>
                        <a:t> disk-based cache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✓</a:t>
                      </a:r>
                      <a:endParaRPr lang="en-US" sz="1400" dirty="0"/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2</a:t>
                      </a:r>
                      <a:r>
                        <a:rPr lang="en-US" sz="1400" baseline="0" dirty="0" smtClean="0">
                          <a:latin typeface="Arial"/>
                          <a:cs typeface="Arial"/>
                        </a:rPr>
                        <a:t> (2)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</a:tr>
              <a:tr h="292309">
                <a:tc rowSpan="3">
                  <a:txBody>
                    <a:bodyPr/>
                    <a:lstStyle/>
                    <a:p>
                      <a:r>
                        <a:rPr lang="en-US" sz="1400" b="1" dirty="0" smtClean="0">
                          <a:solidFill>
                            <a:srgbClr val="800000"/>
                          </a:solidFill>
                          <a:latin typeface="Arial"/>
                          <a:cs typeface="Arial"/>
                        </a:rPr>
                        <a:t>Dataflow</a:t>
                      </a:r>
                      <a:r>
                        <a:rPr lang="en-US" sz="1400" b="1" baseline="0" dirty="0" smtClean="0">
                          <a:solidFill>
                            <a:srgbClr val="800000"/>
                          </a:solidFill>
                          <a:latin typeface="Arial"/>
                          <a:cs typeface="Arial"/>
                        </a:rPr>
                        <a:t> related fixes</a:t>
                      </a:r>
                      <a:endParaRPr lang="en-US" sz="1400" b="1" dirty="0">
                        <a:solidFill>
                          <a:srgbClr val="800000"/>
                        </a:solidFill>
                        <a:latin typeface="Arial"/>
                        <a:cs typeface="Arial"/>
                      </a:endParaRPr>
                    </a:p>
                  </a:txBody>
                  <a:tcPr marL="72000" marR="36000" marT="36000" marB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Improper data partition </a:t>
                      </a:r>
                      <a:endParaRPr lang="en-US" sz="140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36000" marB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/>
                          <a:cs typeface="Arial"/>
                        </a:rPr>
                        <a:t>Increase partition number, or change partition function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✓</a:t>
                      </a:r>
                      <a:endParaRPr lang="en-US" sz="1400" dirty="0"/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12 (6)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</a:tr>
              <a:tr h="175103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Hot key </a:t>
                      </a:r>
                      <a:endParaRPr lang="en-US" sz="140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36000" marB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/>
                          <a:cs typeface="Arial"/>
                        </a:rPr>
                        <a:t>Redesign the key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✓</a:t>
                      </a:r>
                      <a:endParaRPr lang="en-US" sz="1400" dirty="0" smtClean="0"/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3 (0)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</a:tr>
              <a:tr h="185639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Large single record </a:t>
                      </a:r>
                      <a:endParaRPr lang="en-US" sz="140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36000" marB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/>
                          <a:cs typeface="Arial"/>
                        </a:rPr>
                        <a:t>Split</a:t>
                      </a:r>
                      <a:r>
                        <a:rPr lang="en-US" sz="1200" baseline="0" dirty="0" smtClean="0">
                          <a:latin typeface="Arial"/>
                          <a:cs typeface="Arial"/>
                        </a:rPr>
                        <a:t>  large record into small records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✓</a:t>
                      </a:r>
                      <a:endParaRPr lang="en-US" sz="1400" dirty="0"/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4 (1)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</a:tr>
              <a:tr h="294807">
                <a:tc rowSpan="6">
                  <a:txBody>
                    <a:bodyPr/>
                    <a:lstStyle/>
                    <a:p>
                      <a:r>
                        <a:rPr lang="en-US" sz="1400" b="1" dirty="0" smtClean="0">
                          <a:solidFill>
                            <a:srgbClr val="800000"/>
                          </a:solidFill>
                          <a:latin typeface="Arial"/>
                          <a:cs typeface="Arial"/>
                        </a:rPr>
                        <a:t>User code related fixes</a:t>
                      </a:r>
                      <a:endParaRPr lang="en-US" sz="1400" b="1" dirty="0">
                        <a:solidFill>
                          <a:srgbClr val="800000"/>
                        </a:solidFill>
                        <a:latin typeface="Arial"/>
                        <a:cs typeface="Arial"/>
                      </a:endParaRPr>
                    </a:p>
                  </a:txBody>
                  <a:tcPr marL="72000" marR="36000" marT="36000" marB="36000" anchor="ctr">
                    <a:noFill/>
                  </a:tcPr>
                </a:tc>
                <a:tc rowSpan="4"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Large accumulated results </a:t>
                      </a:r>
                      <a:endParaRPr lang="en-US" sz="1400" dirty="0" smtClean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36000" marR="36000" marT="36000" marB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/>
                          <a:cs typeface="Arial"/>
                        </a:rPr>
                        <a:t>Change accumulative operator to streaming operators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✓</a:t>
                      </a:r>
                      <a:endParaRPr lang="en-US" sz="1400" dirty="0"/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2 (2)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</a:tr>
              <a:tr h="178701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 marL="36000" marR="36000" marT="36000" marB="36000"/>
                </a:tc>
                <a:tc vMerge="1"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/>
                          <a:cs typeface="Arial"/>
                        </a:rPr>
                        <a:t>Do the accumulative operation in several passes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✓</a:t>
                      </a:r>
                      <a:endParaRPr lang="en-US" sz="1400" dirty="0"/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3 (1)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</a:tr>
              <a:tr h="196665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 marL="36000" marR="36000" marT="36000" marB="36000"/>
                </a:tc>
                <a:tc vMerge="1"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/>
                          <a:cs typeface="Arial"/>
                        </a:rPr>
                        <a:t>Spill partial accumulated results into disk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✓</a:t>
                      </a:r>
                      <a:endParaRPr lang="en-US" sz="1400" dirty="0"/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3 (1)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</a:tr>
              <a:tr h="182543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 marL="36000" marR="36000" marT="36000" marB="36000"/>
                </a:tc>
                <a:tc vMerge="1"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/>
                          <a:cs typeface="Arial"/>
                        </a:rPr>
                        <a:t>Skip the abnormal data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✓</a:t>
                      </a:r>
                      <a:endParaRPr lang="en-US" sz="1400" dirty="0"/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2</a:t>
                      </a:r>
                      <a:r>
                        <a:rPr lang="en-US" sz="1400" baseline="0" dirty="0" smtClean="0">
                          <a:latin typeface="Arial"/>
                          <a:cs typeface="Arial"/>
                        </a:rPr>
                        <a:t> (2)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</a:tr>
              <a:tr h="106775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 marL="36000" marR="36000" marT="36000" marB="36000"/>
                </a:tc>
                <a:tc rowSpan="2"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Large collected results</a:t>
                      </a:r>
                      <a:endParaRPr lang="en-US" sz="140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36000" marB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/>
                          <a:cs typeface="Arial"/>
                        </a:rPr>
                        <a:t>Use tree aggregation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✓</a:t>
                      </a:r>
                      <a:endParaRPr lang="en-US" sz="1400" dirty="0"/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3 (2)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</a:tr>
              <a:tr h="0">
                <a:tc vMerge="1">
                  <a:txBody>
                    <a:bodyPr/>
                    <a:lstStyle/>
                    <a:p>
                      <a:endParaRPr lang="en-US" sz="1400" b="1" dirty="0">
                        <a:solidFill>
                          <a:srgbClr val="393BAA"/>
                        </a:solidFill>
                        <a:latin typeface="Arial"/>
                        <a:cs typeface="Arial"/>
                      </a:endParaRPr>
                    </a:p>
                  </a:txBody>
                  <a:tcPr marL="72000" marR="36000" marT="36000" marB="36000" anchor="ctr"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/>
                          <a:cs typeface="Arial"/>
                        </a:rPr>
                        <a:t>Adjust application’s parameters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✓</a:t>
                      </a:r>
                      <a:endParaRPr lang="en-US" sz="1400" dirty="0" smtClean="0"/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2 (2)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</a:tr>
              <a:tr h="164834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 smtClean="0"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72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="1" dirty="0" smtClean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latin typeface="Arial"/>
                          <a:cs typeface="Arial"/>
                        </a:rPr>
                        <a:t>42 (25)</a:t>
                      </a:r>
                      <a:endParaRPr lang="en-US" sz="1400" b="1" dirty="0">
                        <a:latin typeface="Arial"/>
                        <a:cs typeface="Arial"/>
                      </a:endParaRPr>
                    </a:p>
                  </a:txBody>
                  <a:tcPr marL="36000" marR="36000" marT="36000" marB="36000">
                    <a:noFill/>
                  </a:tcPr>
                </a:tc>
              </a:tr>
            </a:tbl>
          </a:graphicData>
        </a:graphic>
      </p:graphicFrame>
      <p:sp>
        <p:nvSpPr>
          <p:cNvPr id="93" name="Rectangle 92"/>
          <p:cNvSpPr/>
          <p:nvPr/>
        </p:nvSpPr>
        <p:spPr>
          <a:xfrm flipH="1">
            <a:off x="209602" y="2100381"/>
            <a:ext cx="8754073" cy="524455"/>
          </a:xfrm>
          <a:prstGeom prst="rect">
            <a:avLst/>
          </a:prstGeom>
          <a:noFill/>
          <a:ln w="38100" cmpd="sng">
            <a:solidFill>
              <a:srgbClr val="8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 flipH="1">
            <a:off x="209602" y="2624837"/>
            <a:ext cx="8754073" cy="1024543"/>
          </a:xfrm>
          <a:prstGeom prst="rect">
            <a:avLst/>
          </a:prstGeom>
          <a:noFill/>
          <a:ln w="38100" cmpd="sng">
            <a:solidFill>
              <a:srgbClr val="8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 flipH="1">
            <a:off x="209601" y="3666161"/>
            <a:ext cx="8754073" cy="1829239"/>
          </a:xfrm>
          <a:prstGeom prst="rect">
            <a:avLst/>
          </a:prstGeom>
          <a:noFill/>
          <a:ln w="38100" cmpd="sng">
            <a:solidFill>
              <a:srgbClr val="8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09605" y="6075144"/>
            <a:ext cx="7163546" cy="648512"/>
          </a:xfrm>
          <a:prstGeom prst="rect">
            <a:avLst/>
          </a:prstGeom>
          <a:solidFill>
            <a:srgbClr val="800000"/>
          </a:solidFill>
        </p:spPr>
        <p:txBody>
          <a:bodyPr wrap="square" tIns="93600" bIns="0">
            <a:spAutoFit/>
          </a:bodyPr>
          <a:lstStyle/>
          <a:p>
            <a:r>
              <a:rPr lang="en-US" b="1" baseline="30000" dirty="0" smtClean="0">
                <a:solidFill>
                  <a:schemeClr val="bg1"/>
                </a:solidFill>
                <a:latin typeface="Arial"/>
                <a:cs typeface="Arial"/>
              </a:rPr>
              <a:t>Implication:</a:t>
            </a:r>
          </a:p>
          <a:p>
            <a:r>
              <a:rPr lang="en-US" baseline="30000" dirty="0" smtClean="0">
                <a:solidFill>
                  <a:schemeClr val="bg1"/>
                </a:solidFill>
                <a:latin typeface="Arial"/>
                <a:cs typeface="Arial"/>
              </a:rPr>
              <a:t>There </a:t>
            </a:r>
            <a:r>
              <a:rPr lang="en-US" baseline="30000" dirty="0">
                <a:solidFill>
                  <a:schemeClr val="bg1"/>
                </a:solidFill>
                <a:latin typeface="Arial"/>
                <a:cs typeface="Arial"/>
              </a:rPr>
              <a:t>is not a unified method to fix the OOM errors</a:t>
            </a:r>
            <a:r>
              <a:rPr lang="en-US" baseline="30000" dirty="0" smtClean="0">
                <a:solidFill>
                  <a:schemeClr val="bg1"/>
                </a:solidFill>
                <a:latin typeface="Arial"/>
                <a:cs typeface="Arial"/>
              </a:rPr>
              <a:t>.</a:t>
            </a:r>
          </a:p>
          <a:p>
            <a:r>
              <a:rPr lang="en-US" baseline="30000" dirty="0" smtClean="0">
                <a:solidFill>
                  <a:schemeClr val="bg1"/>
                </a:solidFill>
                <a:latin typeface="Arial"/>
                <a:cs typeface="Arial"/>
              </a:rPr>
              <a:t>The </a:t>
            </a:r>
            <a:r>
              <a:rPr lang="en-US" baseline="30000" dirty="0">
                <a:solidFill>
                  <a:schemeClr val="bg1"/>
                </a:solidFill>
                <a:latin typeface="Arial"/>
                <a:cs typeface="Arial"/>
              </a:rPr>
              <a:t>general fix guide is to limit the data storage, the runtime data, or the memory usage of user code.</a:t>
            </a:r>
            <a:endParaRPr lang="en-US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464901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" grpId="0" animBg="1"/>
      <p:bldP spid="94" grpId="0" animBg="1"/>
      <p:bldP spid="95" grpId="0" animBg="1"/>
      <p:bldP spid="5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412750"/>
            <a:ext cx="8321533" cy="846667"/>
          </a:xfrm>
        </p:spPr>
        <p:txBody>
          <a:bodyPr/>
          <a:lstStyle/>
          <a:p>
            <a:r>
              <a:rPr lang="en-US" dirty="0" smtClean="0"/>
              <a:t>RQ2: Fix patterns </a:t>
            </a:r>
            <a:r>
              <a:rPr lang="en-US" sz="2800" dirty="0" smtClean="0"/>
              <a:t>– Data storage related fixes</a:t>
            </a:r>
            <a:endParaRPr lang="en-US" sz="2800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altLang="zh-CN" dirty="0" smtClean="0">
                <a:latin typeface="Arial"/>
                <a:cs typeface="Arial"/>
              </a:rPr>
              <a:t>Category: Data storage related fix patterns </a:t>
            </a:r>
            <a:endParaRPr lang="en-US" altLang="zh-CN" dirty="0"/>
          </a:p>
          <a:p>
            <a:pPr lvl="1"/>
            <a:r>
              <a:rPr lang="en-US" altLang="zh-CN" dirty="0" smtClean="0"/>
              <a:t>Lower framework buffer size</a:t>
            </a:r>
          </a:p>
          <a:p>
            <a:pPr lvl="2"/>
            <a:r>
              <a:rPr lang="en-US" altLang="zh-CN" dirty="0"/>
              <a:t>e</a:t>
            </a:r>
            <a:r>
              <a:rPr lang="en-US" altLang="zh-CN" dirty="0" smtClean="0"/>
              <a:t>.g., change </a:t>
            </a:r>
            <a:r>
              <a:rPr lang="en-US" altLang="zh-CN" i="1" dirty="0" err="1" smtClean="0"/>
              <a:t>io.sort.mb</a:t>
            </a:r>
            <a:r>
              <a:rPr lang="en-US" altLang="zh-CN" dirty="0" smtClean="0"/>
              <a:t> from 300MB to 100MB</a:t>
            </a:r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45</a:t>
            </a:fld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228738" y="2080309"/>
            <a:ext cx="6270381" cy="36933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>
            <a:spAutoFit/>
          </a:bodyPr>
          <a:lstStyle/>
          <a:p>
            <a:pPr marL="0" lvl="1"/>
            <a:r>
              <a:rPr lang="en-US" altLang="zh-CN" dirty="0" smtClean="0">
                <a:solidFill>
                  <a:srgbClr val="FFFFFF"/>
                </a:solidFill>
                <a:latin typeface="Arial"/>
                <a:ea typeface="黑体"/>
                <a:cs typeface="Arial"/>
              </a:rPr>
              <a:t>Pattern 1: Lower framework buffer size</a:t>
            </a:r>
            <a:endParaRPr lang="en-US" altLang="zh-CN" dirty="0">
              <a:solidFill>
                <a:srgbClr val="FFFFFF"/>
              </a:solidFill>
              <a:latin typeface="Arial"/>
              <a:ea typeface="黑体"/>
              <a:cs typeface="Arial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8991247" y="5495401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54" name="Picture 5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035" y="2911881"/>
            <a:ext cx="7200534" cy="3567759"/>
          </a:xfrm>
          <a:prstGeom prst="rect">
            <a:avLst/>
          </a:prstGeom>
        </p:spPr>
      </p:pic>
      <p:cxnSp>
        <p:nvCxnSpPr>
          <p:cNvPr id="55" name="Straight Arrow Connector 54"/>
          <p:cNvCxnSpPr/>
          <p:nvPr/>
        </p:nvCxnSpPr>
        <p:spPr>
          <a:xfrm>
            <a:off x="3101100" y="4651733"/>
            <a:ext cx="236394" cy="807556"/>
          </a:xfrm>
          <a:prstGeom prst="straightConnector1">
            <a:avLst/>
          </a:prstGeom>
          <a:ln w="5715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Rectangle 62"/>
          <p:cNvSpPr/>
          <p:nvPr/>
        </p:nvSpPr>
        <p:spPr>
          <a:xfrm>
            <a:off x="2474616" y="4716957"/>
            <a:ext cx="1382297" cy="338554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 map buffer</a:t>
            </a:r>
            <a:endParaRPr lang="en-US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cxnSp>
        <p:nvCxnSpPr>
          <p:cNvPr id="64" name="Straight Arrow Connector 63"/>
          <p:cNvCxnSpPr/>
          <p:nvPr/>
        </p:nvCxnSpPr>
        <p:spPr>
          <a:xfrm flipH="1">
            <a:off x="4649403" y="4534388"/>
            <a:ext cx="335848" cy="968473"/>
          </a:xfrm>
          <a:prstGeom prst="straightConnector1">
            <a:avLst/>
          </a:prstGeom>
          <a:ln w="5715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Rectangle 64"/>
          <p:cNvSpPr/>
          <p:nvPr/>
        </p:nvSpPr>
        <p:spPr>
          <a:xfrm>
            <a:off x="4308536" y="4716957"/>
            <a:ext cx="1547387" cy="338554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 shuffle buffer</a:t>
            </a:r>
            <a:endParaRPr lang="en-US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996802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animBg="1"/>
      <p:bldP spid="65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412750"/>
            <a:ext cx="8321533" cy="846667"/>
          </a:xfrm>
        </p:spPr>
        <p:txBody>
          <a:bodyPr/>
          <a:lstStyle/>
          <a:p>
            <a:r>
              <a:rPr lang="en-US" dirty="0" smtClean="0"/>
              <a:t>RQ2: Fix patterns </a:t>
            </a:r>
            <a:r>
              <a:rPr lang="en-US" sz="2800" dirty="0" smtClean="0"/>
              <a:t>– Data storage related fixes</a:t>
            </a:r>
            <a:endParaRPr lang="en-US" sz="2800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altLang="zh-CN" dirty="0" smtClean="0">
                <a:latin typeface="Arial"/>
                <a:cs typeface="Arial"/>
              </a:rPr>
              <a:t>Category: Data storage related fix patterns </a:t>
            </a:r>
            <a:endParaRPr lang="en-US" altLang="zh-CN" dirty="0"/>
          </a:p>
          <a:p>
            <a:pPr lvl="1"/>
            <a:r>
              <a:rPr lang="en-US" altLang="zh-CN" dirty="0" smtClean="0"/>
              <a:t>Lower framework buffer size</a:t>
            </a:r>
          </a:p>
          <a:p>
            <a:pPr lvl="2"/>
            <a:r>
              <a:rPr lang="en-US" altLang="zh-CN" dirty="0"/>
              <a:t>e</a:t>
            </a:r>
            <a:r>
              <a:rPr lang="en-US" altLang="zh-CN" dirty="0" smtClean="0"/>
              <a:t>.g., change </a:t>
            </a:r>
            <a:r>
              <a:rPr lang="en-US" altLang="zh-CN" i="1" dirty="0" err="1" smtClean="0"/>
              <a:t>io.sort.mb</a:t>
            </a:r>
            <a:r>
              <a:rPr lang="en-US" altLang="zh-CN" dirty="0" smtClean="0"/>
              <a:t> from 300MB to 100MB</a:t>
            </a:r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46</a:t>
            </a:fld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228738" y="2080309"/>
            <a:ext cx="6270381" cy="36933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>
            <a:spAutoFit/>
          </a:bodyPr>
          <a:lstStyle/>
          <a:p>
            <a:pPr marL="0" lvl="1"/>
            <a:r>
              <a:rPr lang="en-US" altLang="zh-CN" dirty="0" smtClean="0">
                <a:solidFill>
                  <a:srgbClr val="FFFFFF"/>
                </a:solidFill>
                <a:latin typeface="Arial"/>
                <a:ea typeface="黑体"/>
                <a:cs typeface="Arial"/>
              </a:rPr>
              <a:t>Pattern 1: Lower framework buffer size</a:t>
            </a:r>
            <a:endParaRPr lang="en-US" altLang="zh-CN" dirty="0">
              <a:solidFill>
                <a:srgbClr val="FFFFFF"/>
              </a:solidFill>
              <a:latin typeface="Arial"/>
              <a:ea typeface="黑体"/>
              <a:cs typeface="Arial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8991247" y="5495401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54" name="Picture 5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035" y="2911881"/>
            <a:ext cx="7200534" cy="3567759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>
            <a:off x="3101100" y="4651733"/>
            <a:ext cx="236394" cy="843668"/>
          </a:xfrm>
          <a:prstGeom prst="straightConnector1">
            <a:avLst/>
          </a:prstGeom>
          <a:ln w="57150" cmpd="sng"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1812463" y="4763989"/>
            <a:ext cx="2305651" cy="338554"/>
          </a:xfrm>
          <a:prstGeom prst="rect">
            <a:avLst/>
          </a:prstGeom>
          <a:solidFill>
            <a:srgbClr val="800000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 Lower map buffer size</a:t>
            </a:r>
            <a:endParaRPr lang="en-US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 flipH="1">
            <a:off x="4649404" y="4538685"/>
            <a:ext cx="359879" cy="964176"/>
          </a:xfrm>
          <a:prstGeom prst="straightConnector1">
            <a:avLst/>
          </a:prstGeom>
          <a:ln w="57150" cmpd="sng"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4308536" y="4763989"/>
            <a:ext cx="2509778" cy="338554"/>
          </a:xfrm>
          <a:prstGeom prst="rect">
            <a:avLst/>
          </a:prstGeom>
          <a:solidFill>
            <a:srgbClr val="800000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 Lower shuffle buffer size</a:t>
            </a:r>
            <a:endParaRPr lang="en-US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484073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600" y="2912400"/>
            <a:ext cx="7200212" cy="3567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412750"/>
            <a:ext cx="8321533" cy="846667"/>
          </a:xfrm>
        </p:spPr>
        <p:txBody>
          <a:bodyPr/>
          <a:lstStyle/>
          <a:p>
            <a:r>
              <a:rPr lang="en-US" dirty="0" smtClean="0"/>
              <a:t>RQ2: Fix patterns </a:t>
            </a:r>
            <a:r>
              <a:rPr lang="en-US" sz="2800" dirty="0" smtClean="0"/>
              <a:t>– Data storage related fixes</a:t>
            </a:r>
            <a:endParaRPr lang="en-US" sz="2800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altLang="zh-CN" dirty="0" smtClean="0">
                <a:latin typeface="Arial"/>
                <a:cs typeface="Arial"/>
              </a:rPr>
              <a:t>Category: Data storage related fix patterns </a:t>
            </a:r>
            <a:endParaRPr lang="en-US" altLang="zh-CN" dirty="0"/>
          </a:p>
          <a:p>
            <a:pPr lvl="1"/>
            <a:r>
              <a:rPr lang="en-US" altLang="zh-CN" dirty="0" smtClean="0"/>
              <a:t>Lower framework buffer size</a:t>
            </a:r>
          </a:p>
          <a:p>
            <a:pPr lvl="2"/>
            <a:r>
              <a:rPr lang="en-US" altLang="zh-CN" dirty="0"/>
              <a:t>e</a:t>
            </a:r>
            <a:r>
              <a:rPr lang="en-US" altLang="zh-CN" dirty="0" smtClean="0"/>
              <a:t>.g., change </a:t>
            </a:r>
            <a:r>
              <a:rPr lang="en-US" altLang="zh-CN" i="1" dirty="0" err="1" smtClean="0"/>
              <a:t>io.sort.mb</a:t>
            </a:r>
            <a:r>
              <a:rPr lang="en-US" altLang="zh-CN" dirty="0" smtClean="0"/>
              <a:t> from 300MB to 100MB</a:t>
            </a:r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47</a:t>
            </a:fld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228738" y="2080309"/>
            <a:ext cx="6270381" cy="36933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>
            <a:spAutoFit/>
          </a:bodyPr>
          <a:lstStyle/>
          <a:p>
            <a:pPr marL="0" lvl="1"/>
            <a:r>
              <a:rPr lang="en-US" altLang="zh-CN" dirty="0" smtClean="0">
                <a:solidFill>
                  <a:srgbClr val="FFFFFF"/>
                </a:solidFill>
                <a:latin typeface="Arial"/>
                <a:ea typeface="黑体"/>
                <a:cs typeface="Arial"/>
              </a:rPr>
              <a:t>Pattern 1: Lower framework buffer size</a:t>
            </a:r>
            <a:endParaRPr lang="en-US" altLang="zh-CN" dirty="0">
              <a:solidFill>
                <a:srgbClr val="FFFFFF"/>
              </a:solidFill>
              <a:latin typeface="Arial"/>
              <a:ea typeface="黑体"/>
              <a:cs typeface="Arial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8991247" y="5495401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47685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412750"/>
            <a:ext cx="8321533" cy="846667"/>
          </a:xfrm>
        </p:spPr>
        <p:txBody>
          <a:bodyPr/>
          <a:lstStyle/>
          <a:p>
            <a:r>
              <a:rPr lang="en-US" dirty="0" smtClean="0"/>
              <a:t>RQ2: Fix patterns </a:t>
            </a:r>
            <a:r>
              <a:rPr lang="en-US" sz="2800" dirty="0" smtClean="0"/>
              <a:t>– Data storage related fixes</a:t>
            </a:r>
            <a:endParaRPr lang="en-US" sz="2800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altLang="zh-CN" dirty="0" smtClean="0">
                <a:latin typeface="Arial"/>
                <a:cs typeface="Arial"/>
              </a:rPr>
              <a:t>Category: Data storage related fix patterns</a:t>
            </a:r>
          </a:p>
          <a:p>
            <a:pPr lvl="1"/>
            <a:r>
              <a:rPr lang="en-US" altLang="zh-CN" dirty="0" smtClean="0"/>
              <a:t>Lower framework buffer size</a:t>
            </a:r>
          </a:p>
          <a:p>
            <a:pPr lvl="2"/>
            <a:r>
              <a:rPr lang="en-US" altLang="zh-CN" dirty="0"/>
              <a:t>e.g., change </a:t>
            </a:r>
            <a:r>
              <a:rPr lang="en-US" altLang="zh-CN" i="1" dirty="0" err="1"/>
              <a:t>spark.storage.memoryFraction</a:t>
            </a:r>
            <a:r>
              <a:rPr lang="en-US" altLang="zh-CN" dirty="0"/>
              <a:t> from 0.66 to 0.1</a:t>
            </a:r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48</a:t>
            </a:fld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228738" y="2080309"/>
            <a:ext cx="6270381" cy="36933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>
            <a:spAutoFit/>
          </a:bodyPr>
          <a:lstStyle/>
          <a:p>
            <a:pPr marL="0" lvl="1"/>
            <a:r>
              <a:rPr lang="en-US" altLang="zh-CN" dirty="0">
                <a:solidFill>
                  <a:srgbClr val="FFFFFF"/>
                </a:solidFill>
                <a:latin typeface="Arial"/>
                <a:ea typeface="黑体"/>
                <a:cs typeface="Arial"/>
              </a:rPr>
              <a:t>Pattern 2: Lower the cache threshold</a:t>
            </a:r>
          </a:p>
        </p:txBody>
      </p:sp>
      <p:pic>
        <p:nvPicPr>
          <p:cNvPr id="53" name="Picture 5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206" y="3252014"/>
            <a:ext cx="7219878" cy="3104336"/>
          </a:xfrm>
          <a:prstGeom prst="rect">
            <a:avLst/>
          </a:prstGeom>
        </p:spPr>
      </p:pic>
      <p:sp>
        <p:nvSpPr>
          <p:cNvPr id="54" name="Rectangle 53"/>
          <p:cNvSpPr/>
          <p:nvPr/>
        </p:nvSpPr>
        <p:spPr>
          <a:xfrm>
            <a:off x="3052163" y="2940419"/>
            <a:ext cx="9143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 smtClean="0">
                <a:latin typeface="Arial"/>
                <a:cs typeface="Arial"/>
              </a:rPr>
              <a:t>First job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6449958" y="2937328"/>
            <a:ext cx="121138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 smtClean="0">
                <a:latin typeface="Arial"/>
                <a:cs typeface="Arial"/>
              </a:rPr>
              <a:t>Second job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57" name="Explosion 1 56"/>
          <p:cNvSpPr/>
          <p:nvPr/>
        </p:nvSpPr>
        <p:spPr>
          <a:xfrm>
            <a:off x="5538371" y="4886731"/>
            <a:ext cx="911587" cy="768759"/>
          </a:xfrm>
          <a:prstGeom prst="irregularSeal1">
            <a:avLst/>
          </a:prstGeom>
          <a:solidFill>
            <a:srgbClr val="393BAA"/>
          </a:solidFill>
          <a:ln>
            <a:solidFill>
              <a:srgbClr val="393BA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 smtClean="0">
                <a:latin typeface="Arial"/>
                <a:cs typeface="Arial"/>
              </a:rPr>
              <a:t>OOM</a:t>
            </a:r>
            <a:endParaRPr lang="en-US" sz="1000" dirty="0">
              <a:latin typeface="Arial"/>
              <a:cs typeface="Arial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4470705" y="5821741"/>
            <a:ext cx="2314993" cy="338554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Data cached for </a:t>
            </a:r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reuse</a:t>
            </a:r>
            <a:endParaRPr lang="en-US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cxnSp>
        <p:nvCxnSpPr>
          <p:cNvPr id="59" name="Straight Arrow Connector 58"/>
          <p:cNvCxnSpPr/>
          <p:nvPr/>
        </p:nvCxnSpPr>
        <p:spPr>
          <a:xfrm>
            <a:off x="5503094" y="4695305"/>
            <a:ext cx="0" cy="807556"/>
          </a:xfrm>
          <a:prstGeom prst="straightConnector1">
            <a:avLst/>
          </a:prstGeom>
          <a:ln w="5715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16539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  <p:bldP spid="58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412750"/>
            <a:ext cx="8321533" cy="846667"/>
          </a:xfrm>
        </p:spPr>
        <p:txBody>
          <a:bodyPr/>
          <a:lstStyle/>
          <a:p>
            <a:r>
              <a:rPr lang="en-US" dirty="0" smtClean="0"/>
              <a:t>RQ2: Fix patterns </a:t>
            </a:r>
            <a:r>
              <a:rPr lang="en-US" sz="2800" dirty="0" smtClean="0"/>
              <a:t>– Data storage related fixes</a:t>
            </a:r>
            <a:endParaRPr lang="en-US" sz="2800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altLang="zh-CN" dirty="0" smtClean="0">
                <a:latin typeface="Arial"/>
                <a:cs typeface="Arial"/>
              </a:rPr>
              <a:t>Category: Data storage related fix patterns</a:t>
            </a:r>
          </a:p>
          <a:p>
            <a:pPr lvl="1"/>
            <a:r>
              <a:rPr lang="en-US" altLang="zh-CN" dirty="0" smtClean="0"/>
              <a:t>Lower framework buffer size</a:t>
            </a:r>
          </a:p>
          <a:p>
            <a:pPr lvl="2"/>
            <a:r>
              <a:rPr lang="en-US" altLang="zh-CN" dirty="0"/>
              <a:t>e.g., change </a:t>
            </a:r>
            <a:r>
              <a:rPr lang="en-US" altLang="zh-CN" i="1" dirty="0" err="1"/>
              <a:t>spark.storage.memoryFraction</a:t>
            </a:r>
            <a:r>
              <a:rPr lang="en-US" altLang="zh-CN" dirty="0"/>
              <a:t> from 0.66 to 0.1</a:t>
            </a:r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49</a:t>
            </a:fld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228738" y="2080309"/>
            <a:ext cx="6270381" cy="36933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>
            <a:spAutoFit/>
          </a:bodyPr>
          <a:lstStyle/>
          <a:p>
            <a:pPr marL="0" lvl="1"/>
            <a:r>
              <a:rPr lang="en-US" altLang="zh-CN" dirty="0">
                <a:solidFill>
                  <a:srgbClr val="FFFFFF"/>
                </a:solidFill>
                <a:latin typeface="Arial"/>
                <a:ea typeface="黑体"/>
                <a:cs typeface="Arial"/>
              </a:rPr>
              <a:t>Pattern 2: Lower the cache threshold</a:t>
            </a:r>
          </a:p>
        </p:txBody>
      </p:sp>
      <p:pic>
        <p:nvPicPr>
          <p:cNvPr id="53" name="Picture 5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206" y="3252014"/>
            <a:ext cx="7219878" cy="3104336"/>
          </a:xfrm>
          <a:prstGeom prst="rect">
            <a:avLst/>
          </a:prstGeom>
        </p:spPr>
      </p:pic>
      <p:sp>
        <p:nvSpPr>
          <p:cNvPr id="54" name="Rectangle 53"/>
          <p:cNvSpPr/>
          <p:nvPr/>
        </p:nvSpPr>
        <p:spPr>
          <a:xfrm>
            <a:off x="3052163" y="2940419"/>
            <a:ext cx="9143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 smtClean="0">
                <a:latin typeface="Arial"/>
                <a:cs typeface="Arial"/>
              </a:rPr>
              <a:t>First job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6449958" y="2937328"/>
            <a:ext cx="121138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 smtClean="0">
                <a:latin typeface="Arial"/>
                <a:cs typeface="Arial"/>
              </a:rPr>
              <a:t>Second job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606332" y="5821741"/>
            <a:ext cx="3464106" cy="584776"/>
          </a:xfrm>
          <a:prstGeom prst="rect">
            <a:avLst/>
          </a:prstGeom>
          <a:solidFill>
            <a:srgbClr val="800000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 Lower cache threshold, </a:t>
            </a:r>
            <a:r>
              <a:rPr lang="en-US" altLang="zh-CN" sz="1600" dirty="0" err="1" smtClean="0">
                <a:solidFill>
                  <a:schemeClr val="bg1"/>
                </a:solidFill>
                <a:latin typeface="Arial"/>
                <a:cs typeface="Arial"/>
              </a:rPr>
              <a:t>Memory_only</a:t>
            </a:r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 to </a:t>
            </a:r>
            <a:r>
              <a:rPr lang="en-US" altLang="zh-CN" sz="1600" dirty="0" err="1" smtClean="0">
                <a:solidFill>
                  <a:schemeClr val="bg1"/>
                </a:solidFill>
                <a:latin typeface="Arial"/>
                <a:cs typeface="Arial"/>
              </a:rPr>
              <a:t>Disk_only</a:t>
            </a:r>
            <a:endParaRPr lang="en-US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5503094" y="4695305"/>
            <a:ext cx="0" cy="807556"/>
          </a:xfrm>
          <a:prstGeom prst="straightConnector1">
            <a:avLst/>
          </a:prstGeom>
          <a:ln w="57150" cmpd="sng"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5093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 </a:t>
            </a:r>
            <a:r>
              <a:rPr lang="en-US" sz="2400" dirty="0" smtClean="0"/>
              <a:t>– Application execution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5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647" y="2528671"/>
            <a:ext cx="7310499" cy="3597492"/>
          </a:xfrm>
          <a:prstGeom prst="rect">
            <a:avLst/>
          </a:prstGeom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125734" cy="4525963"/>
          </a:xfrm>
        </p:spPr>
        <p:txBody>
          <a:bodyPr>
            <a:normAutofit/>
          </a:bodyPr>
          <a:lstStyle/>
          <a:p>
            <a:pPr marL="342900" lvl="1" indent="-342900"/>
            <a:r>
              <a:rPr lang="en-US" sz="2400" dirty="0" smtClean="0"/>
              <a:t>MapReduce </a:t>
            </a:r>
            <a:r>
              <a:rPr lang="en-US" sz="2400" dirty="0" smtClean="0"/>
              <a:t>framework: </a:t>
            </a:r>
            <a:r>
              <a:rPr lang="en-US" dirty="0" smtClean="0"/>
              <a:t>distributed dataflow</a:t>
            </a:r>
          </a:p>
          <a:p>
            <a:pPr marL="742950" lvl="2" indent="-342900"/>
            <a:r>
              <a:rPr lang="en-US" sz="2000" dirty="0" smtClean="0"/>
              <a:t>Partition-aggregation, map stage – reduce stage</a:t>
            </a:r>
            <a:endParaRPr lang="en-US" sz="2000" dirty="0"/>
          </a:p>
          <a:p>
            <a:pPr lvl="2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325444" y="3369592"/>
            <a:ext cx="1675910" cy="369332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dirty="0" smtClean="0">
                <a:solidFill>
                  <a:schemeClr val="bg1"/>
                </a:solidFill>
                <a:latin typeface="Arial"/>
                <a:cs typeface="Arial"/>
              </a:rPr>
              <a:t>Partition</a:t>
            </a:r>
            <a:endParaRPr lang="en-US" dirty="0">
              <a:solidFill>
                <a:schemeClr val="bg1"/>
              </a:solidFill>
              <a:latin typeface="黑体"/>
              <a:ea typeface="黑体"/>
              <a:cs typeface="黑体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973602" y="3369592"/>
            <a:ext cx="1675910" cy="369332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dirty="0" smtClean="0">
                <a:solidFill>
                  <a:schemeClr val="bg1"/>
                </a:solidFill>
                <a:latin typeface="Arial"/>
                <a:cs typeface="Arial"/>
              </a:rPr>
              <a:t>Aggregation</a:t>
            </a:r>
            <a:endParaRPr lang="en-US" dirty="0">
              <a:solidFill>
                <a:schemeClr val="bg1"/>
              </a:solidFill>
              <a:latin typeface="黑体"/>
              <a:ea typeface="黑体"/>
              <a:cs typeface="黑体"/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1325444" y="4339809"/>
            <a:ext cx="1707658" cy="1"/>
          </a:xfrm>
          <a:prstGeom prst="straightConnector1">
            <a:avLst/>
          </a:prstGeom>
          <a:ln w="7620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1325444" y="4973036"/>
            <a:ext cx="1707658" cy="1"/>
          </a:xfrm>
          <a:prstGeom prst="straightConnector1">
            <a:avLst/>
          </a:prstGeom>
          <a:ln w="7620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1325444" y="5626474"/>
            <a:ext cx="1707658" cy="4451"/>
          </a:xfrm>
          <a:prstGeom prst="straightConnector1">
            <a:avLst/>
          </a:prstGeom>
          <a:ln w="7620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4253740" y="4800430"/>
            <a:ext cx="1904009" cy="1"/>
          </a:xfrm>
          <a:prstGeom prst="straightConnector1">
            <a:avLst/>
          </a:prstGeom>
          <a:ln w="7620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4253740" y="5478524"/>
            <a:ext cx="1904009" cy="1"/>
          </a:xfrm>
          <a:prstGeom prst="straightConnector1">
            <a:avLst/>
          </a:prstGeom>
          <a:ln w="7620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3229453" y="4339805"/>
            <a:ext cx="744149" cy="345211"/>
          </a:xfrm>
          <a:prstGeom prst="straightConnector1">
            <a:avLst/>
          </a:prstGeom>
          <a:ln w="7620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V="1">
            <a:off x="3229453" y="4837416"/>
            <a:ext cx="744149" cy="135621"/>
          </a:xfrm>
          <a:prstGeom prst="straightConnector1">
            <a:avLst/>
          </a:prstGeom>
          <a:ln w="7620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V="1">
            <a:off x="3229453" y="4837416"/>
            <a:ext cx="744149" cy="789058"/>
          </a:xfrm>
          <a:prstGeom prst="straightConnector1">
            <a:avLst/>
          </a:prstGeom>
          <a:ln w="7620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>
            <a:off x="3229453" y="4339810"/>
            <a:ext cx="744149" cy="1035629"/>
          </a:xfrm>
          <a:prstGeom prst="straightConnector1">
            <a:avLst/>
          </a:prstGeom>
          <a:ln w="7620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>
            <a:off x="3229453" y="4989816"/>
            <a:ext cx="744149" cy="488708"/>
          </a:xfrm>
          <a:prstGeom prst="straightConnector1">
            <a:avLst/>
          </a:prstGeom>
          <a:ln w="7620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 flipV="1">
            <a:off x="3229453" y="5540171"/>
            <a:ext cx="744149" cy="115412"/>
          </a:xfrm>
          <a:prstGeom prst="straightConnector1">
            <a:avLst/>
          </a:prstGeom>
          <a:ln w="7620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6877110" y="3658002"/>
            <a:ext cx="983036" cy="2468161"/>
          </a:xfrm>
          <a:prstGeom prst="rect">
            <a:avLst/>
          </a:prstGeom>
          <a:solidFill>
            <a:srgbClr val="393BAA"/>
          </a:solidFill>
          <a:ln w="571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 smtClean="0">
                <a:solidFill>
                  <a:srgbClr val="FFFFFF"/>
                </a:solidFill>
                <a:latin typeface="Arial"/>
                <a:cs typeface="Arial"/>
              </a:rPr>
              <a:t>Framework Layer</a:t>
            </a:r>
            <a:endParaRPr lang="en-US" sz="1400" dirty="0">
              <a:solidFill>
                <a:srgbClr val="FFFF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218879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412750"/>
            <a:ext cx="8321533" cy="846667"/>
          </a:xfrm>
        </p:spPr>
        <p:txBody>
          <a:bodyPr/>
          <a:lstStyle/>
          <a:p>
            <a:r>
              <a:rPr lang="en-US" dirty="0" smtClean="0"/>
              <a:t>RQ2: Fix patterns </a:t>
            </a:r>
            <a:r>
              <a:rPr lang="en-US" sz="2800" dirty="0" smtClean="0"/>
              <a:t>– Data storage related fixes</a:t>
            </a:r>
            <a:endParaRPr lang="en-US" sz="2800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altLang="zh-CN" dirty="0" smtClean="0">
                <a:latin typeface="Arial"/>
                <a:cs typeface="Arial"/>
              </a:rPr>
              <a:t>Category: Data storage related fix patterns</a:t>
            </a:r>
          </a:p>
          <a:p>
            <a:pPr lvl="1"/>
            <a:r>
              <a:rPr lang="en-US" altLang="zh-CN" dirty="0" smtClean="0"/>
              <a:t>Lower framework buffer size</a:t>
            </a:r>
          </a:p>
          <a:p>
            <a:pPr lvl="2"/>
            <a:r>
              <a:rPr lang="en-US" altLang="zh-CN" dirty="0"/>
              <a:t>e.g., change </a:t>
            </a:r>
            <a:r>
              <a:rPr lang="en-US" altLang="zh-CN" i="1" dirty="0" err="1"/>
              <a:t>spark.storage.memoryFraction</a:t>
            </a:r>
            <a:r>
              <a:rPr lang="en-US" altLang="zh-CN" dirty="0"/>
              <a:t> from 0.66 to </a:t>
            </a:r>
            <a:r>
              <a:rPr lang="en-US" altLang="zh-CN" dirty="0" smtClean="0"/>
              <a:t>0.1</a:t>
            </a:r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50</a:t>
            </a:fld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228738" y="2080309"/>
            <a:ext cx="6270381" cy="36933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>
            <a:spAutoFit/>
          </a:bodyPr>
          <a:lstStyle/>
          <a:p>
            <a:pPr marL="0" lvl="1"/>
            <a:r>
              <a:rPr lang="en-US" altLang="zh-CN" dirty="0">
                <a:solidFill>
                  <a:srgbClr val="FFFFFF"/>
                </a:solidFill>
                <a:latin typeface="Arial"/>
                <a:ea typeface="黑体"/>
                <a:cs typeface="Arial"/>
              </a:rPr>
              <a:t>Pattern 2: Lower the cache threshold</a:t>
            </a:r>
          </a:p>
        </p:txBody>
      </p:sp>
      <p:sp>
        <p:nvSpPr>
          <p:cNvPr id="54" name="Rectangle 53"/>
          <p:cNvSpPr/>
          <p:nvPr/>
        </p:nvSpPr>
        <p:spPr>
          <a:xfrm>
            <a:off x="3052163" y="2940419"/>
            <a:ext cx="9143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 smtClean="0">
                <a:latin typeface="Arial"/>
                <a:cs typeface="Arial"/>
              </a:rPr>
              <a:t>First job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6449958" y="2937328"/>
            <a:ext cx="121138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 smtClean="0">
                <a:latin typeface="Arial"/>
                <a:cs typeface="Arial"/>
              </a:rPr>
              <a:t>Second job</a:t>
            </a:r>
            <a:endParaRPr lang="en-US" sz="1600" dirty="0">
              <a:latin typeface="Arial"/>
              <a:cs typeface="Arial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200" y="3250800"/>
            <a:ext cx="7217238" cy="310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1720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412750"/>
            <a:ext cx="8321533" cy="846667"/>
          </a:xfrm>
        </p:spPr>
        <p:txBody>
          <a:bodyPr/>
          <a:lstStyle/>
          <a:p>
            <a:r>
              <a:rPr lang="en-US" dirty="0" smtClean="0"/>
              <a:t>RQ2</a:t>
            </a:r>
            <a:r>
              <a:rPr lang="en-US" dirty="0"/>
              <a:t>: Fix patterns </a:t>
            </a:r>
            <a:r>
              <a:rPr lang="en-US" sz="2800" dirty="0"/>
              <a:t>– </a:t>
            </a:r>
            <a:r>
              <a:rPr lang="en-US" sz="2800" dirty="0" smtClean="0"/>
              <a:t>Dataflow related </a:t>
            </a:r>
            <a:r>
              <a:rPr lang="en-US" sz="2800" dirty="0"/>
              <a:t>fixes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51136" y="1639873"/>
            <a:ext cx="8229600" cy="4525963"/>
          </a:xfrm>
        </p:spPr>
        <p:txBody>
          <a:bodyPr/>
          <a:lstStyle/>
          <a:p>
            <a:r>
              <a:rPr lang="en-US" altLang="zh-CN" dirty="0" smtClean="0">
                <a:latin typeface="Arial"/>
                <a:cs typeface="Arial"/>
              </a:rPr>
              <a:t>Category: Dataflow-related fix patterns</a:t>
            </a:r>
          </a:p>
          <a:p>
            <a:pPr lvl="1"/>
            <a:r>
              <a:rPr lang="en-US" altLang="zh-CN" dirty="0" smtClean="0"/>
              <a:t>Lower framework buffer size</a:t>
            </a:r>
          </a:p>
          <a:p>
            <a:pPr lvl="2"/>
            <a:r>
              <a:rPr lang="en-US" altLang="zh-CN" dirty="0"/>
              <a:t>e</a:t>
            </a:r>
            <a:r>
              <a:rPr lang="en-US" altLang="zh-CN" dirty="0" smtClean="0"/>
              <a:t>.g., increase partition number, use range partition function</a:t>
            </a:r>
          </a:p>
          <a:p>
            <a:pPr lvl="1"/>
            <a:endParaRPr lang="en-US" altLang="zh-CN" dirty="0" smtClean="0"/>
          </a:p>
          <a:p>
            <a:pPr marL="457200" lvl="1" indent="0">
              <a:buNone/>
            </a:pPr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51</a:t>
            </a:fld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204078" y="2080309"/>
            <a:ext cx="6270381" cy="36933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>
            <a:spAutoFit/>
          </a:bodyPr>
          <a:lstStyle/>
          <a:p>
            <a:pPr marL="0" lvl="1"/>
            <a:r>
              <a:rPr lang="en-US" altLang="zh-CN" dirty="0" smtClean="0">
                <a:solidFill>
                  <a:srgbClr val="FFFFFF"/>
                </a:solidFill>
                <a:latin typeface="Arial"/>
                <a:ea typeface="黑体"/>
                <a:cs typeface="Arial"/>
              </a:rPr>
              <a:t>Pattern 1: Change partition number/function</a:t>
            </a:r>
            <a:endParaRPr lang="en-US" altLang="zh-CN" dirty="0">
              <a:solidFill>
                <a:srgbClr val="FFFFFF"/>
              </a:solidFill>
              <a:latin typeface="Arial"/>
              <a:ea typeface="黑体"/>
              <a:cs typeface="Arial"/>
            </a:endParaRPr>
          </a:p>
        </p:txBody>
      </p:sp>
      <p:pic>
        <p:nvPicPr>
          <p:cNvPr id="54" name="Picture 5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670" y="2894182"/>
            <a:ext cx="6177171" cy="3654688"/>
          </a:xfrm>
          <a:prstGeom prst="rect">
            <a:avLst/>
          </a:prstGeom>
        </p:spPr>
      </p:pic>
      <p:sp>
        <p:nvSpPr>
          <p:cNvPr id="55" name="Explosion 1 54"/>
          <p:cNvSpPr/>
          <p:nvPr/>
        </p:nvSpPr>
        <p:spPr>
          <a:xfrm>
            <a:off x="5924118" y="4717545"/>
            <a:ext cx="911587" cy="768759"/>
          </a:xfrm>
          <a:prstGeom prst="irregularSeal1">
            <a:avLst/>
          </a:prstGeom>
          <a:solidFill>
            <a:srgbClr val="393BAA"/>
          </a:solidFill>
          <a:ln>
            <a:solidFill>
              <a:srgbClr val="393BA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 smtClean="0">
                <a:latin typeface="Arial"/>
                <a:cs typeface="Arial"/>
              </a:rPr>
              <a:t>OOM</a:t>
            </a:r>
            <a:endParaRPr lang="en-US" sz="1000" dirty="0">
              <a:latin typeface="Arial"/>
              <a:cs typeface="Arial"/>
            </a:endParaRPr>
          </a:p>
        </p:txBody>
      </p:sp>
      <p:cxnSp>
        <p:nvCxnSpPr>
          <p:cNvPr id="56" name="Straight Arrow Connector 55"/>
          <p:cNvCxnSpPr/>
          <p:nvPr/>
        </p:nvCxnSpPr>
        <p:spPr>
          <a:xfrm>
            <a:off x="4691384" y="4597366"/>
            <a:ext cx="1084299" cy="910177"/>
          </a:xfrm>
          <a:prstGeom prst="straightConnector1">
            <a:avLst/>
          </a:prstGeom>
          <a:ln w="5715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>
            <a:off x="4691384" y="4597366"/>
            <a:ext cx="0" cy="910177"/>
          </a:xfrm>
          <a:prstGeom prst="straightConnector1">
            <a:avLst/>
          </a:prstGeom>
          <a:ln w="5715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Rectangle 57"/>
          <p:cNvSpPr/>
          <p:nvPr/>
        </p:nvSpPr>
        <p:spPr>
          <a:xfrm>
            <a:off x="3652353" y="4840858"/>
            <a:ext cx="2130538" cy="338554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Arial"/>
                <a:cs typeface="Arial"/>
              </a:rPr>
              <a:t>Unbalanced partition</a:t>
            </a:r>
            <a:endParaRPr lang="en-US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002451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58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412750"/>
            <a:ext cx="8321533" cy="846667"/>
          </a:xfrm>
        </p:spPr>
        <p:txBody>
          <a:bodyPr/>
          <a:lstStyle/>
          <a:p>
            <a:r>
              <a:rPr lang="en-US" dirty="0" smtClean="0"/>
              <a:t>RQ2</a:t>
            </a:r>
            <a:r>
              <a:rPr lang="en-US" dirty="0"/>
              <a:t>: Fix patterns </a:t>
            </a:r>
            <a:r>
              <a:rPr lang="en-US" sz="2800" dirty="0"/>
              <a:t>– </a:t>
            </a:r>
            <a:r>
              <a:rPr lang="en-US" sz="2800" dirty="0" smtClean="0"/>
              <a:t>Dataflow related </a:t>
            </a:r>
            <a:r>
              <a:rPr lang="en-US" sz="2800" dirty="0"/>
              <a:t>fixes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51136" y="1639873"/>
            <a:ext cx="8229600" cy="4525963"/>
          </a:xfrm>
        </p:spPr>
        <p:txBody>
          <a:bodyPr/>
          <a:lstStyle/>
          <a:p>
            <a:r>
              <a:rPr lang="en-US" altLang="zh-CN" dirty="0" smtClean="0">
                <a:latin typeface="Arial"/>
                <a:cs typeface="Arial"/>
              </a:rPr>
              <a:t>Category: Dataflow-related fix patterns</a:t>
            </a:r>
          </a:p>
          <a:p>
            <a:pPr lvl="1"/>
            <a:r>
              <a:rPr lang="en-US" altLang="zh-CN" dirty="0" smtClean="0"/>
              <a:t>Lower framework buffer size</a:t>
            </a:r>
          </a:p>
          <a:p>
            <a:pPr lvl="2"/>
            <a:r>
              <a:rPr lang="en-US" altLang="zh-CN" dirty="0"/>
              <a:t>e</a:t>
            </a:r>
            <a:r>
              <a:rPr lang="en-US" altLang="zh-CN" dirty="0" smtClean="0"/>
              <a:t>.g., increase partition number, use range partition function</a:t>
            </a:r>
          </a:p>
          <a:p>
            <a:pPr lvl="1"/>
            <a:endParaRPr lang="en-US" altLang="zh-CN" dirty="0" smtClean="0"/>
          </a:p>
          <a:p>
            <a:pPr marL="457200" lvl="1" indent="0">
              <a:buNone/>
            </a:pPr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52</a:t>
            </a:fld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204078" y="2080309"/>
            <a:ext cx="6270381" cy="36933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>
            <a:spAutoFit/>
          </a:bodyPr>
          <a:lstStyle/>
          <a:p>
            <a:pPr marL="0" lvl="1"/>
            <a:r>
              <a:rPr lang="en-US" altLang="zh-CN" dirty="0" smtClean="0">
                <a:solidFill>
                  <a:srgbClr val="FFFFFF"/>
                </a:solidFill>
                <a:latin typeface="Arial"/>
                <a:ea typeface="黑体"/>
                <a:cs typeface="Arial"/>
              </a:rPr>
              <a:t>Pattern 1: Change partition number/function</a:t>
            </a:r>
            <a:endParaRPr lang="en-US" altLang="zh-CN" dirty="0">
              <a:solidFill>
                <a:srgbClr val="FFFFFF"/>
              </a:solidFill>
              <a:latin typeface="Arial"/>
              <a:ea typeface="黑体"/>
              <a:cs typeface="Arial"/>
            </a:endParaRPr>
          </a:p>
        </p:txBody>
      </p:sp>
      <p:pic>
        <p:nvPicPr>
          <p:cNvPr id="54" name="Picture 5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670" y="2894182"/>
            <a:ext cx="6177171" cy="3654688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>
            <a:off x="4691384" y="4620993"/>
            <a:ext cx="1084299" cy="886550"/>
          </a:xfrm>
          <a:prstGeom prst="straightConnector1">
            <a:avLst/>
          </a:prstGeom>
          <a:ln w="57150" cmpd="sng"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4691384" y="4620993"/>
            <a:ext cx="0" cy="886550"/>
          </a:xfrm>
          <a:prstGeom prst="straightConnector1">
            <a:avLst/>
          </a:prstGeom>
          <a:ln w="57150" cmpd="sng"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2983783" y="4840858"/>
            <a:ext cx="4301027" cy="307777"/>
          </a:xfrm>
          <a:prstGeom prst="rect">
            <a:avLst/>
          </a:prstGeom>
          <a:solidFill>
            <a:srgbClr val="800000"/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Arial"/>
                <a:cs typeface="Arial"/>
              </a:rPr>
              <a:t>Increase partition number, change partition function</a:t>
            </a:r>
            <a:endParaRPr lang="en-US" sz="140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43045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800" y="2894400"/>
            <a:ext cx="6176011" cy="3654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412750"/>
            <a:ext cx="8321533" cy="846667"/>
          </a:xfrm>
        </p:spPr>
        <p:txBody>
          <a:bodyPr/>
          <a:lstStyle/>
          <a:p>
            <a:r>
              <a:rPr lang="en-US" dirty="0" smtClean="0"/>
              <a:t>RQ2</a:t>
            </a:r>
            <a:r>
              <a:rPr lang="en-US" dirty="0"/>
              <a:t>: Fix patterns </a:t>
            </a:r>
            <a:r>
              <a:rPr lang="en-US" sz="2800" dirty="0"/>
              <a:t>– </a:t>
            </a:r>
            <a:r>
              <a:rPr lang="en-US" sz="2800" dirty="0" smtClean="0"/>
              <a:t>Dataflow related </a:t>
            </a:r>
            <a:r>
              <a:rPr lang="en-US" sz="2800" dirty="0"/>
              <a:t>fixes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51136" y="1639873"/>
            <a:ext cx="8229600" cy="4525963"/>
          </a:xfrm>
        </p:spPr>
        <p:txBody>
          <a:bodyPr/>
          <a:lstStyle/>
          <a:p>
            <a:r>
              <a:rPr lang="en-US" altLang="zh-CN" dirty="0" smtClean="0">
                <a:latin typeface="Arial"/>
                <a:cs typeface="Arial"/>
              </a:rPr>
              <a:t>Category: Dataflow-related fix patterns</a:t>
            </a:r>
          </a:p>
          <a:p>
            <a:pPr lvl="1"/>
            <a:r>
              <a:rPr lang="en-US" altLang="zh-CN" dirty="0" smtClean="0"/>
              <a:t>Lower framework buffer size</a:t>
            </a:r>
          </a:p>
          <a:p>
            <a:pPr lvl="2"/>
            <a:r>
              <a:rPr lang="en-US" altLang="zh-CN" dirty="0"/>
              <a:t>e</a:t>
            </a:r>
            <a:r>
              <a:rPr lang="en-US" altLang="zh-CN" dirty="0" smtClean="0"/>
              <a:t>.g., increase partition number, use range partition function</a:t>
            </a:r>
          </a:p>
          <a:p>
            <a:pPr lvl="1"/>
            <a:endParaRPr lang="en-US" altLang="zh-CN" dirty="0" smtClean="0"/>
          </a:p>
          <a:p>
            <a:pPr marL="457200" lvl="1" indent="0">
              <a:buNone/>
            </a:pPr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53</a:t>
            </a:fld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204078" y="2080309"/>
            <a:ext cx="6270381" cy="36933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>
            <a:spAutoFit/>
          </a:bodyPr>
          <a:lstStyle/>
          <a:p>
            <a:pPr marL="0" lvl="1"/>
            <a:r>
              <a:rPr lang="en-US" altLang="zh-CN" dirty="0" smtClean="0">
                <a:solidFill>
                  <a:srgbClr val="FFFFFF"/>
                </a:solidFill>
                <a:latin typeface="Arial"/>
                <a:ea typeface="黑体"/>
                <a:cs typeface="Arial"/>
              </a:rPr>
              <a:t>Pattern 1: Change partition number/function</a:t>
            </a:r>
            <a:endParaRPr lang="en-US" altLang="zh-CN" dirty="0">
              <a:solidFill>
                <a:srgbClr val="FFFFFF"/>
              </a:solidFill>
              <a:latin typeface="Arial"/>
              <a:ea typeface="黑体"/>
              <a:cs typeface="Arial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51136" y="5507543"/>
            <a:ext cx="8427596" cy="861774"/>
          </a:xfrm>
          <a:prstGeom prst="rect">
            <a:avLst/>
          </a:prstGeom>
          <a:solidFill>
            <a:srgbClr val="800000"/>
          </a:solidFill>
        </p:spPr>
        <p:txBody>
          <a:bodyPr wrap="square">
            <a:spAutoFit/>
          </a:bodyPr>
          <a:lstStyle/>
          <a:p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Related work: </a:t>
            </a:r>
            <a:r>
              <a:rPr lang="en-US" sz="1600" dirty="0" smtClean="0">
                <a:solidFill>
                  <a:schemeClr val="bg1"/>
                </a:solidFill>
                <a:latin typeface="Arial"/>
                <a:cs typeface="Arial"/>
              </a:rPr>
              <a:t>Kwon</a:t>
            </a:r>
            <a:r>
              <a:rPr lang="en-US" sz="1600" dirty="0">
                <a:solidFill>
                  <a:schemeClr val="bg1"/>
                </a:solidFill>
                <a:latin typeface="Arial"/>
                <a:cs typeface="Arial"/>
              </a:rPr>
              <a:t>, </a:t>
            </a:r>
            <a:r>
              <a:rPr lang="en-US" sz="1600" dirty="0" err="1">
                <a:solidFill>
                  <a:schemeClr val="bg1"/>
                </a:solidFill>
                <a:latin typeface="Arial"/>
                <a:cs typeface="Arial"/>
              </a:rPr>
              <a:t>YongChul</a:t>
            </a:r>
            <a:r>
              <a:rPr lang="en-US" sz="1600" dirty="0">
                <a:solidFill>
                  <a:schemeClr val="bg1"/>
                </a:solidFill>
                <a:latin typeface="Arial"/>
                <a:cs typeface="Arial"/>
              </a:rPr>
              <a:t>, et al. "</a:t>
            </a:r>
            <a:r>
              <a:rPr lang="en-US" sz="1600" dirty="0" err="1" smtClean="0">
                <a:solidFill>
                  <a:schemeClr val="bg1"/>
                </a:solidFill>
                <a:latin typeface="Arial"/>
                <a:cs typeface="Arial"/>
              </a:rPr>
              <a:t>SkewTune</a:t>
            </a:r>
            <a:r>
              <a:rPr lang="en-US" sz="1600" dirty="0">
                <a:solidFill>
                  <a:schemeClr val="bg1"/>
                </a:solidFill>
                <a:latin typeface="Arial"/>
                <a:cs typeface="Arial"/>
              </a:rPr>
              <a:t>: mitigating skew in </a:t>
            </a:r>
            <a:r>
              <a:rPr lang="en-US" sz="1600" dirty="0" smtClean="0">
                <a:solidFill>
                  <a:schemeClr val="bg1"/>
                </a:solidFill>
                <a:latin typeface="Arial"/>
                <a:cs typeface="Arial"/>
              </a:rPr>
              <a:t>MapReduce </a:t>
            </a:r>
            <a:r>
              <a:rPr lang="en-US" sz="1600" dirty="0">
                <a:solidFill>
                  <a:schemeClr val="bg1"/>
                </a:solidFill>
                <a:latin typeface="Arial"/>
                <a:cs typeface="Arial"/>
              </a:rPr>
              <a:t>applications." </a:t>
            </a:r>
            <a:r>
              <a:rPr lang="en-US" sz="1600" dirty="0" smtClean="0">
                <a:solidFill>
                  <a:schemeClr val="bg1"/>
                </a:solidFill>
                <a:latin typeface="Arial"/>
                <a:cs typeface="Arial"/>
              </a:rPr>
              <a:t>SIGMOD, </a:t>
            </a:r>
            <a:r>
              <a:rPr lang="en-US" sz="1600" dirty="0">
                <a:solidFill>
                  <a:schemeClr val="bg1"/>
                </a:solidFill>
                <a:latin typeface="Arial"/>
                <a:cs typeface="Arial"/>
              </a:rPr>
              <a:t>2012</a:t>
            </a:r>
            <a:r>
              <a:rPr lang="en-US" sz="1600" dirty="0" smtClean="0">
                <a:solidFill>
                  <a:schemeClr val="bg1"/>
                </a:solidFill>
                <a:latin typeface="Arial"/>
                <a:cs typeface="Arial"/>
              </a:rPr>
              <a:t>. </a:t>
            </a:r>
          </a:p>
          <a:p>
            <a:r>
              <a:rPr lang="en-US" sz="1600" dirty="0" smtClean="0">
                <a:solidFill>
                  <a:schemeClr val="bg1"/>
                </a:solidFill>
                <a:latin typeface="Arial"/>
                <a:cs typeface="Arial"/>
              </a:rPr>
              <a:t>Approach: </a:t>
            </a:r>
            <a:r>
              <a:rPr lang="en-US" sz="1600" dirty="0" smtClean="0">
                <a:solidFill>
                  <a:schemeClr val="bg1"/>
                </a:solidFill>
                <a:latin typeface="Arial"/>
                <a:cs typeface="Arial"/>
              </a:rPr>
              <a:t>Repartition </a:t>
            </a:r>
            <a:r>
              <a:rPr lang="en-US" sz="1600" dirty="0">
                <a:solidFill>
                  <a:schemeClr val="bg1"/>
                </a:solidFill>
                <a:latin typeface="Arial"/>
                <a:cs typeface="Arial"/>
              </a:rPr>
              <a:t>the unprocessed data for straggling tasks</a:t>
            </a:r>
            <a:endParaRPr lang="en-US" sz="1600" dirty="0" smtClean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57417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412750"/>
            <a:ext cx="8321533" cy="846667"/>
          </a:xfrm>
        </p:spPr>
        <p:txBody>
          <a:bodyPr/>
          <a:lstStyle/>
          <a:p>
            <a:r>
              <a:rPr lang="en-US" dirty="0" smtClean="0"/>
              <a:t>RQ2</a:t>
            </a:r>
            <a:r>
              <a:rPr lang="en-US" dirty="0"/>
              <a:t>: Fix patterns </a:t>
            </a:r>
            <a:r>
              <a:rPr lang="en-US" sz="2800" dirty="0"/>
              <a:t>– </a:t>
            </a:r>
            <a:r>
              <a:rPr lang="en-US" sz="2800" dirty="0" smtClean="0"/>
              <a:t>Dataflow related </a:t>
            </a:r>
            <a:r>
              <a:rPr lang="en-US" sz="2800" dirty="0"/>
              <a:t>fixes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altLang="zh-CN" dirty="0" smtClean="0">
                <a:latin typeface="Arial"/>
                <a:cs typeface="Arial"/>
              </a:rPr>
              <a:t>Category: Dataflow-related fix patterns</a:t>
            </a:r>
          </a:p>
          <a:p>
            <a:pPr lvl="1"/>
            <a:r>
              <a:rPr lang="en-US" altLang="zh-CN" dirty="0" smtClean="0"/>
              <a:t>Lower framework buffer size</a:t>
            </a:r>
          </a:p>
          <a:p>
            <a:pPr lvl="2"/>
            <a:r>
              <a:rPr lang="en-US" altLang="zh-CN" dirty="0"/>
              <a:t>e.g., using composite key: &lt;</a:t>
            </a:r>
            <a:r>
              <a:rPr lang="en-US" altLang="zh-CN" i="1" dirty="0"/>
              <a:t>k</a:t>
            </a:r>
            <a:r>
              <a:rPr lang="en-US" altLang="zh-CN" dirty="0"/>
              <a:t>, </a:t>
            </a:r>
            <a:r>
              <a:rPr lang="en-US" altLang="zh-CN" i="1" dirty="0"/>
              <a:t>v</a:t>
            </a:r>
            <a:r>
              <a:rPr lang="en-US" altLang="zh-CN" dirty="0"/>
              <a:t>&gt; =&gt; &lt;(</a:t>
            </a:r>
            <a:r>
              <a:rPr lang="en-US" altLang="zh-CN" i="1" dirty="0"/>
              <a:t>k</a:t>
            </a:r>
            <a:r>
              <a:rPr lang="en-US" altLang="zh-CN" dirty="0"/>
              <a:t>, </a:t>
            </a:r>
            <a:r>
              <a:rPr lang="en-US" altLang="zh-CN" i="1" dirty="0"/>
              <a:t>k</a:t>
            </a:r>
            <a:r>
              <a:rPr lang="en-US" altLang="zh-CN" dirty="0"/>
              <a:t>’), </a:t>
            </a:r>
            <a:r>
              <a:rPr lang="en-US" altLang="zh-CN" i="1" dirty="0"/>
              <a:t>v</a:t>
            </a:r>
            <a:r>
              <a:rPr lang="en-US" altLang="zh-CN" dirty="0"/>
              <a:t>&gt;</a:t>
            </a:r>
          </a:p>
          <a:p>
            <a:pPr lvl="2"/>
            <a:endParaRPr lang="en-US" altLang="zh-CN" dirty="0"/>
          </a:p>
          <a:p>
            <a:pPr lvl="2"/>
            <a:endParaRPr lang="en-US" altLang="zh-CN" dirty="0"/>
          </a:p>
          <a:p>
            <a:pPr lvl="1"/>
            <a:endParaRPr lang="en-US" altLang="zh-CN" dirty="0" smtClean="0"/>
          </a:p>
          <a:p>
            <a:pPr marL="457200" lvl="1" indent="0">
              <a:buNone/>
            </a:pPr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54</a:t>
            </a:fld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228738" y="2080309"/>
            <a:ext cx="6270381" cy="36933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>
            <a:spAutoFit/>
          </a:bodyPr>
          <a:lstStyle/>
          <a:p>
            <a:pPr marL="0" lvl="1"/>
            <a:r>
              <a:rPr lang="en-US" altLang="zh-CN" dirty="0">
                <a:solidFill>
                  <a:srgbClr val="FFFFFF"/>
                </a:solidFill>
                <a:latin typeface="Arial"/>
                <a:ea typeface="黑体"/>
                <a:cs typeface="Arial"/>
              </a:rPr>
              <a:t>Pattern 2: Redesign the key</a:t>
            </a:r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4965" y="3222570"/>
            <a:ext cx="6732923" cy="28304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8" name="Rectangle 47"/>
          <p:cNvSpPr/>
          <p:nvPr/>
        </p:nvSpPr>
        <p:spPr>
          <a:xfrm>
            <a:off x="2152702" y="5120209"/>
            <a:ext cx="1709556" cy="357011"/>
          </a:xfrm>
          <a:prstGeom prst="rect">
            <a:avLst/>
          </a:prstGeom>
          <a:noFill/>
          <a:ln w="571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1349551" y="5120209"/>
            <a:ext cx="803151" cy="357011"/>
          </a:xfrm>
          <a:prstGeom prst="rect">
            <a:avLst/>
          </a:prstGeom>
          <a:noFill/>
          <a:ln w="571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849604" y="6188334"/>
            <a:ext cx="4241412" cy="338554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&lt;k4, list(v)&gt; is much larger than &lt;k1, list(v)&gt;</a:t>
            </a:r>
            <a:endParaRPr lang="en-US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51" name="Explosion 1 50"/>
          <p:cNvSpPr/>
          <p:nvPr/>
        </p:nvSpPr>
        <p:spPr>
          <a:xfrm>
            <a:off x="2652940" y="5419575"/>
            <a:ext cx="911587" cy="768759"/>
          </a:xfrm>
          <a:prstGeom prst="irregularSeal1">
            <a:avLst/>
          </a:prstGeom>
          <a:solidFill>
            <a:srgbClr val="393BAA"/>
          </a:solidFill>
          <a:ln>
            <a:solidFill>
              <a:srgbClr val="393BA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 smtClean="0">
                <a:latin typeface="Arial"/>
                <a:cs typeface="Arial"/>
              </a:rPr>
              <a:t>OOM</a:t>
            </a:r>
            <a:endParaRPr lang="en-US" sz="10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230121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49" grpId="0" animBg="1"/>
      <p:bldP spid="49" grpId="1" animBg="1"/>
      <p:bldP spid="50" grpId="0" animBg="1"/>
      <p:bldP spid="50" grpId="1" animBg="1"/>
      <p:bldP spid="51" grpId="0" animBg="1"/>
      <p:bldP spid="51" grpId="1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412750"/>
            <a:ext cx="8321533" cy="846667"/>
          </a:xfrm>
        </p:spPr>
        <p:txBody>
          <a:bodyPr/>
          <a:lstStyle/>
          <a:p>
            <a:r>
              <a:rPr lang="en-US" dirty="0" smtClean="0"/>
              <a:t>RQ2</a:t>
            </a:r>
            <a:r>
              <a:rPr lang="en-US" dirty="0"/>
              <a:t>: Fix patterns </a:t>
            </a:r>
            <a:r>
              <a:rPr lang="en-US" sz="2800" dirty="0"/>
              <a:t>– </a:t>
            </a:r>
            <a:r>
              <a:rPr lang="en-US" sz="2800" dirty="0" smtClean="0"/>
              <a:t>Dataflow related </a:t>
            </a:r>
            <a:r>
              <a:rPr lang="en-US" sz="2800" dirty="0"/>
              <a:t>fixes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altLang="zh-CN" dirty="0" smtClean="0">
                <a:latin typeface="Arial"/>
                <a:cs typeface="Arial"/>
              </a:rPr>
              <a:t>Category: Dataflow-related fix patterns</a:t>
            </a:r>
          </a:p>
          <a:p>
            <a:pPr lvl="1"/>
            <a:r>
              <a:rPr lang="en-US" altLang="zh-CN" dirty="0" smtClean="0"/>
              <a:t>Lower framework buffer size</a:t>
            </a:r>
          </a:p>
          <a:p>
            <a:pPr lvl="2"/>
            <a:r>
              <a:rPr lang="en-US" altLang="zh-CN" dirty="0"/>
              <a:t>e.g., using composite key: &lt;</a:t>
            </a:r>
            <a:r>
              <a:rPr lang="en-US" altLang="zh-CN" i="1" dirty="0"/>
              <a:t>k</a:t>
            </a:r>
            <a:r>
              <a:rPr lang="en-US" altLang="zh-CN" dirty="0"/>
              <a:t>, </a:t>
            </a:r>
            <a:r>
              <a:rPr lang="en-US" altLang="zh-CN" i="1" dirty="0"/>
              <a:t>v</a:t>
            </a:r>
            <a:r>
              <a:rPr lang="en-US" altLang="zh-CN" dirty="0"/>
              <a:t>&gt; =&gt; &lt;(</a:t>
            </a:r>
            <a:r>
              <a:rPr lang="en-US" altLang="zh-CN" i="1" dirty="0"/>
              <a:t>k</a:t>
            </a:r>
            <a:r>
              <a:rPr lang="en-US" altLang="zh-CN" dirty="0"/>
              <a:t>, </a:t>
            </a:r>
            <a:r>
              <a:rPr lang="en-US" altLang="zh-CN" i="1" dirty="0"/>
              <a:t>k</a:t>
            </a:r>
            <a:r>
              <a:rPr lang="en-US" altLang="zh-CN" dirty="0"/>
              <a:t>’), </a:t>
            </a:r>
            <a:r>
              <a:rPr lang="en-US" altLang="zh-CN" i="1" dirty="0"/>
              <a:t>v</a:t>
            </a:r>
            <a:r>
              <a:rPr lang="en-US" altLang="zh-CN" dirty="0"/>
              <a:t>&gt;</a:t>
            </a:r>
          </a:p>
          <a:p>
            <a:pPr lvl="2"/>
            <a:endParaRPr lang="en-US" altLang="zh-CN" dirty="0"/>
          </a:p>
          <a:p>
            <a:pPr lvl="2"/>
            <a:endParaRPr lang="en-US" altLang="zh-CN" dirty="0"/>
          </a:p>
          <a:p>
            <a:pPr lvl="1"/>
            <a:endParaRPr lang="en-US" altLang="zh-CN" dirty="0" smtClean="0"/>
          </a:p>
          <a:p>
            <a:pPr marL="457200" lvl="1" indent="0">
              <a:buNone/>
            </a:pPr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55</a:t>
            </a:fld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228738" y="2080309"/>
            <a:ext cx="6270381" cy="36933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>
            <a:spAutoFit/>
          </a:bodyPr>
          <a:lstStyle/>
          <a:p>
            <a:pPr marL="0" lvl="1"/>
            <a:r>
              <a:rPr lang="en-US" altLang="zh-CN" dirty="0">
                <a:solidFill>
                  <a:srgbClr val="FFFFFF"/>
                </a:solidFill>
                <a:latin typeface="Arial"/>
                <a:ea typeface="黑体"/>
                <a:cs typeface="Arial"/>
              </a:rPr>
              <a:t>Pattern 2: Redesign the key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4400" y="3222000"/>
            <a:ext cx="6731018" cy="2829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6" name="Rectangle 55"/>
          <p:cNvSpPr/>
          <p:nvPr/>
        </p:nvSpPr>
        <p:spPr>
          <a:xfrm>
            <a:off x="2138823" y="5104371"/>
            <a:ext cx="748118" cy="367507"/>
          </a:xfrm>
          <a:prstGeom prst="rect">
            <a:avLst/>
          </a:prstGeom>
          <a:noFill/>
          <a:ln w="57150" cmpd="sng">
            <a:solidFill>
              <a:srgbClr val="8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2886940" y="5104371"/>
            <a:ext cx="978505" cy="367507"/>
          </a:xfrm>
          <a:prstGeom prst="rect">
            <a:avLst/>
          </a:prstGeom>
          <a:noFill/>
          <a:ln w="57150" cmpd="sng">
            <a:solidFill>
              <a:srgbClr val="8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1065926" y="6100055"/>
            <a:ext cx="3708061" cy="338554"/>
          </a:xfrm>
          <a:prstGeom prst="rect">
            <a:avLst/>
          </a:prstGeom>
          <a:solidFill>
            <a:srgbClr val="800000"/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Arial"/>
                <a:cs typeface="Arial"/>
              </a:rPr>
              <a:t>Using composite key </a:t>
            </a:r>
            <a:r>
              <a:rPr lang="en-US" sz="1600" dirty="0" smtClean="0">
                <a:solidFill>
                  <a:schemeClr val="bg1"/>
                </a:solidFill>
                <a:latin typeface="Arial"/>
                <a:cs typeface="Arial"/>
              </a:rPr>
              <a:t>&lt;(</a:t>
            </a:r>
            <a:r>
              <a:rPr lang="en-US" sz="1600" dirty="0" smtClean="0">
                <a:solidFill>
                  <a:schemeClr val="bg1"/>
                </a:solidFill>
                <a:latin typeface="Arial"/>
                <a:cs typeface="Arial"/>
              </a:rPr>
              <a:t>k, 1/2</a:t>
            </a:r>
            <a:r>
              <a:rPr lang="en-US" sz="1600" dirty="0" smtClean="0">
                <a:solidFill>
                  <a:schemeClr val="bg1"/>
                </a:solidFill>
                <a:latin typeface="Arial"/>
                <a:cs typeface="Arial"/>
              </a:rPr>
              <a:t>), v&gt;</a:t>
            </a:r>
            <a:endParaRPr lang="en-US" sz="1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138823" y="5104371"/>
            <a:ext cx="1726622" cy="367507"/>
          </a:xfrm>
          <a:prstGeom prst="rect">
            <a:avLst/>
          </a:prstGeom>
          <a:noFill/>
          <a:ln w="57150" cmpd="sng">
            <a:solidFill>
              <a:srgbClr val="8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3737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  <p:bldP spid="10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412750"/>
            <a:ext cx="8321533" cy="846667"/>
          </a:xfrm>
        </p:spPr>
        <p:txBody>
          <a:bodyPr/>
          <a:lstStyle/>
          <a:p>
            <a:r>
              <a:rPr lang="en-US" dirty="0" smtClean="0"/>
              <a:t>RQ2</a:t>
            </a:r>
            <a:r>
              <a:rPr lang="en-US" dirty="0"/>
              <a:t>: Fix patterns </a:t>
            </a:r>
            <a:r>
              <a:rPr lang="en-US" sz="2800" dirty="0"/>
              <a:t>– </a:t>
            </a:r>
            <a:r>
              <a:rPr lang="en-US" sz="2800" dirty="0" smtClean="0"/>
              <a:t>Dataflow related </a:t>
            </a:r>
            <a:r>
              <a:rPr lang="en-US" sz="2800" dirty="0"/>
              <a:t>fixes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altLang="zh-CN" dirty="0" smtClean="0">
                <a:latin typeface="Arial"/>
                <a:cs typeface="Arial"/>
              </a:rPr>
              <a:t>Category: Dataflow-related fix patterns</a:t>
            </a:r>
          </a:p>
          <a:p>
            <a:pPr lvl="1"/>
            <a:r>
              <a:rPr lang="en-US" altLang="zh-CN" dirty="0" smtClean="0"/>
              <a:t>Lower framework buffer size</a:t>
            </a:r>
          </a:p>
          <a:p>
            <a:pPr lvl="2"/>
            <a:r>
              <a:rPr lang="en-US" altLang="zh-CN" dirty="0"/>
              <a:t>e.g., a super giant string =&gt; split it to multiple strings</a:t>
            </a:r>
          </a:p>
          <a:p>
            <a:pPr lvl="2"/>
            <a:endParaRPr lang="en-US" altLang="zh-CN" dirty="0"/>
          </a:p>
          <a:p>
            <a:pPr lvl="2"/>
            <a:endParaRPr lang="en-US" altLang="zh-CN" dirty="0"/>
          </a:p>
          <a:p>
            <a:pPr lvl="1"/>
            <a:endParaRPr lang="en-US" altLang="zh-CN" dirty="0" smtClean="0"/>
          </a:p>
          <a:p>
            <a:pPr marL="457200" lvl="1" indent="0">
              <a:buNone/>
            </a:pPr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56</a:t>
            </a:fld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228738" y="2080309"/>
            <a:ext cx="6270381" cy="36933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>
            <a:spAutoFit/>
          </a:bodyPr>
          <a:lstStyle/>
          <a:p>
            <a:pPr marL="0" lvl="1"/>
            <a:r>
              <a:rPr lang="en-US" altLang="zh-CN" dirty="0">
                <a:solidFill>
                  <a:srgbClr val="FFFFFF"/>
                </a:solidFill>
                <a:latin typeface="Arial"/>
                <a:ea typeface="黑体"/>
                <a:cs typeface="Arial"/>
              </a:rPr>
              <a:t>Pattern 3: Split the large single record</a:t>
            </a:r>
          </a:p>
        </p:txBody>
      </p:sp>
      <p:pic>
        <p:nvPicPr>
          <p:cNvPr id="59" name="Picture 5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4965" y="3222570"/>
            <a:ext cx="6732923" cy="28304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0" name="Rectangle 59"/>
          <p:cNvSpPr/>
          <p:nvPr/>
        </p:nvSpPr>
        <p:spPr>
          <a:xfrm>
            <a:off x="2329948" y="5305795"/>
            <a:ext cx="1343395" cy="183754"/>
          </a:xfrm>
          <a:prstGeom prst="rect">
            <a:avLst/>
          </a:prstGeom>
          <a:noFill/>
          <a:ln w="571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/>
          <p:cNvSpPr/>
          <p:nvPr/>
        </p:nvSpPr>
        <p:spPr>
          <a:xfrm flipH="1">
            <a:off x="2141033" y="5305796"/>
            <a:ext cx="188913" cy="183753"/>
          </a:xfrm>
          <a:prstGeom prst="rect">
            <a:avLst/>
          </a:prstGeom>
          <a:noFill/>
          <a:ln w="571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/>
          <p:cNvSpPr/>
          <p:nvPr/>
        </p:nvSpPr>
        <p:spPr>
          <a:xfrm>
            <a:off x="849604" y="6188334"/>
            <a:ext cx="4241412" cy="338554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&lt;k4, v2&gt; is much larger than &lt;k4, v1&gt;</a:t>
            </a:r>
            <a:endParaRPr lang="en-US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63" name="Explosion 1 62"/>
          <p:cNvSpPr/>
          <p:nvPr/>
        </p:nvSpPr>
        <p:spPr>
          <a:xfrm>
            <a:off x="2652940" y="5419575"/>
            <a:ext cx="911587" cy="768759"/>
          </a:xfrm>
          <a:prstGeom prst="irregularSeal1">
            <a:avLst/>
          </a:prstGeom>
          <a:solidFill>
            <a:srgbClr val="393BAA"/>
          </a:solidFill>
          <a:ln>
            <a:solidFill>
              <a:srgbClr val="393BA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 smtClean="0">
                <a:latin typeface="Arial"/>
                <a:cs typeface="Arial"/>
              </a:rPr>
              <a:t>OOM</a:t>
            </a:r>
            <a:endParaRPr lang="en-US" sz="10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842655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/>
      <p:bldP spid="61" grpId="0" animBg="1"/>
      <p:bldP spid="61" grpId="1" animBg="1"/>
      <p:bldP spid="62" grpId="0" animBg="1"/>
      <p:bldP spid="62" grpId="1" animBg="1"/>
      <p:bldP spid="63" grpId="0" animBg="1"/>
      <p:bldP spid="63" grpId="1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412750"/>
            <a:ext cx="8321533" cy="846667"/>
          </a:xfrm>
        </p:spPr>
        <p:txBody>
          <a:bodyPr/>
          <a:lstStyle/>
          <a:p>
            <a:r>
              <a:rPr lang="en-US" dirty="0" smtClean="0"/>
              <a:t>RQ2</a:t>
            </a:r>
            <a:r>
              <a:rPr lang="en-US" dirty="0"/>
              <a:t>: Fix patterns </a:t>
            </a:r>
            <a:r>
              <a:rPr lang="en-US" sz="2800" dirty="0"/>
              <a:t>– </a:t>
            </a:r>
            <a:r>
              <a:rPr lang="en-US" sz="2800" dirty="0" smtClean="0"/>
              <a:t>Dataflow related </a:t>
            </a:r>
            <a:r>
              <a:rPr lang="en-US" sz="2800" dirty="0"/>
              <a:t>fixes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altLang="zh-CN" dirty="0" smtClean="0">
                <a:latin typeface="Arial"/>
                <a:cs typeface="Arial"/>
              </a:rPr>
              <a:t>Category: Dataflow-related fix patterns</a:t>
            </a:r>
          </a:p>
          <a:p>
            <a:pPr lvl="1"/>
            <a:r>
              <a:rPr lang="en-US" altLang="zh-CN" dirty="0" smtClean="0"/>
              <a:t>Lower framework buffer size</a:t>
            </a:r>
          </a:p>
          <a:p>
            <a:pPr lvl="2"/>
            <a:r>
              <a:rPr lang="en-US" altLang="zh-CN" dirty="0"/>
              <a:t>e.g., a super giant string =&gt; split it to multiple strings</a:t>
            </a:r>
          </a:p>
          <a:p>
            <a:pPr lvl="2"/>
            <a:endParaRPr lang="en-US" altLang="zh-CN" dirty="0"/>
          </a:p>
          <a:p>
            <a:pPr lvl="2"/>
            <a:endParaRPr lang="en-US" altLang="zh-CN" dirty="0"/>
          </a:p>
          <a:p>
            <a:pPr lvl="1"/>
            <a:endParaRPr lang="en-US" altLang="zh-CN" dirty="0" smtClean="0"/>
          </a:p>
          <a:p>
            <a:pPr marL="457200" lvl="1" indent="0">
              <a:buNone/>
            </a:pPr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57</a:t>
            </a:fld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228738" y="2080309"/>
            <a:ext cx="6270381" cy="36933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>
            <a:spAutoFit/>
          </a:bodyPr>
          <a:lstStyle/>
          <a:p>
            <a:pPr marL="0" lvl="1"/>
            <a:r>
              <a:rPr lang="en-US" altLang="zh-CN" dirty="0">
                <a:solidFill>
                  <a:srgbClr val="FFFFFF"/>
                </a:solidFill>
                <a:latin typeface="Arial"/>
                <a:ea typeface="黑体"/>
                <a:cs typeface="Arial"/>
              </a:rPr>
              <a:t>Pattern 3: Split the large single record</a:t>
            </a:r>
          </a:p>
        </p:txBody>
      </p:sp>
      <p:sp>
        <p:nvSpPr>
          <p:cNvPr id="62" name="Rectangle 61"/>
          <p:cNvSpPr/>
          <p:nvPr/>
        </p:nvSpPr>
        <p:spPr>
          <a:xfrm>
            <a:off x="849604" y="6188334"/>
            <a:ext cx="4241412" cy="338554"/>
          </a:xfrm>
          <a:prstGeom prst="rect">
            <a:avLst/>
          </a:prstGeom>
          <a:solidFill>
            <a:srgbClr val="800000"/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FFFFFF"/>
                </a:solidFill>
                <a:latin typeface="Arial"/>
                <a:cs typeface="Arial"/>
              </a:rPr>
              <a:t>Split  large record into small records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4400" y="3225600"/>
            <a:ext cx="6731018" cy="2829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Rectangle 13"/>
          <p:cNvSpPr/>
          <p:nvPr/>
        </p:nvSpPr>
        <p:spPr>
          <a:xfrm>
            <a:off x="2329948" y="5305795"/>
            <a:ext cx="1343395" cy="183754"/>
          </a:xfrm>
          <a:prstGeom prst="rect">
            <a:avLst/>
          </a:prstGeom>
          <a:noFill/>
          <a:ln w="38100" cmpd="sng">
            <a:solidFill>
              <a:srgbClr val="8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2329948" y="5305795"/>
            <a:ext cx="378425" cy="183754"/>
          </a:xfrm>
          <a:prstGeom prst="rect">
            <a:avLst/>
          </a:prstGeom>
          <a:noFill/>
          <a:ln w="28575" cmpd="sng">
            <a:solidFill>
              <a:srgbClr val="8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3097887" y="5305795"/>
            <a:ext cx="378425" cy="183754"/>
          </a:xfrm>
          <a:prstGeom prst="rect">
            <a:avLst/>
          </a:prstGeom>
          <a:noFill/>
          <a:ln w="28575" cmpd="sng">
            <a:solidFill>
              <a:srgbClr val="8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6225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  <p:bldP spid="14" grpId="0" animBg="1"/>
      <p:bldP spid="15" grpId="0" animBg="1"/>
      <p:bldP spid="17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412750"/>
            <a:ext cx="8321533" cy="846667"/>
          </a:xfrm>
        </p:spPr>
        <p:txBody>
          <a:bodyPr/>
          <a:lstStyle/>
          <a:p>
            <a:r>
              <a:rPr lang="en-US" dirty="0" smtClean="0"/>
              <a:t>RQ2</a:t>
            </a:r>
            <a:r>
              <a:rPr lang="en-US" dirty="0"/>
              <a:t>: Fix patterns </a:t>
            </a:r>
            <a:r>
              <a:rPr lang="en-US" sz="2800" dirty="0"/>
              <a:t>– </a:t>
            </a:r>
            <a:r>
              <a:rPr lang="en-US" sz="2800" dirty="0" smtClean="0"/>
              <a:t>User code </a:t>
            </a:r>
            <a:r>
              <a:rPr lang="en-US" sz="2800" dirty="0"/>
              <a:t>related fixes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355952"/>
          </a:xfrm>
        </p:spPr>
        <p:txBody>
          <a:bodyPr/>
          <a:lstStyle/>
          <a:p>
            <a:r>
              <a:rPr lang="en-US" altLang="zh-CN" dirty="0" smtClean="0">
                <a:latin typeface="Arial"/>
                <a:cs typeface="Arial"/>
              </a:rPr>
              <a:t>Category: User code related fix patterns</a:t>
            </a:r>
          </a:p>
          <a:p>
            <a:pPr lvl="1"/>
            <a:r>
              <a:rPr lang="en-US" altLang="zh-CN" dirty="0" smtClean="0"/>
              <a:t>Lower framework buffer size</a:t>
            </a:r>
          </a:p>
          <a:p>
            <a:pPr marL="914400" lvl="2" indent="0">
              <a:buNone/>
            </a:pPr>
            <a:endParaRPr lang="en-US" altLang="zh-CN" dirty="0"/>
          </a:p>
          <a:p>
            <a:pPr lvl="2"/>
            <a:endParaRPr lang="en-US" altLang="zh-CN" dirty="0"/>
          </a:p>
          <a:p>
            <a:pPr lvl="1"/>
            <a:endParaRPr lang="en-US" altLang="zh-CN" dirty="0" smtClean="0"/>
          </a:p>
          <a:p>
            <a:pPr marL="457200" lvl="1" indent="0">
              <a:buNone/>
            </a:pPr>
            <a:endParaRPr lang="en-US" altLang="zh-CN" sz="1800" dirty="0">
              <a:ea typeface="+mn-ea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58</a:t>
            </a:fld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228738" y="2080309"/>
            <a:ext cx="6270381" cy="36933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>
            <a:spAutoFit/>
          </a:bodyPr>
          <a:lstStyle/>
          <a:p>
            <a:pPr marL="0" lvl="1"/>
            <a:r>
              <a:rPr lang="en-US" altLang="zh-CN" dirty="0" smtClean="0">
                <a:solidFill>
                  <a:srgbClr val="FFFFFF"/>
                </a:solidFill>
                <a:latin typeface="Arial"/>
                <a:ea typeface="黑体"/>
                <a:cs typeface="Arial"/>
              </a:rPr>
              <a:t>Pattern 1: Change accumulation to streaming operators</a:t>
            </a:r>
            <a:endParaRPr lang="en-US" altLang="zh-CN" dirty="0">
              <a:solidFill>
                <a:srgbClr val="FFFFFF"/>
              </a:solidFill>
              <a:latin typeface="Arial"/>
              <a:ea typeface="黑体"/>
              <a:cs typeface="Arial"/>
            </a:endParaRPr>
          </a:p>
        </p:txBody>
      </p:sp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0871123"/>
              </p:ext>
            </p:extLst>
          </p:nvPr>
        </p:nvGraphicFramePr>
        <p:xfrm>
          <a:off x="5280676" y="3057090"/>
          <a:ext cx="1272524" cy="2926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36262"/>
                <a:gridCol w="636262"/>
              </a:tblGrid>
              <a:tr h="19145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/>
                          <a:cs typeface="Arial"/>
                        </a:rPr>
                        <a:t>A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95373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/>
                          <a:cs typeface="Arial"/>
                        </a:rPr>
                        <a:t>B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953735"/>
                    </a:solidFill>
                  </a:tcPr>
                </a:tc>
              </a:tr>
              <a:tr h="19145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1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19145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2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1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19145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2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19145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6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19145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7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19145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9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19145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6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B3A2C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1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B3A2C7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1526520"/>
              </p:ext>
            </p:extLst>
          </p:nvPr>
        </p:nvGraphicFramePr>
        <p:xfrm>
          <a:off x="1228738" y="3057090"/>
          <a:ext cx="1272524" cy="2926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36262"/>
                <a:gridCol w="636262"/>
              </a:tblGrid>
              <a:tr h="19145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/>
                          <a:cs typeface="Arial"/>
                        </a:rPr>
                        <a:t>A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/>
                          <a:cs typeface="Arial"/>
                        </a:rPr>
                        <a:t>B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</a:tr>
              <a:tr h="19145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2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19145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6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1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19145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9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19145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7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19145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2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1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19145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6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19145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1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6" name="Right Arrow 5"/>
          <p:cNvSpPr/>
          <p:nvPr/>
        </p:nvSpPr>
        <p:spPr>
          <a:xfrm>
            <a:off x="3010595" y="4346639"/>
            <a:ext cx="1215186" cy="295615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solidFill>
              <a:srgbClr val="800000"/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280676" y="3402227"/>
            <a:ext cx="1272524" cy="399314"/>
          </a:xfrm>
          <a:prstGeom prst="rect">
            <a:avLst/>
          </a:prstGeom>
          <a:noFill/>
          <a:ln w="57150" cmpd="sng">
            <a:solidFill>
              <a:srgbClr val="80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280676" y="3776182"/>
            <a:ext cx="1272524" cy="399314"/>
          </a:xfrm>
          <a:prstGeom prst="rect">
            <a:avLst/>
          </a:prstGeom>
          <a:noFill/>
          <a:ln w="57150" cmpd="sng">
            <a:solidFill>
              <a:srgbClr val="80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5280676" y="4200600"/>
            <a:ext cx="1272524" cy="1416102"/>
          </a:xfrm>
          <a:prstGeom prst="rect">
            <a:avLst/>
          </a:prstGeom>
          <a:noFill/>
          <a:ln w="57150" cmpd="sng">
            <a:solidFill>
              <a:srgbClr val="80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5280676" y="5616702"/>
            <a:ext cx="1272524" cy="399314"/>
          </a:xfrm>
          <a:prstGeom prst="rect">
            <a:avLst/>
          </a:prstGeom>
          <a:noFill/>
          <a:ln w="57150" cmpd="sng">
            <a:solidFill>
              <a:srgbClr val="80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5916938" y="3402227"/>
            <a:ext cx="636262" cy="2580942"/>
          </a:xfrm>
          <a:prstGeom prst="rect">
            <a:avLst/>
          </a:prstGeom>
          <a:noFill/>
          <a:ln w="57150" cmpd="sng">
            <a:solidFill>
              <a:srgbClr val="80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1117771" y="2578530"/>
            <a:ext cx="4162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Arial"/>
                <a:cs typeface="Arial"/>
              </a:rPr>
              <a:t>Example</a:t>
            </a:r>
            <a:r>
              <a:rPr lang="zh-CN" altLang="en-US" dirty="0" smtClean="0">
                <a:latin typeface="Arial"/>
                <a:cs typeface="Arial"/>
              </a:rPr>
              <a:t>：</a:t>
            </a:r>
            <a:r>
              <a:rPr lang="en-US" dirty="0" err="1">
                <a:latin typeface="Arial"/>
                <a:cs typeface="Arial"/>
              </a:rPr>
              <a:t>groupBy</a:t>
            </a:r>
            <a:r>
              <a:rPr lang="en-US" dirty="0">
                <a:latin typeface="Arial"/>
                <a:cs typeface="Arial"/>
              </a:rPr>
              <a:t>(A), then Sort(B</a:t>
            </a:r>
            <a:r>
              <a:rPr lang="en-US" dirty="0" smtClean="0">
                <a:latin typeface="Arial"/>
                <a:cs typeface="Arial"/>
              </a:rPr>
              <a:t>)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21" name="Right Arrow 20"/>
          <p:cNvSpPr/>
          <p:nvPr/>
        </p:nvSpPr>
        <p:spPr>
          <a:xfrm rot="5400000">
            <a:off x="6373419" y="4733300"/>
            <a:ext cx="1068937" cy="295615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solidFill>
              <a:srgbClr val="800000"/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Left Brace 2"/>
          <p:cNvSpPr/>
          <p:nvPr/>
        </p:nvSpPr>
        <p:spPr>
          <a:xfrm>
            <a:off x="5036819" y="3459521"/>
            <a:ext cx="177799" cy="316661"/>
          </a:xfrm>
          <a:prstGeom prst="leftBrace">
            <a:avLst/>
          </a:prstGeom>
          <a:ln>
            <a:solidFill>
              <a:schemeClr val="accent2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Left Brace 18"/>
          <p:cNvSpPr/>
          <p:nvPr/>
        </p:nvSpPr>
        <p:spPr>
          <a:xfrm>
            <a:off x="5036819" y="3840216"/>
            <a:ext cx="177799" cy="316661"/>
          </a:xfrm>
          <a:prstGeom prst="leftBrace">
            <a:avLst/>
          </a:prstGeom>
          <a:ln>
            <a:solidFill>
              <a:schemeClr val="accent2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Left Brace 21"/>
          <p:cNvSpPr/>
          <p:nvPr/>
        </p:nvSpPr>
        <p:spPr>
          <a:xfrm>
            <a:off x="5036819" y="4200600"/>
            <a:ext cx="177799" cy="1416102"/>
          </a:xfrm>
          <a:prstGeom prst="leftBrace">
            <a:avLst/>
          </a:prstGeom>
          <a:ln>
            <a:solidFill>
              <a:schemeClr val="accent2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Left Brace 22"/>
          <p:cNvSpPr/>
          <p:nvPr/>
        </p:nvSpPr>
        <p:spPr>
          <a:xfrm>
            <a:off x="5036819" y="5626862"/>
            <a:ext cx="177799" cy="389154"/>
          </a:xfrm>
          <a:prstGeom prst="leftBrace">
            <a:avLst/>
          </a:prstGeom>
          <a:ln>
            <a:solidFill>
              <a:schemeClr val="accent2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655548" y="4692931"/>
            <a:ext cx="1352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Arial"/>
                <a:cs typeface="Arial"/>
              </a:rPr>
              <a:t>groupBy</a:t>
            </a:r>
            <a:r>
              <a:rPr lang="en-US" dirty="0">
                <a:latin typeface="Arial"/>
                <a:cs typeface="Arial"/>
              </a:rPr>
              <a:t>(A)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7203504" y="4533514"/>
            <a:ext cx="14832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Sort(B</a:t>
            </a:r>
            <a:r>
              <a:rPr lang="en-US" dirty="0" smtClean="0">
                <a:latin typeface="Arial"/>
                <a:cs typeface="Arial"/>
              </a:rPr>
              <a:t>) in each group</a:t>
            </a:r>
            <a:endParaRPr lang="en-US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020883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412750"/>
            <a:ext cx="8321533" cy="846667"/>
          </a:xfrm>
        </p:spPr>
        <p:txBody>
          <a:bodyPr/>
          <a:lstStyle/>
          <a:p>
            <a:r>
              <a:rPr lang="en-US" dirty="0" smtClean="0"/>
              <a:t>RQ2</a:t>
            </a:r>
            <a:r>
              <a:rPr lang="en-US" dirty="0"/>
              <a:t>: Fix patterns </a:t>
            </a:r>
            <a:r>
              <a:rPr lang="en-US" sz="2800" dirty="0"/>
              <a:t>– </a:t>
            </a:r>
            <a:r>
              <a:rPr lang="en-US" sz="2800" dirty="0" smtClean="0"/>
              <a:t>User code </a:t>
            </a:r>
            <a:r>
              <a:rPr lang="en-US" sz="2800" dirty="0"/>
              <a:t>related fixes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969833"/>
          </a:xfrm>
        </p:spPr>
        <p:txBody>
          <a:bodyPr/>
          <a:lstStyle/>
          <a:p>
            <a:r>
              <a:rPr lang="en-US" altLang="zh-CN" dirty="0" smtClean="0">
                <a:latin typeface="Arial"/>
                <a:cs typeface="Arial"/>
              </a:rPr>
              <a:t>Category: User code related fix patterns</a:t>
            </a:r>
          </a:p>
          <a:p>
            <a:pPr lvl="1"/>
            <a:r>
              <a:rPr lang="en-US" altLang="zh-CN" dirty="0" smtClean="0"/>
              <a:t>Lower framework buffer size</a:t>
            </a:r>
          </a:p>
          <a:p>
            <a:pPr marL="914400" lvl="2" indent="0">
              <a:buNone/>
            </a:pPr>
            <a:endParaRPr lang="en-US" altLang="zh-CN" dirty="0"/>
          </a:p>
          <a:p>
            <a:pPr lvl="2"/>
            <a:endParaRPr lang="en-US" altLang="zh-CN" dirty="0"/>
          </a:p>
          <a:p>
            <a:pPr lvl="1"/>
            <a:endParaRPr lang="en-US" altLang="zh-CN" dirty="0" smtClean="0"/>
          </a:p>
          <a:p>
            <a:pPr marL="457200" lvl="1" indent="0">
              <a:buNone/>
            </a:pPr>
            <a:endParaRPr lang="en-US" altLang="zh-CN" sz="1800" dirty="0">
              <a:ea typeface="+mn-ea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59</a:t>
            </a:fld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228738" y="2080309"/>
            <a:ext cx="6270381" cy="36933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>
            <a:spAutoFit/>
          </a:bodyPr>
          <a:lstStyle/>
          <a:p>
            <a:pPr marL="0" lvl="1"/>
            <a:r>
              <a:rPr lang="en-US" altLang="zh-CN" dirty="0" smtClean="0">
                <a:solidFill>
                  <a:srgbClr val="FFFFFF"/>
                </a:solidFill>
                <a:latin typeface="Arial"/>
                <a:ea typeface="黑体"/>
                <a:cs typeface="Arial"/>
              </a:rPr>
              <a:t>Pattern 1: Change accumulation to streaming operators</a:t>
            </a:r>
            <a:endParaRPr lang="en-US" altLang="zh-CN" dirty="0">
              <a:solidFill>
                <a:srgbClr val="FFFFFF"/>
              </a:solidFill>
              <a:latin typeface="Arial"/>
              <a:ea typeface="黑体"/>
              <a:cs typeface="Arial"/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4765567"/>
              </p:ext>
            </p:extLst>
          </p:nvPr>
        </p:nvGraphicFramePr>
        <p:xfrm>
          <a:off x="197062" y="3205212"/>
          <a:ext cx="896400" cy="1463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8200"/>
                <a:gridCol w="448200"/>
              </a:tblGrid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2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DCE6F2"/>
                    </a:solidFill>
                  </a:tcPr>
                </a:tc>
              </a:tr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4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1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DCE6F2"/>
                    </a:solidFill>
                  </a:tcPr>
                </a:tc>
              </a:tr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9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DCE6F2"/>
                    </a:solidFill>
                  </a:tcPr>
                </a:tc>
              </a:tr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7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DCE6F2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8611725"/>
              </p:ext>
            </p:extLst>
          </p:nvPr>
        </p:nvGraphicFramePr>
        <p:xfrm>
          <a:off x="197062" y="4690334"/>
          <a:ext cx="896400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8200"/>
                <a:gridCol w="448200"/>
              </a:tblGrid>
              <a:tr h="33764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2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1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3764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6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3764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1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1" name="Rounded Rectangle 10"/>
          <p:cNvSpPr/>
          <p:nvPr/>
        </p:nvSpPr>
        <p:spPr>
          <a:xfrm>
            <a:off x="1379426" y="3880354"/>
            <a:ext cx="963373" cy="340635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Arial"/>
                <a:cs typeface="Arial"/>
              </a:rPr>
              <a:t>m</a:t>
            </a:r>
            <a:r>
              <a:rPr lang="en-US" sz="1400" b="1" dirty="0" smtClean="0">
                <a:latin typeface="Arial"/>
                <a:cs typeface="Arial"/>
              </a:rPr>
              <a:t>ap(</a:t>
            </a:r>
            <a:r>
              <a:rPr lang="en-US" sz="1400" b="1" dirty="0" err="1" smtClean="0">
                <a:latin typeface="Arial"/>
                <a:cs typeface="Arial"/>
              </a:rPr>
              <a:t>k,v</a:t>
            </a:r>
            <a:r>
              <a:rPr lang="en-US" sz="1400" b="1" dirty="0" smtClean="0">
                <a:latin typeface="Arial"/>
                <a:cs typeface="Arial"/>
              </a:rPr>
              <a:t>)</a:t>
            </a:r>
            <a:endParaRPr lang="en-US" sz="1400" b="1" dirty="0">
              <a:latin typeface="Arial"/>
              <a:cs typeface="Arial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1379426" y="5467419"/>
            <a:ext cx="963373" cy="340635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Arial"/>
                <a:cs typeface="Arial"/>
              </a:rPr>
              <a:t>m</a:t>
            </a:r>
            <a:r>
              <a:rPr lang="en-US" sz="1400" b="1" dirty="0" smtClean="0">
                <a:latin typeface="Arial"/>
                <a:cs typeface="Arial"/>
              </a:rPr>
              <a:t>ap(</a:t>
            </a:r>
            <a:r>
              <a:rPr lang="en-US" sz="1400" b="1" dirty="0" err="1" smtClean="0">
                <a:latin typeface="Arial"/>
                <a:cs typeface="Arial"/>
              </a:rPr>
              <a:t>k,v</a:t>
            </a:r>
            <a:r>
              <a:rPr lang="en-US" sz="1400" b="1" dirty="0" smtClean="0">
                <a:latin typeface="Arial"/>
                <a:cs typeface="Arial"/>
              </a:rPr>
              <a:t>)</a:t>
            </a:r>
            <a:endParaRPr lang="en-US" sz="1400" b="1" dirty="0">
              <a:latin typeface="Arial"/>
              <a:cs typeface="Arial"/>
            </a:endParaRPr>
          </a:p>
        </p:txBody>
      </p:sp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4662867"/>
              </p:ext>
            </p:extLst>
          </p:nvPr>
        </p:nvGraphicFramePr>
        <p:xfrm>
          <a:off x="2562181" y="2953392"/>
          <a:ext cx="896400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8200"/>
                <a:gridCol w="448200"/>
              </a:tblGrid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2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DCE6F2"/>
                    </a:solidFill>
                  </a:tcPr>
                </a:tc>
              </a:tr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9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DCE6F2"/>
                    </a:solidFill>
                  </a:tcPr>
                </a:tc>
              </a:tr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/>
                          <a:cs typeface="Arial"/>
                        </a:rPr>
                        <a:t>7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DCE6F2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9868145"/>
              </p:ext>
            </p:extLst>
          </p:nvPr>
        </p:nvGraphicFramePr>
        <p:xfrm>
          <a:off x="2562181" y="4940896"/>
          <a:ext cx="896400" cy="731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8200"/>
                <a:gridCol w="448200"/>
              </a:tblGrid>
              <a:tr h="33764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6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DCE6F2"/>
                    </a:solidFill>
                  </a:tcPr>
                </a:tc>
              </a:tr>
              <a:tr h="33764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/>
                          <a:cs typeface="Arial"/>
                        </a:rPr>
                        <a:t>1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DCE6F2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9211691"/>
              </p:ext>
            </p:extLst>
          </p:nvPr>
        </p:nvGraphicFramePr>
        <p:xfrm>
          <a:off x="4083025" y="2919838"/>
          <a:ext cx="896400" cy="1828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8200"/>
                <a:gridCol w="448200"/>
              </a:tblGrid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1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2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9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7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6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0" name="Table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4660133"/>
              </p:ext>
            </p:extLst>
          </p:nvPr>
        </p:nvGraphicFramePr>
        <p:xfrm>
          <a:off x="4083025" y="5355184"/>
          <a:ext cx="896400" cy="731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8200"/>
                <a:gridCol w="448200"/>
              </a:tblGrid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2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B3A2C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1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B3A2C7"/>
                    </a:solidFill>
                  </a:tcPr>
                </a:tc>
              </a:tr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4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B3A2C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1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B3A2C7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547004"/>
              </p:ext>
            </p:extLst>
          </p:nvPr>
        </p:nvGraphicFramePr>
        <p:xfrm>
          <a:off x="2562181" y="4182154"/>
          <a:ext cx="896400" cy="365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8200"/>
                <a:gridCol w="448200"/>
              </a:tblGrid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4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1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DCE6F2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1" name="Table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3680968"/>
              </p:ext>
            </p:extLst>
          </p:nvPr>
        </p:nvGraphicFramePr>
        <p:xfrm>
          <a:off x="2562181" y="5820767"/>
          <a:ext cx="896400" cy="365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8200"/>
                <a:gridCol w="448200"/>
              </a:tblGrid>
              <a:tr h="33764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2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1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DCE6F2"/>
                    </a:solidFill>
                  </a:tcPr>
                </a:tc>
              </a:tr>
            </a:tbl>
          </a:graphicData>
        </a:graphic>
      </p:graphicFrame>
      <p:cxnSp>
        <p:nvCxnSpPr>
          <p:cNvPr id="23" name="Straight Arrow Connector 22"/>
          <p:cNvCxnSpPr>
            <a:endCxn id="11" idx="1"/>
          </p:cNvCxnSpPr>
          <p:nvPr/>
        </p:nvCxnSpPr>
        <p:spPr>
          <a:xfrm flipV="1">
            <a:off x="1093462" y="4050672"/>
            <a:ext cx="285964" cy="5066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5" idx="3"/>
            <a:endCxn id="12" idx="1"/>
          </p:cNvCxnSpPr>
          <p:nvPr/>
        </p:nvCxnSpPr>
        <p:spPr>
          <a:xfrm>
            <a:off x="1093462" y="5238974"/>
            <a:ext cx="285964" cy="3987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6" idx="3"/>
            <a:endCxn id="19" idx="1"/>
          </p:cNvCxnSpPr>
          <p:nvPr/>
        </p:nvCxnSpPr>
        <p:spPr>
          <a:xfrm>
            <a:off x="3458581" y="3502032"/>
            <a:ext cx="624444" cy="3322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17" idx="3"/>
            <a:endCxn id="19" idx="1"/>
          </p:cNvCxnSpPr>
          <p:nvPr/>
        </p:nvCxnSpPr>
        <p:spPr>
          <a:xfrm flipV="1">
            <a:off x="3458581" y="3834238"/>
            <a:ext cx="624444" cy="147241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10" idx="3"/>
            <a:endCxn id="20" idx="1"/>
          </p:cNvCxnSpPr>
          <p:nvPr/>
        </p:nvCxnSpPr>
        <p:spPr>
          <a:xfrm>
            <a:off x="3458581" y="4365034"/>
            <a:ext cx="624444" cy="13559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21" idx="3"/>
            <a:endCxn id="20" idx="1"/>
          </p:cNvCxnSpPr>
          <p:nvPr/>
        </p:nvCxnSpPr>
        <p:spPr>
          <a:xfrm flipV="1">
            <a:off x="3458581" y="5720944"/>
            <a:ext cx="624444" cy="28270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11" idx="3"/>
            <a:endCxn id="16" idx="1"/>
          </p:cNvCxnSpPr>
          <p:nvPr/>
        </p:nvCxnSpPr>
        <p:spPr>
          <a:xfrm flipV="1">
            <a:off x="2342799" y="3502032"/>
            <a:ext cx="219382" cy="54864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11" idx="3"/>
            <a:endCxn id="10" idx="1"/>
          </p:cNvCxnSpPr>
          <p:nvPr/>
        </p:nvCxnSpPr>
        <p:spPr>
          <a:xfrm>
            <a:off x="2342799" y="4050672"/>
            <a:ext cx="219382" cy="31436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12" idx="3"/>
            <a:endCxn id="17" idx="1"/>
          </p:cNvCxnSpPr>
          <p:nvPr/>
        </p:nvCxnSpPr>
        <p:spPr>
          <a:xfrm flipV="1">
            <a:off x="2342799" y="5306656"/>
            <a:ext cx="219382" cy="33108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12" idx="3"/>
            <a:endCxn id="21" idx="1"/>
          </p:cNvCxnSpPr>
          <p:nvPr/>
        </p:nvCxnSpPr>
        <p:spPr>
          <a:xfrm>
            <a:off x="2342799" y="5637737"/>
            <a:ext cx="219382" cy="3659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Rounded Rectangle 60"/>
          <p:cNvSpPr/>
          <p:nvPr/>
        </p:nvSpPr>
        <p:spPr>
          <a:xfrm>
            <a:off x="5375283" y="3102718"/>
            <a:ext cx="2408465" cy="1371182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00" b="1" dirty="0" smtClean="0">
                <a:latin typeface="Arial"/>
                <a:cs typeface="Arial"/>
              </a:rPr>
              <a:t>reduce(k, list(v))</a:t>
            </a:r>
          </a:p>
        </p:txBody>
      </p:sp>
      <p:sp>
        <p:nvSpPr>
          <p:cNvPr id="62" name="Rounded Rectangle 61"/>
          <p:cNvSpPr/>
          <p:nvPr/>
        </p:nvSpPr>
        <p:spPr>
          <a:xfrm>
            <a:off x="5375283" y="5503734"/>
            <a:ext cx="2408465" cy="456118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latin typeface="Arial"/>
                <a:cs typeface="Arial"/>
              </a:rPr>
              <a:t>reduce(k, list(v))</a:t>
            </a:r>
          </a:p>
        </p:txBody>
      </p:sp>
      <p:cxnSp>
        <p:nvCxnSpPr>
          <p:cNvPr id="63" name="Straight Arrow Connector 62"/>
          <p:cNvCxnSpPr>
            <a:stCxn id="19" idx="3"/>
            <a:endCxn id="61" idx="1"/>
          </p:cNvCxnSpPr>
          <p:nvPr/>
        </p:nvCxnSpPr>
        <p:spPr>
          <a:xfrm flipV="1">
            <a:off x="4979425" y="3788309"/>
            <a:ext cx="395858" cy="4592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>
            <a:stCxn id="20" idx="3"/>
            <a:endCxn id="62" idx="1"/>
          </p:cNvCxnSpPr>
          <p:nvPr/>
        </p:nvCxnSpPr>
        <p:spPr>
          <a:xfrm>
            <a:off x="4979425" y="5720944"/>
            <a:ext cx="395858" cy="1084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graphicFrame>
        <p:nvGraphicFramePr>
          <p:cNvPr id="71" name="Table 7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5791315"/>
              </p:ext>
            </p:extLst>
          </p:nvPr>
        </p:nvGraphicFramePr>
        <p:xfrm>
          <a:off x="8078040" y="5174066"/>
          <a:ext cx="896400" cy="731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8200"/>
                <a:gridCol w="448200"/>
              </a:tblGrid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2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B3A2C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1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B3A2C7"/>
                    </a:solidFill>
                  </a:tcPr>
                </a:tc>
              </a:tr>
              <a:tr h="351947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4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1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2" name="Table 7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8400115"/>
              </p:ext>
            </p:extLst>
          </p:nvPr>
        </p:nvGraphicFramePr>
        <p:xfrm>
          <a:off x="8078040" y="3319152"/>
          <a:ext cx="896400" cy="1828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8200"/>
                <a:gridCol w="448200"/>
              </a:tblGrid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1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B3A2C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B3A2C7"/>
                    </a:solidFill>
                  </a:tcPr>
                </a:tc>
              </a:tr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2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/>
                          <a:cs typeface="Arial"/>
                        </a:rPr>
                        <a:t>6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/>
                          <a:cs typeface="Arial"/>
                        </a:rPr>
                        <a:t>7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9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74" name="Straight Arrow Connector 73"/>
          <p:cNvCxnSpPr>
            <a:stCxn id="61" idx="3"/>
            <a:endCxn id="72" idx="1"/>
          </p:cNvCxnSpPr>
          <p:nvPr/>
        </p:nvCxnSpPr>
        <p:spPr>
          <a:xfrm>
            <a:off x="7783748" y="3788309"/>
            <a:ext cx="294292" cy="44524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>
            <a:stCxn id="62" idx="3"/>
            <a:endCxn id="71" idx="1"/>
          </p:cNvCxnSpPr>
          <p:nvPr/>
        </p:nvCxnSpPr>
        <p:spPr>
          <a:xfrm flipV="1">
            <a:off x="7783748" y="5539826"/>
            <a:ext cx="294292" cy="19196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93" name="Rectangle 92"/>
          <p:cNvSpPr/>
          <p:nvPr/>
        </p:nvSpPr>
        <p:spPr>
          <a:xfrm>
            <a:off x="4089729" y="3308800"/>
            <a:ext cx="896400" cy="1439838"/>
          </a:xfrm>
          <a:prstGeom prst="rect">
            <a:avLst/>
          </a:prstGeom>
          <a:noFill/>
          <a:ln w="57150" cmpd="sng">
            <a:solidFill>
              <a:srgbClr val="953735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5" name="Table 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8926592"/>
              </p:ext>
            </p:extLst>
          </p:nvPr>
        </p:nvGraphicFramePr>
        <p:xfrm>
          <a:off x="197062" y="2736958"/>
          <a:ext cx="896400" cy="365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8200"/>
                <a:gridCol w="448200"/>
              </a:tblGrid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A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B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</a:tr>
            </a:tbl>
          </a:graphicData>
        </a:graphic>
      </p:graphicFrame>
      <p:sp>
        <p:nvSpPr>
          <p:cNvPr id="15" name="Rectangle 14"/>
          <p:cNvSpPr/>
          <p:nvPr/>
        </p:nvSpPr>
        <p:spPr>
          <a:xfrm>
            <a:off x="3873897" y="2485033"/>
            <a:ext cx="1352128" cy="369332"/>
          </a:xfrm>
          <a:prstGeom prst="rect">
            <a:avLst/>
          </a:prstGeom>
          <a:solidFill>
            <a:srgbClr val="C0504D"/>
          </a:solidFill>
          <a:ln>
            <a:solidFill>
              <a:srgbClr val="953735"/>
            </a:solidFill>
          </a:ln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FFFFFF"/>
                </a:solidFill>
                <a:latin typeface="Arial"/>
                <a:cs typeface="Arial"/>
              </a:rPr>
              <a:t>groupBy</a:t>
            </a:r>
            <a:r>
              <a:rPr lang="en-US" dirty="0">
                <a:solidFill>
                  <a:srgbClr val="FFFFFF"/>
                </a:solidFill>
                <a:latin typeface="Arial"/>
                <a:cs typeface="Arial"/>
              </a:rPr>
              <a:t>(A)</a:t>
            </a:r>
            <a:endParaRPr lang="en-US" dirty="0">
              <a:solidFill>
                <a:srgbClr val="FFFFFF"/>
              </a:solidFill>
            </a:endParaRPr>
          </a:p>
        </p:txBody>
      </p:sp>
      <p:graphicFrame>
        <p:nvGraphicFramePr>
          <p:cNvPr id="56" name="Table 5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3008933"/>
              </p:ext>
            </p:extLst>
          </p:nvPr>
        </p:nvGraphicFramePr>
        <p:xfrm>
          <a:off x="8078040" y="2889358"/>
          <a:ext cx="896400" cy="365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8200"/>
                <a:gridCol w="448200"/>
              </a:tblGrid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A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B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</a:tr>
            </a:tbl>
          </a:graphicData>
        </a:graphic>
      </p:graphicFrame>
      <p:sp>
        <p:nvSpPr>
          <p:cNvPr id="70" name="Rectangle 69"/>
          <p:cNvSpPr/>
          <p:nvPr/>
        </p:nvSpPr>
        <p:spPr>
          <a:xfrm>
            <a:off x="2319281" y="2483525"/>
            <a:ext cx="1339166" cy="369332"/>
          </a:xfrm>
          <a:prstGeom prst="rect">
            <a:avLst/>
          </a:prstGeom>
          <a:solidFill>
            <a:srgbClr val="C0504D"/>
          </a:solidFill>
          <a:ln>
            <a:solidFill>
              <a:srgbClr val="953735"/>
            </a:solidFill>
          </a:ln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  <a:latin typeface="Arial"/>
                <a:cs typeface="Arial"/>
              </a:rPr>
              <a:t>Partition(A)</a:t>
            </a:r>
            <a:endParaRPr lang="en-US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graphicFrame>
        <p:nvGraphicFramePr>
          <p:cNvPr id="42" name="Table 4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7697015"/>
              </p:ext>
            </p:extLst>
          </p:nvPr>
        </p:nvGraphicFramePr>
        <p:xfrm>
          <a:off x="6053665" y="3940178"/>
          <a:ext cx="1689624" cy="365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22406"/>
                <a:gridCol w="422406"/>
                <a:gridCol w="422406"/>
                <a:gridCol w="422406"/>
              </a:tblGrid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2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B3A2C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9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B3A2C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/>
                          <a:cs typeface="Arial"/>
                        </a:rPr>
                        <a:t>7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B3A2C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/>
                          <a:cs typeface="Arial"/>
                        </a:rPr>
                        <a:t>6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B3A2C7"/>
                    </a:solidFill>
                  </a:tcPr>
                </a:tc>
              </a:tr>
            </a:tbl>
          </a:graphicData>
        </a:graphic>
      </p:graphicFrame>
      <p:sp>
        <p:nvSpPr>
          <p:cNvPr id="49" name="Explosion 1 48"/>
          <p:cNvSpPr/>
          <p:nvPr/>
        </p:nvSpPr>
        <p:spPr>
          <a:xfrm>
            <a:off x="7075254" y="3467297"/>
            <a:ext cx="911587" cy="634041"/>
          </a:xfrm>
          <a:prstGeom prst="irregularSeal1">
            <a:avLst/>
          </a:prstGeom>
          <a:solidFill>
            <a:srgbClr val="953735"/>
          </a:solidFill>
          <a:ln>
            <a:solidFill>
              <a:srgbClr val="95373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 smtClean="0">
                <a:latin typeface="Arial"/>
                <a:cs typeface="Arial"/>
              </a:rPr>
              <a:t>OOM</a:t>
            </a:r>
            <a:endParaRPr lang="en-US" sz="1000" dirty="0">
              <a:latin typeface="Arial"/>
              <a:cs typeface="Arial"/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5462753" y="3863422"/>
            <a:ext cx="62068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 smtClean="0">
                <a:solidFill>
                  <a:srgbClr val="FFFFFF"/>
                </a:solidFill>
                <a:latin typeface="Arial"/>
                <a:cs typeface="Arial"/>
              </a:rPr>
              <a:t>Array</a:t>
            </a:r>
          </a:p>
          <a:p>
            <a:r>
              <a:rPr lang="en-US" altLang="zh-CN" sz="1400" dirty="0" smtClean="0">
                <a:solidFill>
                  <a:srgbClr val="FFFFFF"/>
                </a:solidFill>
                <a:latin typeface="Arial"/>
                <a:cs typeface="Arial"/>
              </a:rPr>
              <a:t>List</a:t>
            </a:r>
            <a:endParaRPr lang="en-US" sz="14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6416889" y="3550852"/>
            <a:ext cx="56097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 smtClean="0">
                <a:solidFill>
                  <a:srgbClr val="FFFFFF"/>
                </a:solidFill>
                <a:latin typeface="Arial"/>
                <a:cs typeface="Arial"/>
              </a:rPr>
              <a:t>Sort</a:t>
            </a:r>
            <a:endParaRPr lang="en-US" sz="16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cxnSp>
        <p:nvCxnSpPr>
          <p:cNvPr id="96" name="Straight Arrow Connector 95"/>
          <p:cNvCxnSpPr/>
          <p:nvPr/>
        </p:nvCxnSpPr>
        <p:spPr>
          <a:xfrm flipV="1">
            <a:off x="4986129" y="4305938"/>
            <a:ext cx="1067536" cy="241976"/>
          </a:xfrm>
          <a:prstGeom prst="straightConnector1">
            <a:avLst/>
          </a:prstGeom>
          <a:ln w="57150" cmpd="sng"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15750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61" grpId="0" animBg="1"/>
      <p:bldP spid="62" grpId="0" animBg="1"/>
      <p:bldP spid="93" grpId="0" animBg="1"/>
      <p:bldP spid="15" grpId="0" animBg="1"/>
      <p:bldP spid="70" grpId="0" animBg="1"/>
      <p:bldP spid="49" grpId="0" animBg="1"/>
      <p:bldP spid="73" grpId="0"/>
      <p:bldP spid="8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 </a:t>
            </a:r>
            <a:r>
              <a:rPr lang="en-US" sz="2400" dirty="0" smtClean="0"/>
              <a:t>– Application execution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6</a:t>
            </a:fld>
            <a:endParaRPr lang="en-US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125734" cy="4525963"/>
          </a:xfrm>
        </p:spPr>
        <p:txBody>
          <a:bodyPr>
            <a:normAutofit/>
          </a:bodyPr>
          <a:lstStyle/>
          <a:p>
            <a:pPr marL="342900" lvl="1" indent="-342900"/>
            <a:r>
              <a:rPr lang="en-US" sz="2400" dirty="0" smtClean="0"/>
              <a:t>MapReduce-like </a:t>
            </a:r>
            <a:r>
              <a:rPr lang="en-US" sz="2400" dirty="0" smtClean="0"/>
              <a:t>framework: </a:t>
            </a:r>
            <a:r>
              <a:rPr lang="en-US" dirty="0" smtClean="0"/>
              <a:t>DAG</a:t>
            </a:r>
            <a:r>
              <a:rPr lang="en-US" dirty="0" smtClean="0"/>
              <a:t>-based stages, pipeline</a:t>
            </a:r>
          </a:p>
          <a:p>
            <a:pPr marL="914400" lvl="2" indent="0">
              <a:buNone/>
            </a:pP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408" y="2230761"/>
            <a:ext cx="7040248" cy="4392081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4660621" y="2506562"/>
            <a:ext cx="2330308" cy="369332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dirty="0" smtClean="0">
                <a:solidFill>
                  <a:schemeClr val="bg1"/>
                </a:solidFill>
                <a:latin typeface="Arial"/>
                <a:cs typeface="Arial"/>
              </a:rPr>
              <a:t>DAG-based stages</a:t>
            </a:r>
            <a:endParaRPr lang="en-US" dirty="0">
              <a:solidFill>
                <a:schemeClr val="bg1"/>
              </a:solidFill>
              <a:latin typeface="黑体"/>
              <a:ea typeface="黑体"/>
              <a:cs typeface="黑体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887738" y="2243090"/>
            <a:ext cx="2996112" cy="2417268"/>
          </a:xfrm>
          <a:prstGeom prst="rect">
            <a:avLst/>
          </a:prstGeom>
          <a:noFill/>
          <a:ln w="571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4660620" y="3628782"/>
            <a:ext cx="3218045" cy="2030224"/>
          </a:xfrm>
          <a:prstGeom prst="rect">
            <a:avLst/>
          </a:prstGeom>
          <a:noFill/>
          <a:ln w="571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887739" y="4931594"/>
            <a:ext cx="2996112" cy="1678919"/>
          </a:xfrm>
          <a:prstGeom prst="rect">
            <a:avLst/>
          </a:prstGeom>
          <a:noFill/>
          <a:ln w="5715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3883852" y="3341156"/>
            <a:ext cx="776769" cy="1319202"/>
          </a:xfrm>
          <a:prstGeom prst="straightConnector1">
            <a:avLst/>
          </a:prstGeom>
          <a:ln w="5715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endCxn id="24" idx="1"/>
          </p:cNvCxnSpPr>
          <p:nvPr/>
        </p:nvCxnSpPr>
        <p:spPr>
          <a:xfrm flipV="1">
            <a:off x="3883852" y="4643894"/>
            <a:ext cx="776768" cy="1175390"/>
          </a:xfrm>
          <a:prstGeom prst="straightConnector1">
            <a:avLst/>
          </a:prstGeom>
          <a:ln w="5715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1308874" y="2260701"/>
            <a:ext cx="2159996" cy="233619"/>
          </a:xfrm>
          <a:prstGeom prst="rect">
            <a:avLst/>
          </a:prstGeom>
          <a:solidFill>
            <a:srgbClr val="4B48D6"/>
          </a:solidFill>
        </p:spPr>
        <p:txBody>
          <a:bodyPr wrap="square" tIns="0" bIns="18000">
            <a:spAutoFit/>
          </a:bodyPr>
          <a:lstStyle/>
          <a:p>
            <a:pPr algn="ctr"/>
            <a:r>
              <a:rPr lang="en-US" altLang="zh-CN" sz="1400" dirty="0" smtClean="0">
                <a:solidFill>
                  <a:schemeClr val="bg1"/>
                </a:solidFill>
                <a:latin typeface="Arial"/>
                <a:cs typeface="Arial"/>
              </a:rPr>
              <a:t>Map stage</a:t>
            </a:r>
            <a:endParaRPr lang="en-US" sz="1400" dirty="0">
              <a:solidFill>
                <a:schemeClr val="bg1"/>
              </a:solidFill>
              <a:latin typeface="黑体"/>
              <a:ea typeface="黑体"/>
              <a:cs typeface="黑体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308874" y="4931594"/>
            <a:ext cx="2159996" cy="233619"/>
          </a:xfrm>
          <a:prstGeom prst="rect">
            <a:avLst/>
          </a:prstGeom>
          <a:solidFill>
            <a:srgbClr val="4B48D6"/>
          </a:solidFill>
        </p:spPr>
        <p:txBody>
          <a:bodyPr wrap="square" tIns="0" bIns="18000">
            <a:spAutoFit/>
          </a:bodyPr>
          <a:lstStyle/>
          <a:p>
            <a:pPr algn="ctr"/>
            <a:r>
              <a:rPr lang="en-US" altLang="zh-CN" sz="1400" dirty="0" smtClean="0">
                <a:solidFill>
                  <a:schemeClr val="bg1"/>
                </a:solidFill>
                <a:latin typeface="Arial"/>
                <a:cs typeface="Arial"/>
              </a:rPr>
              <a:t>Map stage</a:t>
            </a:r>
            <a:endParaRPr lang="en-US" sz="1400" dirty="0">
              <a:solidFill>
                <a:schemeClr val="bg1"/>
              </a:solidFill>
              <a:latin typeface="黑体"/>
              <a:ea typeface="黑体"/>
              <a:cs typeface="黑体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282911" y="3628782"/>
            <a:ext cx="2159996" cy="233619"/>
          </a:xfrm>
          <a:prstGeom prst="rect">
            <a:avLst/>
          </a:prstGeom>
          <a:solidFill>
            <a:srgbClr val="4B48D6"/>
          </a:solidFill>
        </p:spPr>
        <p:txBody>
          <a:bodyPr wrap="square" tIns="0" bIns="18000">
            <a:spAutoFit/>
          </a:bodyPr>
          <a:lstStyle/>
          <a:p>
            <a:pPr algn="ctr"/>
            <a:r>
              <a:rPr lang="en-US" altLang="zh-CN" sz="1400" dirty="0" smtClean="0">
                <a:solidFill>
                  <a:schemeClr val="bg1"/>
                </a:solidFill>
                <a:latin typeface="Arial"/>
                <a:cs typeface="Arial"/>
              </a:rPr>
              <a:t>Reduce </a:t>
            </a:r>
            <a:r>
              <a:rPr lang="en-US" altLang="zh-CN" sz="1400" dirty="0" smtClean="0">
                <a:solidFill>
                  <a:schemeClr val="bg1"/>
                </a:solidFill>
                <a:latin typeface="Arial"/>
                <a:cs typeface="Arial"/>
              </a:rPr>
              <a:t>stage</a:t>
            </a:r>
            <a:endParaRPr lang="en-US" sz="1400" dirty="0">
              <a:solidFill>
                <a:schemeClr val="bg1"/>
              </a:solidFill>
              <a:latin typeface="黑体"/>
              <a:ea typeface="黑体"/>
              <a:cs typeface="黑体"/>
            </a:endParaRPr>
          </a:p>
        </p:txBody>
      </p:sp>
    </p:spTree>
    <p:extLst>
      <p:ext uri="{BB962C8B-B14F-4D97-AF65-F5344CB8AC3E}">
        <p14:creationId xmlns:p14="http://schemas.microsoft.com/office/powerpoint/2010/main" val="39559930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  <p:bldP spid="12" grpId="0" animBg="1"/>
      <p:bldP spid="13" grpId="0" animBg="1"/>
      <p:bldP spid="14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412750"/>
            <a:ext cx="8321533" cy="846667"/>
          </a:xfrm>
        </p:spPr>
        <p:txBody>
          <a:bodyPr/>
          <a:lstStyle/>
          <a:p>
            <a:r>
              <a:rPr lang="en-US" dirty="0" smtClean="0"/>
              <a:t>RQ2</a:t>
            </a:r>
            <a:r>
              <a:rPr lang="en-US" dirty="0"/>
              <a:t>: Fix patterns </a:t>
            </a:r>
            <a:r>
              <a:rPr lang="en-US" sz="2800" dirty="0"/>
              <a:t>– </a:t>
            </a:r>
            <a:r>
              <a:rPr lang="en-US" sz="2800" dirty="0" smtClean="0"/>
              <a:t>User code </a:t>
            </a:r>
            <a:r>
              <a:rPr lang="en-US" sz="2800" dirty="0"/>
              <a:t>related fixes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355952"/>
          </a:xfrm>
        </p:spPr>
        <p:txBody>
          <a:bodyPr/>
          <a:lstStyle/>
          <a:p>
            <a:r>
              <a:rPr lang="en-US" altLang="zh-CN" dirty="0" smtClean="0">
                <a:latin typeface="Arial"/>
                <a:cs typeface="Arial"/>
              </a:rPr>
              <a:t>Category: User code related fix patterns</a:t>
            </a:r>
          </a:p>
          <a:p>
            <a:pPr lvl="1"/>
            <a:r>
              <a:rPr lang="en-US" altLang="zh-CN" dirty="0" smtClean="0"/>
              <a:t>Lower framework buffer size</a:t>
            </a:r>
          </a:p>
          <a:p>
            <a:pPr marL="914400" lvl="2" indent="0">
              <a:buNone/>
            </a:pPr>
            <a:endParaRPr lang="en-US" altLang="zh-CN" dirty="0"/>
          </a:p>
          <a:p>
            <a:pPr lvl="2"/>
            <a:endParaRPr lang="en-US" altLang="zh-CN" dirty="0"/>
          </a:p>
          <a:p>
            <a:pPr lvl="1"/>
            <a:endParaRPr lang="en-US" altLang="zh-CN" dirty="0" smtClean="0"/>
          </a:p>
          <a:p>
            <a:pPr marL="457200" lvl="1" indent="0">
              <a:buNone/>
            </a:pPr>
            <a:endParaRPr lang="en-US" altLang="zh-CN" sz="1800" dirty="0">
              <a:ea typeface="+mn-ea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60</a:t>
            </a:fld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228738" y="2080309"/>
            <a:ext cx="6270381" cy="36933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>
            <a:spAutoFit/>
          </a:bodyPr>
          <a:lstStyle/>
          <a:p>
            <a:pPr marL="0" lvl="1"/>
            <a:r>
              <a:rPr lang="en-US" altLang="zh-CN" dirty="0" smtClean="0">
                <a:solidFill>
                  <a:srgbClr val="FFFFFF"/>
                </a:solidFill>
                <a:latin typeface="Arial"/>
                <a:ea typeface="黑体"/>
                <a:cs typeface="Arial"/>
              </a:rPr>
              <a:t>Pattern 1: Change accumulation to streaming operators</a:t>
            </a:r>
            <a:endParaRPr lang="en-US" altLang="zh-CN" dirty="0">
              <a:solidFill>
                <a:srgbClr val="FFFFFF"/>
              </a:solidFill>
              <a:latin typeface="Arial"/>
              <a:ea typeface="黑体"/>
              <a:cs typeface="Arial"/>
            </a:endParaRPr>
          </a:p>
        </p:txBody>
      </p:sp>
      <p:graphicFrame>
        <p:nvGraphicFramePr>
          <p:cNvPr id="51" name="Table 5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813517"/>
              </p:ext>
            </p:extLst>
          </p:nvPr>
        </p:nvGraphicFramePr>
        <p:xfrm>
          <a:off x="197062" y="3205212"/>
          <a:ext cx="896400" cy="1463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8200"/>
                <a:gridCol w="448200"/>
              </a:tblGrid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2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DCE6F2"/>
                    </a:solidFill>
                  </a:tcPr>
                </a:tc>
              </a:tr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4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1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DCE6F2"/>
                    </a:solidFill>
                  </a:tcPr>
                </a:tc>
              </a:tr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9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DCE6F2"/>
                    </a:solidFill>
                  </a:tcPr>
                </a:tc>
              </a:tr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7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DCE6F2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2" name="Table 5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6992108"/>
              </p:ext>
            </p:extLst>
          </p:nvPr>
        </p:nvGraphicFramePr>
        <p:xfrm>
          <a:off x="197062" y="4690334"/>
          <a:ext cx="896400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8200"/>
                <a:gridCol w="448200"/>
              </a:tblGrid>
              <a:tr h="33764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2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1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3764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6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3764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1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53" name="Rounded Rectangle 52"/>
          <p:cNvSpPr/>
          <p:nvPr/>
        </p:nvSpPr>
        <p:spPr>
          <a:xfrm>
            <a:off x="1379426" y="3880354"/>
            <a:ext cx="963373" cy="340635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Arial"/>
                <a:cs typeface="Arial"/>
              </a:rPr>
              <a:t>m</a:t>
            </a:r>
            <a:r>
              <a:rPr lang="en-US" sz="1400" b="1" dirty="0" smtClean="0">
                <a:latin typeface="Arial"/>
                <a:cs typeface="Arial"/>
              </a:rPr>
              <a:t>ap(</a:t>
            </a:r>
            <a:r>
              <a:rPr lang="en-US" sz="1400" b="1" dirty="0" err="1" smtClean="0">
                <a:latin typeface="Arial"/>
                <a:cs typeface="Arial"/>
              </a:rPr>
              <a:t>k,v</a:t>
            </a:r>
            <a:r>
              <a:rPr lang="en-US" sz="1400" b="1" dirty="0" smtClean="0">
                <a:latin typeface="Arial"/>
                <a:cs typeface="Arial"/>
              </a:rPr>
              <a:t>)</a:t>
            </a:r>
            <a:endParaRPr lang="en-US" sz="1400" b="1" dirty="0">
              <a:latin typeface="Arial"/>
              <a:cs typeface="Arial"/>
            </a:endParaRPr>
          </a:p>
        </p:txBody>
      </p:sp>
      <p:sp>
        <p:nvSpPr>
          <p:cNvPr id="54" name="Rounded Rectangle 53"/>
          <p:cNvSpPr/>
          <p:nvPr/>
        </p:nvSpPr>
        <p:spPr>
          <a:xfrm>
            <a:off x="1379426" y="5467419"/>
            <a:ext cx="963373" cy="340635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Arial"/>
                <a:cs typeface="Arial"/>
              </a:rPr>
              <a:t>m</a:t>
            </a:r>
            <a:r>
              <a:rPr lang="en-US" sz="1400" b="1" dirty="0" smtClean="0">
                <a:latin typeface="Arial"/>
                <a:cs typeface="Arial"/>
              </a:rPr>
              <a:t>ap(</a:t>
            </a:r>
            <a:r>
              <a:rPr lang="en-US" sz="1400" b="1" dirty="0" err="1" smtClean="0">
                <a:latin typeface="Arial"/>
                <a:cs typeface="Arial"/>
              </a:rPr>
              <a:t>k,v</a:t>
            </a:r>
            <a:r>
              <a:rPr lang="en-US" sz="1400" b="1" dirty="0" smtClean="0">
                <a:latin typeface="Arial"/>
                <a:cs typeface="Arial"/>
              </a:rPr>
              <a:t>)</a:t>
            </a:r>
            <a:endParaRPr lang="en-US" sz="1400" b="1" dirty="0">
              <a:latin typeface="Arial"/>
              <a:cs typeface="Arial"/>
            </a:endParaRPr>
          </a:p>
        </p:txBody>
      </p:sp>
      <p:graphicFrame>
        <p:nvGraphicFramePr>
          <p:cNvPr id="55" name="Table 5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465156"/>
              </p:ext>
            </p:extLst>
          </p:nvPr>
        </p:nvGraphicFramePr>
        <p:xfrm>
          <a:off x="2562181" y="2953392"/>
          <a:ext cx="896400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8200"/>
                <a:gridCol w="448200"/>
              </a:tblGrid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smtClean="0">
                          <a:latin typeface="Arial"/>
                          <a:cs typeface="Arial"/>
                        </a:rPr>
                        <a:t>3,2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 marL="36000" marR="36000"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2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 marL="36000" marR="36000">
                    <a:solidFill>
                      <a:srgbClr val="DCE6F2"/>
                    </a:solidFill>
                  </a:tcPr>
                </a:tc>
              </a:tr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3,9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 marL="36000" marR="36000"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9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 marL="36000" marR="36000">
                    <a:solidFill>
                      <a:srgbClr val="DCE6F2"/>
                    </a:solidFill>
                  </a:tcPr>
                </a:tc>
              </a:tr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/>
                          <a:cs typeface="Arial"/>
                        </a:rPr>
                        <a:t>3,7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 marL="36000" marR="36000"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/>
                          <a:cs typeface="Arial"/>
                        </a:rPr>
                        <a:t>7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 marL="36000" marR="36000">
                    <a:solidFill>
                      <a:srgbClr val="DCE6F2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6" name="Table 5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4319220"/>
              </p:ext>
            </p:extLst>
          </p:nvPr>
        </p:nvGraphicFramePr>
        <p:xfrm>
          <a:off x="2562181" y="4940896"/>
          <a:ext cx="896400" cy="731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8200"/>
                <a:gridCol w="448200"/>
              </a:tblGrid>
              <a:tr h="33764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3,6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 marL="36000" marR="36000"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6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 marL="36000" marR="36000">
                    <a:solidFill>
                      <a:srgbClr val="DCE6F2"/>
                    </a:solidFill>
                  </a:tcPr>
                </a:tc>
              </a:tr>
              <a:tr h="33764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/>
                          <a:cs typeface="Arial"/>
                        </a:rPr>
                        <a:t>1,3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 marL="36000" marR="36000"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 marL="36000" marR="36000">
                    <a:solidFill>
                      <a:srgbClr val="DCE6F2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7" name="Table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5453764"/>
              </p:ext>
            </p:extLst>
          </p:nvPr>
        </p:nvGraphicFramePr>
        <p:xfrm>
          <a:off x="4083025" y="2919838"/>
          <a:ext cx="896400" cy="1828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8200"/>
                <a:gridCol w="448200"/>
              </a:tblGrid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1,3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 marL="36000" marR="3600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 marL="36000" marR="3600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3,2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 marL="36000" marR="3600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2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 marL="36000" marR="3600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3,6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 marL="36000" marR="3600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6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 marL="36000" marR="3600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/>
                          <a:cs typeface="Arial"/>
                        </a:rPr>
                        <a:t>3,7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 marL="36000" marR="3600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7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 marL="36000" marR="3600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3,9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 marL="36000" marR="3600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9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 marL="36000" marR="3600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8" name="Table 5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9353583"/>
              </p:ext>
            </p:extLst>
          </p:nvPr>
        </p:nvGraphicFramePr>
        <p:xfrm>
          <a:off x="4083025" y="5355184"/>
          <a:ext cx="896400" cy="731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8200"/>
                <a:gridCol w="448200"/>
              </a:tblGrid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2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B3A2C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1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B3A2C7"/>
                    </a:solidFill>
                  </a:tcPr>
                </a:tc>
              </a:tr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4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B3A2C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1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B3A2C7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9" name="Table 5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4438313"/>
              </p:ext>
            </p:extLst>
          </p:nvPr>
        </p:nvGraphicFramePr>
        <p:xfrm>
          <a:off x="2562181" y="4182154"/>
          <a:ext cx="896400" cy="365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8200"/>
                <a:gridCol w="448200"/>
              </a:tblGrid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4,1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 marL="36000" marR="36000"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1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 marL="36000" marR="36000">
                    <a:solidFill>
                      <a:srgbClr val="DCE6F2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0" name="Table 5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598132"/>
              </p:ext>
            </p:extLst>
          </p:nvPr>
        </p:nvGraphicFramePr>
        <p:xfrm>
          <a:off x="2562181" y="5820767"/>
          <a:ext cx="896400" cy="365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8200"/>
                <a:gridCol w="448200"/>
              </a:tblGrid>
              <a:tr h="33764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2,1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 marL="36000" marR="36000"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1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 marL="36000" marR="36000">
                    <a:solidFill>
                      <a:srgbClr val="DCE6F2"/>
                    </a:solidFill>
                  </a:tcPr>
                </a:tc>
              </a:tr>
            </a:tbl>
          </a:graphicData>
        </a:graphic>
      </p:graphicFrame>
      <p:cxnSp>
        <p:nvCxnSpPr>
          <p:cNvPr id="61" name="Straight Arrow Connector 60"/>
          <p:cNvCxnSpPr>
            <a:endCxn id="53" idx="1"/>
          </p:cNvCxnSpPr>
          <p:nvPr/>
        </p:nvCxnSpPr>
        <p:spPr>
          <a:xfrm flipV="1">
            <a:off x="1093462" y="4050672"/>
            <a:ext cx="285964" cy="5066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>
            <a:stCxn id="52" idx="3"/>
            <a:endCxn id="54" idx="1"/>
          </p:cNvCxnSpPr>
          <p:nvPr/>
        </p:nvCxnSpPr>
        <p:spPr>
          <a:xfrm>
            <a:off x="1093462" y="5238974"/>
            <a:ext cx="285964" cy="3987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>
            <a:stCxn id="55" idx="3"/>
            <a:endCxn id="57" idx="1"/>
          </p:cNvCxnSpPr>
          <p:nvPr/>
        </p:nvCxnSpPr>
        <p:spPr>
          <a:xfrm>
            <a:off x="3458581" y="3502032"/>
            <a:ext cx="624444" cy="3322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>
            <a:stCxn id="56" idx="3"/>
            <a:endCxn id="57" idx="1"/>
          </p:cNvCxnSpPr>
          <p:nvPr/>
        </p:nvCxnSpPr>
        <p:spPr>
          <a:xfrm flipV="1">
            <a:off x="3458581" y="3834238"/>
            <a:ext cx="624444" cy="147241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stCxn id="59" idx="3"/>
            <a:endCxn id="58" idx="1"/>
          </p:cNvCxnSpPr>
          <p:nvPr/>
        </p:nvCxnSpPr>
        <p:spPr>
          <a:xfrm>
            <a:off x="3458581" y="4365034"/>
            <a:ext cx="624444" cy="13559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stCxn id="60" idx="3"/>
            <a:endCxn id="58" idx="1"/>
          </p:cNvCxnSpPr>
          <p:nvPr/>
        </p:nvCxnSpPr>
        <p:spPr>
          <a:xfrm flipV="1">
            <a:off x="3458581" y="5720944"/>
            <a:ext cx="624444" cy="28270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53" idx="3"/>
            <a:endCxn id="55" idx="1"/>
          </p:cNvCxnSpPr>
          <p:nvPr/>
        </p:nvCxnSpPr>
        <p:spPr>
          <a:xfrm flipV="1">
            <a:off x="2342799" y="3502032"/>
            <a:ext cx="219382" cy="54864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stCxn id="53" idx="3"/>
            <a:endCxn id="59" idx="1"/>
          </p:cNvCxnSpPr>
          <p:nvPr/>
        </p:nvCxnSpPr>
        <p:spPr>
          <a:xfrm>
            <a:off x="2342799" y="4050672"/>
            <a:ext cx="219382" cy="31436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stCxn id="54" idx="3"/>
            <a:endCxn id="56" idx="1"/>
          </p:cNvCxnSpPr>
          <p:nvPr/>
        </p:nvCxnSpPr>
        <p:spPr>
          <a:xfrm flipV="1">
            <a:off x="2342799" y="5306656"/>
            <a:ext cx="219382" cy="33108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stCxn id="54" idx="3"/>
            <a:endCxn id="60" idx="1"/>
          </p:cNvCxnSpPr>
          <p:nvPr/>
        </p:nvCxnSpPr>
        <p:spPr>
          <a:xfrm>
            <a:off x="2342799" y="5637737"/>
            <a:ext cx="219382" cy="3659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6" name="Rounded Rectangle 75"/>
          <p:cNvSpPr/>
          <p:nvPr/>
        </p:nvSpPr>
        <p:spPr>
          <a:xfrm>
            <a:off x="5348967" y="3228172"/>
            <a:ext cx="2408465" cy="1136862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00" b="1" dirty="0" smtClean="0">
                <a:latin typeface="Arial"/>
                <a:cs typeface="Arial"/>
              </a:rPr>
              <a:t>reduce(k, list(v))</a:t>
            </a:r>
          </a:p>
          <a:p>
            <a:pPr algn="ctr"/>
            <a:endParaRPr lang="en-US" sz="1400" b="1" dirty="0" smtClean="0">
              <a:latin typeface="Arial"/>
              <a:cs typeface="Arial"/>
            </a:endParaRPr>
          </a:p>
        </p:txBody>
      </p:sp>
      <p:sp>
        <p:nvSpPr>
          <p:cNvPr id="78" name="Rounded Rectangle 77"/>
          <p:cNvSpPr/>
          <p:nvPr/>
        </p:nvSpPr>
        <p:spPr>
          <a:xfrm>
            <a:off x="5375283" y="5503734"/>
            <a:ext cx="2408465" cy="456118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latin typeface="Arial"/>
                <a:cs typeface="Arial"/>
              </a:rPr>
              <a:t>reduce(k, list(v))</a:t>
            </a:r>
          </a:p>
        </p:txBody>
      </p:sp>
      <p:cxnSp>
        <p:nvCxnSpPr>
          <p:cNvPr id="79" name="Straight Arrow Connector 78"/>
          <p:cNvCxnSpPr>
            <a:stCxn id="57" idx="3"/>
            <a:endCxn id="76" idx="1"/>
          </p:cNvCxnSpPr>
          <p:nvPr/>
        </p:nvCxnSpPr>
        <p:spPr>
          <a:xfrm flipV="1">
            <a:off x="4979425" y="3796603"/>
            <a:ext cx="369542" cy="3763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>
            <a:stCxn id="58" idx="3"/>
            <a:endCxn id="78" idx="1"/>
          </p:cNvCxnSpPr>
          <p:nvPr/>
        </p:nvCxnSpPr>
        <p:spPr>
          <a:xfrm>
            <a:off x="4979425" y="5720944"/>
            <a:ext cx="395858" cy="1084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graphicFrame>
        <p:nvGraphicFramePr>
          <p:cNvPr id="81" name="Table 8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3957717"/>
              </p:ext>
            </p:extLst>
          </p:nvPr>
        </p:nvGraphicFramePr>
        <p:xfrm>
          <a:off x="8078040" y="5174066"/>
          <a:ext cx="896400" cy="731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8200"/>
                <a:gridCol w="448200"/>
              </a:tblGrid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2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B3A2C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1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B3A2C7"/>
                    </a:solidFill>
                  </a:tcPr>
                </a:tc>
              </a:tr>
              <a:tr h="351947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4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1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6" name="Table 9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7860319"/>
              </p:ext>
            </p:extLst>
          </p:nvPr>
        </p:nvGraphicFramePr>
        <p:xfrm>
          <a:off x="8078040" y="3319152"/>
          <a:ext cx="896400" cy="1828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8200"/>
                <a:gridCol w="448200"/>
              </a:tblGrid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1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B3A2C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B3A2C7"/>
                    </a:solidFill>
                  </a:tcPr>
                </a:tc>
              </a:tr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2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/>
                          <a:cs typeface="Arial"/>
                        </a:rPr>
                        <a:t>6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/>
                          <a:cs typeface="Arial"/>
                        </a:rPr>
                        <a:t>7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3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9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97" name="Straight Arrow Connector 96"/>
          <p:cNvCxnSpPr>
            <a:stCxn id="76" idx="3"/>
            <a:endCxn id="96" idx="1"/>
          </p:cNvCxnSpPr>
          <p:nvPr/>
        </p:nvCxnSpPr>
        <p:spPr>
          <a:xfrm>
            <a:off x="7757432" y="3796603"/>
            <a:ext cx="320608" cy="43694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>
            <a:stCxn id="78" idx="3"/>
            <a:endCxn id="81" idx="1"/>
          </p:cNvCxnSpPr>
          <p:nvPr/>
        </p:nvCxnSpPr>
        <p:spPr>
          <a:xfrm flipV="1">
            <a:off x="7783748" y="5539826"/>
            <a:ext cx="294292" cy="19196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00" name="Rectangle 99"/>
          <p:cNvSpPr/>
          <p:nvPr/>
        </p:nvSpPr>
        <p:spPr>
          <a:xfrm>
            <a:off x="4089729" y="3308800"/>
            <a:ext cx="889696" cy="1439838"/>
          </a:xfrm>
          <a:prstGeom prst="rect">
            <a:avLst/>
          </a:prstGeom>
          <a:noFill/>
          <a:ln w="57150" cmpd="sng">
            <a:solidFill>
              <a:srgbClr val="953735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01" name="Table 10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4653441"/>
              </p:ext>
            </p:extLst>
          </p:nvPr>
        </p:nvGraphicFramePr>
        <p:xfrm>
          <a:off x="197062" y="2736958"/>
          <a:ext cx="896400" cy="365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8200"/>
                <a:gridCol w="448200"/>
              </a:tblGrid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A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B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</a:tr>
            </a:tbl>
          </a:graphicData>
        </a:graphic>
      </p:graphicFrame>
      <p:sp>
        <p:nvSpPr>
          <p:cNvPr id="102" name="Rectangle 101"/>
          <p:cNvSpPr/>
          <p:nvPr/>
        </p:nvSpPr>
        <p:spPr>
          <a:xfrm>
            <a:off x="3790430" y="2483525"/>
            <a:ext cx="1723962" cy="369332"/>
          </a:xfrm>
          <a:prstGeom prst="rect">
            <a:avLst/>
          </a:prstGeom>
          <a:solidFill>
            <a:srgbClr val="C0504D"/>
          </a:solidFill>
          <a:ln>
            <a:solidFill>
              <a:srgbClr val="800000"/>
            </a:solidFill>
          </a:ln>
        </p:spPr>
        <p:txBody>
          <a:bodyPr wrap="none">
            <a:spAutoFit/>
          </a:bodyPr>
          <a:lstStyle/>
          <a:p>
            <a:r>
              <a:rPr lang="en-US" dirty="0" err="1" smtClean="0">
                <a:solidFill>
                  <a:srgbClr val="FFFFFF"/>
                </a:solidFill>
                <a:latin typeface="Arial"/>
                <a:cs typeface="Arial"/>
              </a:rPr>
              <a:t>groupBy</a:t>
            </a:r>
            <a:r>
              <a:rPr lang="en-US" dirty="0" smtClean="0">
                <a:solidFill>
                  <a:srgbClr val="FFFFFF"/>
                </a:solidFill>
                <a:latin typeface="Arial"/>
                <a:cs typeface="Arial"/>
              </a:rPr>
              <a:t>((A,B))</a:t>
            </a:r>
            <a:endParaRPr lang="en-US" dirty="0">
              <a:solidFill>
                <a:srgbClr val="FFFFFF"/>
              </a:solidFill>
            </a:endParaRPr>
          </a:p>
        </p:txBody>
      </p:sp>
      <p:graphicFrame>
        <p:nvGraphicFramePr>
          <p:cNvPr id="103" name="Table 10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5820883"/>
              </p:ext>
            </p:extLst>
          </p:nvPr>
        </p:nvGraphicFramePr>
        <p:xfrm>
          <a:off x="8078040" y="2889358"/>
          <a:ext cx="896400" cy="365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8200"/>
                <a:gridCol w="448200"/>
              </a:tblGrid>
              <a:tr h="314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A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Arial"/>
                          <a:cs typeface="Arial"/>
                        </a:rPr>
                        <a:t>B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</a:tr>
            </a:tbl>
          </a:graphicData>
        </a:graphic>
      </p:graphicFrame>
      <p:sp>
        <p:nvSpPr>
          <p:cNvPr id="104" name="Rectangle 103"/>
          <p:cNvSpPr/>
          <p:nvPr/>
        </p:nvSpPr>
        <p:spPr>
          <a:xfrm>
            <a:off x="2364901" y="2483525"/>
            <a:ext cx="1370066" cy="369332"/>
          </a:xfrm>
          <a:prstGeom prst="rect">
            <a:avLst/>
          </a:prstGeom>
          <a:solidFill>
            <a:schemeClr val="accent2"/>
          </a:solidFill>
          <a:ln>
            <a:solidFill>
              <a:srgbClr val="800000"/>
            </a:solidFill>
          </a:ln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rgbClr val="FFFFFF"/>
                </a:solidFill>
                <a:latin typeface="Arial"/>
                <a:cs typeface="Arial"/>
              </a:rPr>
              <a:t>Put </a:t>
            </a:r>
            <a:r>
              <a:rPr lang="en-US" altLang="zh-CN" i="1" dirty="0" smtClean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lang="en-US" altLang="zh-CN" dirty="0" smtClean="0">
                <a:solidFill>
                  <a:srgbClr val="FFFFFF"/>
                </a:solidFill>
                <a:latin typeface="Arial"/>
                <a:cs typeface="Arial"/>
              </a:rPr>
              <a:t> into </a:t>
            </a:r>
            <a:r>
              <a:rPr lang="en-US" altLang="zh-CN" i="1" dirty="0" smtClean="0">
                <a:solidFill>
                  <a:srgbClr val="FFFFFF"/>
                </a:solidFill>
                <a:latin typeface="Arial"/>
                <a:cs typeface="Arial"/>
              </a:rPr>
              <a:t>k</a:t>
            </a:r>
            <a:endParaRPr lang="en-US" i="1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10" name="Rectangle 109"/>
          <p:cNvSpPr/>
          <p:nvPr/>
        </p:nvSpPr>
        <p:spPr>
          <a:xfrm>
            <a:off x="8084744" y="3714542"/>
            <a:ext cx="889696" cy="1459523"/>
          </a:xfrm>
          <a:prstGeom prst="rect">
            <a:avLst/>
          </a:prstGeom>
          <a:noFill/>
          <a:ln w="57150" cmpd="sng">
            <a:solidFill>
              <a:srgbClr val="953735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5714781" y="4563972"/>
            <a:ext cx="12474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latin typeface="Arial"/>
                <a:cs typeface="Arial"/>
              </a:rPr>
              <a:t>k</a:t>
            </a:r>
            <a:r>
              <a:rPr lang="en-US" dirty="0">
                <a:latin typeface="Arial"/>
                <a:cs typeface="Arial"/>
              </a:rPr>
              <a:t> is </a:t>
            </a:r>
            <a:r>
              <a:rPr lang="en-US" dirty="0" smtClean="0">
                <a:latin typeface="Arial"/>
                <a:cs typeface="Arial"/>
              </a:rPr>
              <a:t>sorted</a:t>
            </a:r>
            <a:endParaRPr lang="en-US" dirty="0"/>
          </a:p>
        </p:txBody>
      </p:sp>
      <p:sp>
        <p:nvSpPr>
          <p:cNvPr id="111" name="Rectangle 110"/>
          <p:cNvSpPr/>
          <p:nvPr/>
        </p:nvSpPr>
        <p:spPr>
          <a:xfrm>
            <a:off x="5634469" y="3790678"/>
            <a:ext cx="1837462" cy="33855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Arial"/>
                <a:cs typeface="Arial"/>
              </a:rPr>
              <a:t>Output (</a:t>
            </a:r>
            <a:r>
              <a:rPr lang="en-US" sz="1600" b="1" dirty="0" err="1">
                <a:solidFill>
                  <a:schemeClr val="tx1"/>
                </a:solidFill>
                <a:latin typeface="Arial"/>
                <a:cs typeface="Arial"/>
              </a:rPr>
              <a:t>k.first</a:t>
            </a:r>
            <a:r>
              <a:rPr lang="en-US" sz="1600" b="1" dirty="0">
                <a:solidFill>
                  <a:schemeClr val="tx1"/>
                </a:solidFill>
                <a:latin typeface="Arial"/>
                <a:cs typeface="Arial"/>
              </a:rPr>
              <a:t>, v)</a:t>
            </a:r>
          </a:p>
        </p:txBody>
      </p:sp>
      <p:sp>
        <p:nvSpPr>
          <p:cNvPr id="114" name="Rectangle 113"/>
          <p:cNvSpPr/>
          <p:nvPr/>
        </p:nvSpPr>
        <p:spPr>
          <a:xfrm>
            <a:off x="4094167" y="3296472"/>
            <a:ext cx="430826" cy="1430158"/>
          </a:xfrm>
          <a:prstGeom prst="rect">
            <a:avLst/>
          </a:prstGeom>
          <a:noFill/>
          <a:ln w="57150" cmpd="sng">
            <a:solidFill>
              <a:srgbClr val="953735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6" name="Straight Arrow Connector 115"/>
          <p:cNvCxnSpPr>
            <a:stCxn id="114" idx="3"/>
            <a:endCxn id="49" idx="1"/>
          </p:cNvCxnSpPr>
          <p:nvPr/>
        </p:nvCxnSpPr>
        <p:spPr>
          <a:xfrm>
            <a:off x="4524993" y="4011551"/>
            <a:ext cx="1189788" cy="737087"/>
          </a:xfrm>
          <a:prstGeom prst="straightConnector1">
            <a:avLst/>
          </a:prstGeom>
          <a:ln w="57150" cmpd="sng"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/>
          <p:cNvCxnSpPr>
            <a:stCxn id="100" idx="3"/>
            <a:endCxn id="96" idx="1"/>
          </p:cNvCxnSpPr>
          <p:nvPr/>
        </p:nvCxnSpPr>
        <p:spPr>
          <a:xfrm>
            <a:off x="4979425" y="4028719"/>
            <a:ext cx="3098615" cy="204833"/>
          </a:xfrm>
          <a:prstGeom prst="straightConnector1">
            <a:avLst/>
          </a:prstGeom>
          <a:ln w="57150" cmpd="sng"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84797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4" grpId="0" animBg="1"/>
      <p:bldP spid="76" grpId="0" animBg="1"/>
      <p:bldP spid="78" grpId="0" animBg="1"/>
      <p:bldP spid="100" grpId="0" animBg="1"/>
      <p:bldP spid="102" grpId="0" animBg="1"/>
      <p:bldP spid="104" grpId="0" animBg="1"/>
      <p:bldP spid="110" grpId="0" animBg="1"/>
      <p:bldP spid="49" grpId="0"/>
      <p:bldP spid="111" grpId="0" animBg="1"/>
      <p:bldP spid="114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412750"/>
            <a:ext cx="8321533" cy="846667"/>
          </a:xfrm>
        </p:spPr>
        <p:txBody>
          <a:bodyPr/>
          <a:lstStyle/>
          <a:p>
            <a:r>
              <a:rPr lang="en-US" dirty="0" smtClean="0"/>
              <a:t>RQ2</a:t>
            </a:r>
            <a:r>
              <a:rPr lang="en-US" dirty="0"/>
              <a:t>: Fix patterns </a:t>
            </a:r>
            <a:r>
              <a:rPr lang="en-US" sz="2800" dirty="0"/>
              <a:t>– </a:t>
            </a:r>
            <a:r>
              <a:rPr lang="en-US" sz="2800" dirty="0" smtClean="0"/>
              <a:t>User code </a:t>
            </a:r>
            <a:r>
              <a:rPr lang="en-US" sz="2800" dirty="0"/>
              <a:t>related fixes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altLang="zh-CN" dirty="0" smtClean="0">
                <a:latin typeface="Arial"/>
                <a:cs typeface="Arial"/>
              </a:rPr>
              <a:t>Category: User code related fix patterns</a:t>
            </a:r>
          </a:p>
          <a:p>
            <a:pPr lvl="1"/>
            <a:r>
              <a:rPr lang="en-US" altLang="zh-CN" dirty="0" smtClean="0"/>
              <a:t>Lower framework buffer size</a:t>
            </a:r>
          </a:p>
          <a:p>
            <a:pPr lvl="2"/>
            <a:r>
              <a:rPr lang="en-US" altLang="zh-CN" dirty="0" smtClean="0"/>
              <a:t>e.g., add </a:t>
            </a:r>
            <a:r>
              <a:rPr lang="en-US" altLang="zh-CN" i="1" dirty="0" smtClean="0"/>
              <a:t>combine</a:t>
            </a:r>
            <a:r>
              <a:rPr lang="en-US" altLang="zh-CN" dirty="0" smtClean="0"/>
              <a:t>() to perform partial aggregation</a:t>
            </a:r>
            <a:endParaRPr lang="en-US" altLang="zh-CN" dirty="0"/>
          </a:p>
          <a:p>
            <a:pPr lvl="2"/>
            <a:endParaRPr lang="en-US" altLang="zh-CN" dirty="0"/>
          </a:p>
          <a:p>
            <a:pPr lvl="1"/>
            <a:endParaRPr lang="en-US" altLang="zh-CN" dirty="0" smtClean="0"/>
          </a:p>
          <a:p>
            <a:pPr marL="457200" lvl="1" indent="0">
              <a:buNone/>
            </a:pPr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61</a:t>
            </a:fld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228738" y="2080309"/>
            <a:ext cx="6270381" cy="36933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>
            <a:spAutoFit/>
          </a:bodyPr>
          <a:lstStyle/>
          <a:p>
            <a:pPr marL="0" lvl="1"/>
            <a:r>
              <a:rPr lang="en-US" altLang="zh-CN" dirty="0" smtClean="0">
                <a:solidFill>
                  <a:srgbClr val="FFFFFF"/>
                </a:solidFill>
                <a:latin typeface="Arial"/>
                <a:ea typeface="黑体"/>
                <a:cs typeface="Arial"/>
              </a:rPr>
              <a:t>Pattern 2: Do the accumulation in several passes</a:t>
            </a:r>
            <a:endParaRPr lang="en-US" altLang="zh-CN" dirty="0">
              <a:solidFill>
                <a:srgbClr val="FFFFFF"/>
              </a:solidFill>
              <a:latin typeface="Arial"/>
              <a:ea typeface="黑体"/>
              <a:cs typeface="Arial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8738" y="2960498"/>
            <a:ext cx="6082861" cy="2768400"/>
          </a:xfrm>
          <a:prstGeom prst="rect">
            <a:avLst/>
          </a:prstGeom>
          <a:ln>
            <a:noFill/>
          </a:ln>
          <a:effectLst/>
        </p:spPr>
      </p:pic>
      <p:sp>
        <p:nvSpPr>
          <p:cNvPr id="63" name="Rectangle 62"/>
          <p:cNvSpPr/>
          <p:nvPr/>
        </p:nvSpPr>
        <p:spPr>
          <a:xfrm>
            <a:off x="5100762" y="3764972"/>
            <a:ext cx="1452437" cy="328252"/>
          </a:xfrm>
          <a:prstGeom prst="rect">
            <a:avLst/>
          </a:prstGeom>
          <a:noFill/>
          <a:ln w="57150" cmpd="sng">
            <a:solidFill>
              <a:srgbClr val="953735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/>
          <p:cNvSpPr/>
          <p:nvPr/>
        </p:nvSpPr>
        <p:spPr>
          <a:xfrm>
            <a:off x="5091016" y="3315680"/>
            <a:ext cx="1462183" cy="338554"/>
          </a:xfrm>
          <a:prstGeom prst="rect">
            <a:avLst/>
          </a:prstGeom>
          <a:solidFill>
            <a:srgbClr val="800000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rgbClr val="FFFFFF"/>
                </a:solidFill>
                <a:latin typeface="Arial"/>
                <a:cs typeface="Arial"/>
              </a:rPr>
              <a:t>accumulation</a:t>
            </a:r>
            <a:endParaRPr lang="en-US" sz="1600" dirty="0">
              <a:solidFill>
                <a:srgbClr val="FFFF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218151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animBg="1"/>
      <p:bldP spid="64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7600" y="2962800"/>
            <a:ext cx="6083300" cy="3759200"/>
          </a:xfrm>
          <a:prstGeom prst="rect">
            <a:avLst/>
          </a:prstGeom>
          <a:ln>
            <a:noFill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412750"/>
            <a:ext cx="8321533" cy="846667"/>
          </a:xfrm>
        </p:spPr>
        <p:txBody>
          <a:bodyPr/>
          <a:lstStyle/>
          <a:p>
            <a:r>
              <a:rPr lang="en-US" dirty="0" smtClean="0"/>
              <a:t>RQ2</a:t>
            </a:r>
            <a:r>
              <a:rPr lang="en-US" dirty="0"/>
              <a:t>: Fix patterns </a:t>
            </a:r>
            <a:r>
              <a:rPr lang="en-US" sz="2800" dirty="0"/>
              <a:t>– </a:t>
            </a:r>
            <a:r>
              <a:rPr lang="en-US" sz="2800" dirty="0" smtClean="0"/>
              <a:t>User code </a:t>
            </a:r>
            <a:r>
              <a:rPr lang="en-US" sz="2800" dirty="0"/>
              <a:t>related fixes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altLang="zh-CN" dirty="0" smtClean="0">
                <a:latin typeface="Arial"/>
                <a:cs typeface="Arial"/>
              </a:rPr>
              <a:t>Category: User code related fix patterns</a:t>
            </a:r>
          </a:p>
          <a:p>
            <a:pPr lvl="1"/>
            <a:r>
              <a:rPr lang="en-US" altLang="zh-CN" dirty="0" smtClean="0"/>
              <a:t>Lower framework buffer size</a:t>
            </a:r>
          </a:p>
          <a:p>
            <a:pPr lvl="2"/>
            <a:r>
              <a:rPr lang="en-US" altLang="zh-CN" dirty="0" smtClean="0"/>
              <a:t>e.g., add </a:t>
            </a:r>
            <a:r>
              <a:rPr lang="en-US" altLang="zh-CN" i="1" dirty="0" smtClean="0"/>
              <a:t>combine</a:t>
            </a:r>
            <a:r>
              <a:rPr lang="en-US" altLang="zh-CN" dirty="0" smtClean="0"/>
              <a:t>() to perform partial aggregation</a:t>
            </a:r>
            <a:endParaRPr lang="en-US" altLang="zh-CN" dirty="0"/>
          </a:p>
          <a:p>
            <a:pPr lvl="2"/>
            <a:endParaRPr lang="en-US" altLang="zh-CN" dirty="0"/>
          </a:p>
          <a:p>
            <a:pPr lvl="1"/>
            <a:endParaRPr lang="en-US" altLang="zh-CN" dirty="0" smtClean="0"/>
          </a:p>
          <a:p>
            <a:pPr marL="457200" lvl="1" indent="0">
              <a:buNone/>
            </a:pPr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62</a:t>
            </a:fld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228738" y="2080309"/>
            <a:ext cx="6270381" cy="36933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>
            <a:spAutoFit/>
          </a:bodyPr>
          <a:lstStyle/>
          <a:p>
            <a:pPr marL="0" lvl="1"/>
            <a:r>
              <a:rPr lang="en-US" altLang="zh-CN" dirty="0" smtClean="0">
                <a:solidFill>
                  <a:srgbClr val="FFFFFF"/>
                </a:solidFill>
                <a:latin typeface="Arial"/>
                <a:ea typeface="黑体"/>
                <a:cs typeface="Arial"/>
              </a:rPr>
              <a:t>Pattern 2: Do the accumulation in several passes</a:t>
            </a:r>
            <a:endParaRPr lang="en-US" altLang="zh-CN" dirty="0">
              <a:solidFill>
                <a:srgbClr val="FFFFFF"/>
              </a:solidFill>
              <a:latin typeface="Arial"/>
              <a:ea typeface="黑体"/>
              <a:cs typeface="Arial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100762" y="3764972"/>
            <a:ext cx="1452437" cy="328252"/>
          </a:xfrm>
          <a:prstGeom prst="rect">
            <a:avLst/>
          </a:prstGeom>
          <a:noFill/>
          <a:ln w="57150" cmpd="sng">
            <a:solidFill>
              <a:srgbClr val="953735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091016" y="3315680"/>
            <a:ext cx="1462183" cy="338554"/>
          </a:xfrm>
          <a:prstGeom prst="rect">
            <a:avLst/>
          </a:prstGeom>
          <a:solidFill>
            <a:srgbClr val="800000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rgbClr val="FFFFFF"/>
                </a:solidFill>
                <a:latin typeface="Arial"/>
                <a:cs typeface="Arial"/>
              </a:rPr>
              <a:t>accumulation</a:t>
            </a:r>
            <a:endParaRPr lang="en-US" sz="16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15877" y="6176637"/>
            <a:ext cx="1462183" cy="584776"/>
          </a:xfrm>
          <a:prstGeom prst="rect">
            <a:avLst/>
          </a:prstGeom>
          <a:solidFill>
            <a:srgbClr val="800000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rgbClr val="FFFFFF"/>
                </a:solidFill>
                <a:latin typeface="Arial"/>
                <a:cs typeface="Arial"/>
              </a:rPr>
              <a:t>Partial </a:t>
            </a:r>
            <a:r>
              <a:rPr lang="en-US" altLang="zh-CN" sz="1600" dirty="0" smtClean="0">
                <a:solidFill>
                  <a:srgbClr val="FFFFFF"/>
                </a:solidFill>
                <a:latin typeface="Arial"/>
                <a:cs typeface="Arial"/>
              </a:rPr>
              <a:t>accumulation</a:t>
            </a:r>
            <a:endParaRPr lang="en-US" sz="16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073955" y="6375307"/>
            <a:ext cx="1560708" cy="272308"/>
          </a:xfrm>
          <a:prstGeom prst="rect">
            <a:avLst/>
          </a:prstGeom>
          <a:noFill/>
          <a:ln w="57150" cmpd="sng">
            <a:solidFill>
              <a:srgbClr val="953735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2296622" y="6379645"/>
            <a:ext cx="1492663" cy="272308"/>
          </a:xfrm>
          <a:prstGeom prst="rect">
            <a:avLst/>
          </a:prstGeom>
          <a:noFill/>
          <a:ln w="57150" cmpd="sng">
            <a:solidFill>
              <a:srgbClr val="953735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5822107" y="6176637"/>
            <a:ext cx="1462183" cy="584776"/>
          </a:xfrm>
          <a:prstGeom prst="rect">
            <a:avLst/>
          </a:prstGeom>
          <a:solidFill>
            <a:srgbClr val="800000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rgbClr val="FFFFFF"/>
                </a:solidFill>
                <a:latin typeface="Arial"/>
                <a:cs typeface="Arial"/>
              </a:rPr>
              <a:t>Partial </a:t>
            </a:r>
            <a:r>
              <a:rPr lang="en-US" altLang="zh-CN" sz="1600" dirty="0" smtClean="0">
                <a:solidFill>
                  <a:srgbClr val="FFFFFF"/>
                </a:solidFill>
                <a:latin typeface="Arial"/>
                <a:cs typeface="Arial"/>
              </a:rPr>
              <a:t>accumulation</a:t>
            </a:r>
            <a:endParaRPr lang="en-US" sz="1600" dirty="0">
              <a:solidFill>
                <a:srgbClr val="FFFF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407104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4" grpId="0" animBg="1"/>
      <p:bldP spid="16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8738" y="2962275"/>
            <a:ext cx="6083300" cy="3759200"/>
          </a:xfrm>
          <a:prstGeom prst="rect">
            <a:avLst/>
          </a:prstGeom>
          <a:ln>
            <a:noFill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412750"/>
            <a:ext cx="8321533" cy="846667"/>
          </a:xfrm>
        </p:spPr>
        <p:txBody>
          <a:bodyPr/>
          <a:lstStyle/>
          <a:p>
            <a:r>
              <a:rPr lang="en-US" dirty="0" smtClean="0"/>
              <a:t>RQ2</a:t>
            </a:r>
            <a:r>
              <a:rPr lang="en-US" dirty="0"/>
              <a:t>: Fix patterns </a:t>
            </a:r>
            <a:r>
              <a:rPr lang="en-US" sz="2800" dirty="0"/>
              <a:t>– </a:t>
            </a:r>
            <a:r>
              <a:rPr lang="en-US" sz="2800" dirty="0" smtClean="0"/>
              <a:t>User code </a:t>
            </a:r>
            <a:r>
              <a:rPr lang="en-US" sz="2800" dirty="0"/>
              <a:t>related fixes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altLang="zh-CN" dirty="0" smtClean="0">
                <a:latin typeface="Arial"/>
                <a:cs typeface="Arial"/>
              </a:rPr>
              <a:t>Category: User code related fix patterns</a:t>
            </a:r>
          </a:p>
          <a:p>
            <a:pPr lvl="1"/>
            <a:r>
              <a:rPr lang="en-US" altLang="zh-CN" dirty="0" smtClean="0"/>
              <a:t>Lower framework buffer size</a:t>
            </a:r>
          </a:p>
          <a:p>
            <a:pPr lvl="2"/>
            <a:r>
              <a:rPr lang="en-US" altLang="zh-CN" dirty="0" smtClean="0"/>
              <a:t>e.g., add </a:t>
            </a:r>
            <a:r>
              <a:rPr lang="en-US" altLang="zh-CN" i="1" dirty="0" smtClean="0"/>
              <a:t>combine</a:t>
            </a:r>
            <a:r>
              <a:rPr lang="en-US" altLang="zh-CN" dirty="0" smtClean="0"/>
              <a:t>() to perform partial aggregation</a:t>
            </a:r>
            <a:endParaRPr lang="en-US" altLang="zh-CN" dirty="0"/>
          </a:p>
          <a:p>
            <a:pPr lvl="2"/>
            <a:endParaRPr lang="en-US" altLang="zh-CN" dirty="0"/>
          </a:p>
          <a:p>
            <a:pPr lvl="1"/>
            <a:endParaRPr lang="en-US" altLang="zh-CN" dirty="0" smtClean="0"/>
          </a:p>
          <a:p>
            <a:pPr marL="457200" lvl="1" indent="0">
              <a:buNone/>
            </a:pPr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63</a:t>
            </a:fld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228738" y="2080309"/>
            <a:ext cx="6270381" cy="36933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>
            <a:spAutoFit/>
          </a:bodyPr>
          <a:lstStyle/>
          <a:p>
            <a:pPr marL="0" lvl="1"/>
            <a:r>
              <a:rPr lang="en-US" altLang="zh-CN" dirty="0" smtClean="0">
                <a:solidFill>
                  <a:srgbClr val="FFFFFF"/>
                </a:solidFill>
                <a:latin typeface="Arial"/>
                <a:ea typeface="黑体"/>
                <a:cs typeface="Arial"/>
              </a:rPr>
              <a:t>Pattern 2: Do the accumulation in several passes</a:t>
            </a:r>
            <a:endParaRPr lang="en-US" altLang="zh-CN" dirty="0">
              <a:solidFill>
                <a:srgbClr val="FFFFFF"/>
              </a:solidFill>
              <a:latin typeface="Arial"/>
              <a:ea typeface="黑体"/>
              <a:cs typeface="Arial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100762" y="3764972"/>
            <a:ext cx="1452437" cy="328252"/>
          </a:xfrm>
          <a:prstGeom prst="rect">
            <a:avLst/>
          </a:prstGeom>
          <a:noFill/>
          <a:ln w="57150" cmpd="sng">
            <a:solidFill>
              <a:srgbClr val="953735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091016" y="3315680"/>
            <a:ext cx="1462183" cy="338554"/>
          </a:xfrm>
          <a:prstGeom prst="rect">
            <a:avLst/>
          </a:prstGeom>
          <a:solidFill>
            <a:srgbClr val="800000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rgbClr val="FFFFFF"/>
                </a:solidFill>
                <a:latin typeface="Arial"/>
                <a:cs typeface="Arial"/>
              </a:rPr>
              <a:t>accumulation</a:t>
            </a:r>
            <a:endParaRPr lang="en-US" sz="16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073955" y="6375307"/>
            <a:ext cx="1560708" cy="272308"/>
          </a:xfrm>
          <a:prstGeom prst="rect">
            <a:avLst/>
          </a:prstGeom>
          <a:noFill/>
          <a:ln w="57150" cmpd="sng">
            <a:solidFill>
              <a:srgbClr val="953735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2296622" y="6379645"/>
            <a:ext cx="1492663" cy="272308"/>
          </a:xfrm>
          <a:prstGeom prst="rect">
            <a:avLst/>
          </a:prstGeom>
          <a:noFill/>
          <a:ln w="57150" cmpd="sng">
            <a:solidFill>
              <a:srgbClr val="953735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715877" y="6176637"/>
            <a:ext cx="1462183" cy="584776"/>
          </a:xfrm>
          <a:prstGeom prst="rect">
            <a:avLst/>
          </a:prstGeom>
          <a:solidFill>
            <a:srgbClr val="800000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rgbClr val="FFFFFF"/>
                </a:solidFill>
                <a:latin typeface="Arial"/>
                <a:cs typeface="Arial"/>
              </a:rPr>
              <a:t>Partial </a:t>
            </a:r>
            <a:r>
              <a:rPr lang="en-US" altLang="zh-CN" sz="1600" dirty="0" smtClean="0">
                <a:solidFill>
                  <a:srgbClr val="FFFFFF"/>
                </a:solidFill>
                <a:latin typeface="Arial"/>
                <a:cs typeface="Arial"/>
              </a:rPr>
              <a:t>accumulation</a:t>
            </a:r>
            <a:endParaRPr lang="en-US" sz="16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5822107" y="6176637"/>
            <a:ext cx="1462183" cy="584776"/>
          </a:xfrm>
          <a:prstGeom prst="rect">
            <a:avLst/>
          </a:prstGeom>
          <a:solidFill>
            <a:srgbClr val="800000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rgbClr val="FFFFFF"/>
                </a:solidFill>
                <a:latin typeface="Arial"/>
                <a:cs typeface="Arial"/>
              </a:rPr>
              <a:t>Partial </a:t>
            </a:r>
            <a:r>
              <a:rPr lang="en-US" altLang="zh-CN" sz="1600" dirty="0" smtClean="0">
                <a:solidFill>
                  <a:srgbClr val="FFFFFF"/>
                </a:solidFill>
                <a:latin typeface="Arial"/>
                <a:cs typeface="Arial"/>
              </a:rPr>
              <a:t>accumulation</a:t>
            </a:r>
            <a:endParaRPr lang="en-US" sz="1600" dirty="0">
              <a:solidFill>
                <a:srgbClr val="FFFF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790926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412750"/>
            <a:ext cx="8321533" cy="846667"/>
          </a:xfrm>
        </p:spPr>
        <p:txBody>
          <a:bodyPr/>
          <a:lstStyle/>
          <a:p>
            <a:r>
              <a:rPr lang="en-US" dirty="0" smtClean="0"/>
              <a:t>RQ2</a:t>
            </a:r>
            <a:r>
              <a:rPr lang="en-US" dirty="0"/>
              <a:t>: Fix patterns </a:t>
            </a:r>
            <a:r>
              <a:rPr lang="en-US" sz="2800" dirty="0"/>
              <a:t>– User code related fixes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454491"/>
          </a:xfrm>
        </p:spPr>
        <p:txBody>
          <a:bodyPr/>
          <a:lstStyle/>
          <a:p>
            <a:r>
              <a:rPr lang="en-US" altLang="zh-CN" dirty="0" smtClean="0">
                <a:latin typeface="Arial"/>
                <a:cs typeface="Arial"/>
              </a:rPr>
              <a:t>Category: User code related fix patterns</a:t>
            </a:r>
          </a:p>
          <a:p>
            <a:pPr lvl="1"/>
            <a:r>
              <a:rPr lang="en-US" altLang="zh-CN" dirty="0" smtClean="0"/>
              <a:t>Lower framework buffer size</a:t>
            </a:r>
          </a:p>
          <a:p>
            <a:pPr lvl="2"/>
            <a:r>
              <a:rPr lang="en-US" altLang="zh-CN" dirty="0" smtClean="0"/>
              <a:t>e.g., </a:t>
            </a:r>
            <a:r>
              <a:rPr lang="en-US" altLang="zh-CN" i="1" dirty="0" smtClean="0"/>
              <a:t>map</a:t>
            </a:r>
            <a:r>
              <a:rPr lang="en-US" altLang="zh-CN" dirty="0" smtClean="0"/>
              <a:t>() emits partial accumulated results every 1000 records</a:t>
            </a:r>
          </a:p>
          <a:p>
            <a:pPr marL="914400" lvl="2" indent="0">
              <a:buNone/>
            </a:pPr>
            <a:endParaRPr lang="en-US" altLang="zh-CN" dirty="0"/>
          </a:p>
          <a:p>
            <a:pPr lvl="2"/>
            <a:endParaRPr lang="en-US" altLang="zh-CN" dirty="0"/>
          </a:p>
          <a:p>
            <a:pPr lvl="1"/>
            <a:endParaRPr lang="en-US" altLang="zh-CN" dirty="0" smtClean="0"/>
          </a:p>
          <a:p>
            <a:pPr marL="457200" lvl="1" indent="0">
              <a:buNone/>
            </a:pPr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64</a:t>
            </a:fld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228738" y="2080309"/>
            <a:ext cx="6905344" cy="36933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>
            <a:spAutoFit/>
          </a:bodyPr>
          <a:lstStyle/>
          <a:p>
            <a:pPr marL="0" lvl="1"/>
            <a:r>
              <a:rPr lang="en-US" altLang="zh-CN" dirty="0" smtClean="0">
                <a:solidFill>
                  <a:srgbClr val="FFFFFF"/>
                </a:solidFill>
                <a:latin typeface="Arial"/>
                <a:ea typeface="黑体"/>
                <a:cs typeface="Arial"/>
              </a:rPr>
              <a:t>Pattern 3: Spill the accumulated results into disk + On-disk merge</a:t>
            </a:r>
            <a:endParaRPr lang="en-US" altLang="zh-CN" dirty="0">
              <a:solidFill>
                <a:srgbClr val="FFFFFF"/>
              </a:solidFill>
              <a:latin typeface="Arial"/>
              <a:ea typeface="黑体"/>
              <a:cs typeface="Arial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996233" y="3041068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&lt;K1, V1&gt;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996233" y="3312891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&lt;K2, V2&gt;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996233" y="4394695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&lt;K1002, V1002&gt;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3504699" y="3332151"/>
            <a:ext cx="2024812" cy="974352"/>
          </a:xfrm>
          <a:prstGeom prst="round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map()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996233" y="3588144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…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996233" y="4131096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&lt;K1001, V1001&gt;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996233" y="3859967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&lt;K1000, V1000&gt;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996233" y="4663109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…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996233" y="4934932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&lt;K2000, V2000&gt;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996233" y="5470329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&lt;K2002, V2002&gt;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996233" y="5206730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&lt;K2001, V2001&gt;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996233" y="5738743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…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996233" y="6010566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&lt;K2660, V2660&gt;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996233" y="3038711"/>
            <a:ext cx="1707829" cy="3203037"/>
          </a:xfrm>
          <a:prstGeom prst="rect">
            <a:avLst/>
          </a:prstGeom>
          <a:noFill/>
          <a:ln w="57150" cmpd="sng">
            <a:solidFill>
              <a:srgbClr val="953735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cxnSp>
        <p:nvCxnSpPr>
          <p:cNvPr id="32" name="Straight Arrow Connector 31"/>
          <p:cNvCxnSpPr>
            <a:stCxn id="38" idx="3"/>
            <a:endCxn id="22" idx="1"/>
          </p:cNvCxnSpPr>
          <p:nvPr/>
        </p:nvCxnSpPr>
        <p:spPr>
          <a:xfrm flipV="1">
            <a:off x="2704062" y="3959070"/>
            <a:ext cx="993651" cy="681160"/>
          </a:xfrm>
          <a:prstGeom prst="straightConnector1">
            <a:avLst/>
          </a:prstGeom>
          <a:ln w="57150" cmpd="sng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3697713" y="3666094"/>
            <a:ext cx="1604208" cy="58595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Large accumulated results</a:t>
            </a:r>
            <a:endParaRPr lang="en-US" sz="1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793565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Can 70"/>
          <p:cNvSpPr/>
          <p:nvPr/>
        </p:nvSpPr>
        <p:spPr>
          <a:xfrm>
            <a:off x="2895098" y="4701833"/>
            <a:ext cx="3739382" cy="1314000"/>
          </a:xfrm>
          <a:prstGeom prst="can">
            <a:avLst>
              <a:gd name="adj" fmla="val 34232"/>
            </a:avLst>
          </a:prstGeom>
          <a:solidFill>
            <a:schemeClr val="tx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>
                <a:latin typeface="Arial"/>
                <a:cs typeface="Arial"/>
              </a:rPr>
              <a:t>Disk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412750"/>
            <a:ext cx="8321533" cy="846667"/>
          </a:xfrm>
        </p:spPr>
        <p:txBody>
          <a:bodyPr/>
          <a:lstStyle/>
          <a:p>
            <a:r>
              <a:rPr lang="en-US" dirty="0" smtClean="0"/>
              <a:t>RQ2</a:t>
            </a:r>
            <a:r>
              <a:rPr lang="en-US" dirty="0"/>
              <a:t>: Fix patterns </a:t>
            </a:r>
            <a:r>
              <a:rPr lang="en-US" sz="2800" dirty="0"/>
              <a:t>– User code related fixes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454491"/>
          </a:xfrm>
        </p:spPr>
        <p:txBody>
          <a:bodyPr/>
          <a:lstStyle/>
          <a:p>
            <a:r>
              <a:rPr lang="en-US" altLang="zh-CN" dirty="0" smtClean="0">
                <a:latin typeface="Arial"/>
                <a:cs typeface="Arial"/>
              </a:rPr>
              <a:t>Category: User code related fix patterns</a:t>
            </a:r>
          </a:p>
          <a:p>
            <a:pPr lvl="1"/>
            <a:r>
              <a:rPr lang="en-US" altLang="zh-CN" dirty="0" smtClean="0"/>
              <a:t>Lower framework buffer size</a:t>
            </a:r>
          </a:p>
          <a:p>
            <a:pPr lvl="2"/>
            <a:r>
              <a:rPr lang="en-US" altLang="zh-CN" dirty="0" smtClean="0"/>
              <a:t>e.g., </a:t>
            </a:r>
            <a:r>
              <a:rPr lang="en-US" altLang="zh-CN" i="1" dirty="0" smtClean="0"/>
              <a:t>map</a:t>
            </a:r>
            <a:r>
              <a:rPr lang="en-US" altLang="zh-CN" dirty="0" smtClean="0"/>
              <a:t>() emits partial accumulated results every 1000 records</a:t>
            </a:r>
          </a:p>
          <a:p>
            <a:pPr marL="914400" lvl="2" indent="0">
              <a:buNone/>
            </a:pPr>
            <a:endParaRPr lang="en-US" altLang="zh-CN" dirty="0"/>
          </a:p>
          <a:p>
            <a:pPr lvl="2"/>
            <a:endParaRPr lang="en-US" altLang="zh-CN" dirty="0"/>
          </a:p>
          <a:p>
            <a:pPr lvl="1"/>
            <a:endParaRPr lang="en-US" altLang="zh-CN" dirty="0" smtClean="0"/>
          </a:p>
          <a:p>
            <a:pPr marL="457200" lvl="1" indent="0">
              <a:buNone/>
            </a:pPr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65</a:t>
            </a:fld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228738" y="2080309"/>
            <a:ext cx="6905344" cy="36933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>
            <a:spAutoFit/>
          </a:bodyPr>
          <a:lstStyle/>
          <a:p>
            <a:pPr marL="0" lvl="1"/>
            <a:r>
              <a:rPr lang="en-US" altLang="zh-CN" dirty="0" smtClean="0">
                <a:solidFill>
                  <a:srgbClr val="FFFFFF"/>
                </a:solidFill>
                <a:latin typeface="Arial"/>
                <a:ea typeface="黑体"/>
                <a:cs typeface="Arial"/>
              </a:rPr>
              <a:t>Pattern 3: Spill the accumulated results into disk + On-disk merge</a:t>
            </a:r>
            <a:endParaRPr lang="en-US" altLang="zh-CN" dirty="0">
              <a:solidFill>
                <a:srgbClr val="FFFFFF"/>
              </a:solidFill>
              <a:latin typeface="Arial"/>
              <a:ea typeface="黑体"/>
              <a:cs typeface="Arial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996233" y="3041068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&lt;K1, V1&gt;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996233" y="3312891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&lt;K2, V2&gt;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996233" y="4530607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&lt;K1002, V1002&gt;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3504699" y="3332151"/>
            <a:ext cx="2024812" cy="974352"/>
          </a:xfrm>
          <a:prstGeom prst="round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map()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996233" y="3588144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…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996233" y="4267008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&lt;K1001, V1001&gt;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996233" y="3859967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&lt;K1000, V1000&gt;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3887410" y="3757783"/>
            <a:ext cx="1259388" cy="412293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accumulated results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996233" y="4799021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…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996233" y="5070844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&lt;K2000, V2000&gt;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996233" y="5748903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&lt;K2002, V2002&gt;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996233" y="5485304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&lt;K2001, V2001&gt;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996233" y="6017317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…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996233" y="6289140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&lt;K2660, V2660&gt;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996233" y="3038712"/>
            <a:ext cx="1707829" cy="1052438"/>
          </a:xfrm>
          <a:prstGeom prst="rect">
            <a:avLst/>
          </a:prstGeom>
          <a:noFill/>
          <a:ln w="57150" cmpd="sng">
            <a:solidFill>
              <a:srgbClr val="953735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996233" y="4259557"/>
            <a:ext cx="1707829" cy="1052438"/>
          </a:xfrm>
          <a:prstGeom prst="rect">
            <a:avLst/>
          </a:prstGeom>
          <a:noFill/>
          <a:ln w="57150" cmpd="sng">
            <a:solidFill>
              <a:srgbClr val="953735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996233" y="5481974"/>
            <a:ext cx="1707829" cy="1052438"/>
          </a:xfrm>
          <a:prstGeom prst="rect">
            <a:avLst/>
          </a:prstGeom>
          <a:noFill/>
          <a:ln w="57150" cmpd="sng">
            <a:solidFill>
              <a:srgbClr val="953735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cxnSp>
        <p:nvCxnSpPr>
          <p:cNvPr id="45" name="Straight Arrow Connector 44"/>
          <p:cNvCxnSpPr>
            <a:stCxn id="38" idx="3"/>
            <a:endCxn id="48" idx="1"/>
          </p:cNvCxnSpPr>
          <p:nvPr/>
        </p:nvCxnSpPr>
        <p:spPr>
          <a:xfrm>
            <a:off x="2704062" y="3564931"/>
            <a:ext cx="1183348" cy="398999"/>
          </a:xfrm>
          <a:prstGeom prst="straightConnector1">
            <a:avLst/>
          </a:prstGeom>
          <a:ln w="57150" cmpd="sng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>
            <a:stCxn id="48" idx="2"/>
          </p:cNvCxnSpPr>
          <p:nvPr/>
        </p:nvCxnSpPr>
        <p:spPr>
          <a:xfrm flipH="1">
            <a:off x="3982720" y="4170076"/>
            <a:ext cx="534384" cy="1031260"/>
          </a:xfrm>
          <a:prstGeom prst="straightConnector1">
            <a:avLst/>
          </a:prstGeom>
          <a:ln w="57150" cmpd="sng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92489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8107 0.18958 " pathEditMode="relative" ptsTypes="AA">
                                      <p:cBhvr>
                                        <p:cTn id="24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animBg="1"/>
      <p:bldP spid="48" grpId="0" animBg="1"/>
      <p:bldP spid="48" grpId="1" animBg="1"/>
      <p:bldP spid="48" grpId="2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Can 70"/>
          <p:cNvSpPr/>
          <p:nvPr/>
        </p:nvSpPr>
        <p:spPr>
          <a:xfrm>
            <a:off x="2895098" y="4701833"/>
            <a:ext cx="3739382" cy="1315483"/>
          </a:xfrm>
          <a:prstGeom prst="can">
            <a:avLst>
              <a:gd name="adj" fmla="val 34232"/>
            </a:avLst>
          </a:prstGeom>
          <a:solidFill>
            <a:schemeClr val="tx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>
                <a:latin typeface="Arial"/>
                <a:cs typeface="Arial"/>
              </a:rPr>
              <a:t>Disk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412750"/>
            <a:ext cx="8321533" cy="846667"/>
          </a:xfrm>
        </p:spPr>
        <p:txBody>
          <a:bodyPr/>
          <a:lstStyle/>
          <a:p>
            <a:r>
              <a:rPr lang="en-US" dirty="0" smtClean="0"/>
              <a:t>RQ2</a:t>
            </a:r>
            <a:r>
              <a:rPr lang="en-US" dirty="0"/>
              <a:t>: Fix patterns </a:t>
            </a:r>
            <a:r>
              <a:rPr lang="en-US" sz="2800" dirty="0"/>
              <a:t>– User code related fixes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454491"/>
          </a:xfrm>
        </p:spPr>
        <p:txBody>
          <a:bodyPr/>
          <a:lstStyle/>
          <a:p>
            <a:r>
              <a:rPr lang="en-US" altLang="zh-CN" dirty="0" smtClean="0">
                <a:latin typeface="Arial"/>
                <a:cs typeface="Arial"/>
              </a:rPr>
              <a:t>Category: User code related fix patterns</a:t>
            </a:r>
          </a:p>
          <a:p>
            <a:pPr lvl="1"/>
            <a:r>
              <a:rPr lang="en-US" altLang="zh-CN" dirty="0" smtClean="0"/>
              <a:t>Lower framework buffer size</a:t>
            </a:r>
          </a:p>
          <a:p>
            <a:pPr lvl="2"/>
            <a:r>
              <a:rPr lang="en-US" altLang="zh-CN" dirty="0" smtClean="0"/>
              <a:t>e.g., </a:t>
            </a:r>
            <a:r>
              <a:rPr lang="en-US" altLang="zh-CN" i="1" dirty="0" smtClean="0"/>
              <a:t>map</a:t>
            </a:r>
            <a:r>
              <a:rPr lang="en-US" altLang="zh-CN" dirty="0" smtClean="0"/>
              <a:t>() emits partial accumulated results every 1000 records</a:t>
            </a:r>
          </a:p>
          <a:p>
            <a:pPr marL="914400" lvl="2" indent="0">
              <a:buNone/>
            </a:pPr>
            <a:endParaRPr lang="en-US" altLang="zh-CN" dirty="0"/>
          </a:p>
          <a:p>
            <a:pPr lvl="2"/>
            <a:endParaRPr lang="en-US" altLang="zh-CN" dirty="0"/>
          </a:p>
          <a:p>
            <a:pPr lvl="1"/>
            <a:endParaRPr lang="en-US" altLang="zh-CN" dirty="0" smtClean="0"/>
          </a:p>
          <a:p>
            <a:pPr marL="457200" lvl="1" indent="0">
              <a:buNone/>
            </a:pPr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66</a:t>
            </a:fld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228738" y="2080309"/>
            <a:ext cx="6905344" cy="36933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>
            <a:spAutoFit/>
          </a:bodyPr>
          <a:lstStyle/>
          <a:p>
            <a:pPr marL="0" lvl="1"/>
            <a:r>
              <a:rPr lang="en-US" altLang="zh-CN" dirty="0" smtClean="0">
                <a:solidFill>
                  <a:srgbClr val="FFFFFF"/>
                </a:solidFill>
                <a:latin typeface="Arial"/>
                <a:ea typeface="黑体"/>
                <a:cs typeface="Arial"/>
              </a:rPr>
              <a:t>Pattern 3: Spill the accumulated results into disk + On-disk merge</a:t>
            </a:r>
            <a:endParaRPr lang="en-US" altLang="zh-CN" dirty="0">
              <a:solidFill>
                <a:srgbClr val="FFFFFF"/>
              </a:solidFill>
              <a:latin typeface="Arial"/>
              <a:ea typeface="黑体"/>
              <a:cs typeface="Arial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996233" y="3041068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&lt;K1, V1&gt;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996233" y="3312891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&lt;K2, V2&gt;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996233" y="4530607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&lt;K1002, V1002&gt;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3504699" y="3332151"/>
            <a:ext cx="2024812" cy="974352"/>
          </a:xfrm>
          <a:prstGeom prst="round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map()</a:t>
            </a:r>
          </a:p>
          <a:p>
            <a:pPr algn="ctr"/>
            <a:endParaRPr lang="en-US" sz="1400" dirty="0">
              <a:latin typeface="Arial"/>
              <a:cs typeface="Arial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996233" y="3588144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…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996233" y="4267008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&lt;K1001, V1001&gt;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996233" y="3859967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&lt;K1000, V1000&gt;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3353026" y="5115655"/>
            <a:ext cx="1259388" cy="412293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rgbClr val="800000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accumulated results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996233" y="4799021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…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996233" y="5070844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&lt;K2000, V2000&gt;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996233" y="5748903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&lt;K2002, V2002&gt;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996233" y="5485304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&lt;K2001, V2001&gt;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996233" y="6017317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…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996233" y="6289140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&lt;K2660, V2660&gt;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996233" y="3038712"/>
            <a:ext cx="1707829" cy="1052438"/>
          </a:xfrm>
          <a:prstGeom prst="rect">
            <a:avLst/>
          </a:prstGeom>
          <a:noFill/>
          <a:ln w="57150" cmpd="sng">
            <a:solidFill>
              <a:srgbClr val="953735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996233" y="4259557"/>
            <a:ext cx="1707829" cy="1052438"/>
          </a:xfrm>
          <a:prstGeom prst="rect">
            <a:avLst/>
          </a:prstGeom>
          <a:noFill/>
          <a:ln w="57150" cmpd="sng">
            <a:solidFill>
              <a:srgbClr val="953735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996233" y="5481974"/>
            <a:ext cx="1707829" cy="1052438"/>
          </a:xfrm>
          <a:prstGeom prst="rect">
            <a:avLst/>
          </a:prstGeom>
          <a:noFill/>
          <a:ln w="57150" cmpd="sng">
            <a:solidFill>
              <a:srgbClr val="953735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cxnSp>
        <p:nvCxnSpPr>
          <p:cNvPr id="45" name="Straight Arrow Connector 44"/>
          <p:cNvCxnSpPr>
            <a:stCxn id="48" idx="0"/>
          </p:cNvCxnSpPr>
          <p:nvPr/>
        </p:nvCxnSpPr>
        <p:spPr>
          <a:xfrm flipV="1">
            <a:off x="3982720" y="4091151"/>
            <a:ext cx="701040" cy="1024504"/>
          </a:xfrm>
          <a:prstGeom prst="straightConnector1">
            <a:avLst/>
          </a:prstGeom>
          <a:ln w="57150" cmpd="sng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>
            <a:stCxn id="43" idx="3"/>
            <a:endCxn id="27" idx="1"/>
          </p:cNvCxnSpPr>
          <p:nvPr/>
        </p:nvCxnSpPr>
        <p:spPr>
          <a:xfrm>
            <a:off x="2704062" y="4785776"/>
            <a:ext cx="851938" cy="763548"/>
          </a:xfrm>
          <a:prstGeom prst="straightConnector1">
            <a:avLst/>
          </a:prstGeom>
          <a:ln w="57150" cmpd="sng"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3556000" y="5343177"/>
            <a:ext cx="1259388" cy="412293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rgbClr val="800000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accumulated results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3860800" y="5526291"/>
            <a:ext cx="1259388" cy="412293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rgbClr val="800000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accumulated results</a:t>
            </a:r>
            <a:endParaRPr lang="en-US" sz="1400" dirty="0">
              <a:latin typeface="Arial"/>
              <a:cs typeface="Arial"/>
            </a:endParaRPr>
          </a:p>
        </p:txBody>
      </p:sp>
      <p:cxnSp>
        <p:nvCxnSpPr>
          <p:cNvPr id="39" name="Straight Arrow Connector 38"/>
          <p:cNvCxnSpPr>
            <a:stCxn id="44" idx="3"/>
            <a:endCxn id="37" idx="1"/>
          </p:cNvCxnSpPr>
          <p:nvPr/>
        </p:nvCxnSpPr>
        <p:spPr>
          <a:xfrm flipV="1">
            <a:off x="2704062" y="5732438"/>
            <a:ext cx="1156738" cy="275755"/>
          </a:xfrm>
          <a:prstGeom prst="straightConnector1">
            <a:avLst/>
          </a:prstGeom>
          <a:ln w="57150" cmpd="sng"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2683742" y="3636595"/>
            <a:ext cx="1156738" cy="1550724"/>
          </a:xfrm>
          <a:prstGeom prst="straightConnector1">
            <a:avLst/>
          </a:prstGeom>
          <a:ln w="57150" cmpd="sng"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27" idx="0"/>
          </p:cNvCxnSpPr>
          <p:nvPr/>
        </p:nvCxnSpPr>
        <p:spPr>
          <a:xfrm flipV="1">
            <a:off x="4185694" y="4165600"/>
            <a:ext cx="498066" cy="1177577"/>
          </a:xfrm>
          <a:prstGeom prst="straightConnector1">
            <a:avLst/>
          </a:prstGeom>
          <a:ln w="57150" cmpd="sng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37" idx="0"/>
          </p:cNvCxnSpPr>
          <p:nvPr/>
        </p:nvCxnSpPr>
        <p:spPr>
          <a:xfrm flipV="1">
            <a:off x="4490494" y="4165600"/>
            <a:ext cx="193266" cy="1360691"/>
          </a:xfrm>
          <a:prstGeom prst="straightConnector1">
            <a:avLst/>
          </a:prstGeom>
          <a:ln w="57150" cmpd="sng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3557173" y="3835842"/>
            <a:ext cx="1920944" cy="307777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none">
            <a:spAutoFit/>
          </a:bodyPr>
          <a:lstStyle/>
          <a:p>
            <a:pPr algn="ctr"/>
            <a:r>
              <a:rPr lang="en-US" sz="1400" dirty="0">
                <a:solidFill>
                  <a:srgbClr val="FFFFFF"/>
                </a:solidFill>
                <a:latin typeface="Arial"/>
                <a:cs typeface="Arial"/>
              </a:rPr>
              <a:t>Cleanup() { </a:t>
            </a:r>
            <a:r>
              <a:rPr lang="en-US" sz="1400" dirty="0" smtClean="0">
                <a:solidFill>
                  <a:srgbClr val="FFFFFF"/>
                </a:solidFill>
                <a:latin typeface="Arial"/>
                <a:cs typeface="Arial"/>
              </a:rPr>
              <a:t>merge</a:t>
            </a:r>
            <a:r>
              <a:rPr lang="en-US" sz="1400" dirty="0" smtClean="0">
                <a:solidFill>
                  <a:srgbClr val="FFFFFF"/>
                </a:solidFill>
                <a:latin typeface="Arial"/>
                <a:cs typeface="Arial"/>
              </a:rPr>
              <a:t>()</a:t>
            </a:r>
            <a:r>
              <a:rPr lang="en-US" sz="1400" dirty="0" smtClean="0">
                <a:solidFill>
                  <a:srgbClr val="FFFFFF"/>
                </a:solidFill>
                <a:latin typeface="Arial"/>
                <a:cs typeface="Arial"/>
              </a:rPr>
              <a:t>; }</a:t>
            </a:r>
            <a:endParaRPr lang="en-US" sz="14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6838233" y="3041068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&lt;K1’, V1’&gt;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6838233" y="3312891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&lt;K2’, V2’&gt;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6838233" y="4394695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&lt;K1002’, V1002’&gt;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6838233" y="3588144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…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6838233" y="4131096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&lt;K1001’, V1001’&gt;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6838233" y="3859967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&lt;K1000’, V1000’&gt;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6838233" y="4663109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…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6838233" y="4934932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&lt;K2000’, V2000’&gt;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6838233" y="5470329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&lt;K2002’, V2002’&gt;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6838233" y="5206730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&lt;K2001’, V2001’&gt;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6838233" y="5738743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…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6838233" y="6010566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&lt;K2660’, V2660’&gt;</a:t>
            </a:r>
            <a:endParaRPr lang="en-US" sz="1400" dirty="0">
              <a:latin typeface="Arial"/>
              <a:cs typeface="Arial"/>
            </a:endParaRPr>
          </a:p>
        </p:txBody>
      </p:sp>
      <p:cxnSp>
        <p:nvCxnSpPr>
          <p:cNvPr id="64" name="Straight Arrow Connector 63"/>
          <p:cNvCxnSpPr>
            <a:stCxn id="32" idx="3"/>
            <a:endCxn id="56" idx="1"/>
          </p:cNvCxnSpPr>
          <p:nvPr/>
        </p:nvCxnSpPr>
        <p:spPr>
          <a:xfrm>
            <a:off x="5478117" y="3989731"/>
            <a:ext cx="1360116" cy="256957"/>
          </a:xfrm>
          <a:prstGeom prst="straightConnector1">
            <a:avLst/>
          </a:prstGeom>
          <a:ln w="57150" cmpd="sng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7" name="Rectangle 66"/>
          <p:cNvSpPr/>
          <p:nvPr/>
        </p:nvSpPr>
        <p:spPr>
          <a:xfrm>
            <a:off x="6838233" y="3041068"/>
            <a:ext cx="1707829" cy="3207432"/>
          </a:xfrm>
          <a:prstGeom prst="rect">
            <a:avLst/>
          </a:prstGeom>
          <a:noFill/>
          <a:ln w="57150" cmpd="sng">
            <a:solidFill>
              <a:srgbClr val="953735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831197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7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/>
        </p:nvSpPr>
        <p:spPr>
          <a:xfrm>
            <a:off x="925113" y="4528093"/>
            <a:ext cx="1707829" cy="978627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&lt;K3, K3&gt;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412750"/>
            <a:ext cx="8321533" cy="846667"/>
          </a:xfrm>
        </p:spPr>
        <p:txBody>
          <a:bodyPr/>
          <a:lstStyle/>
          <a:p>
            <a:r>
              <a:rPr lang="en-US" dirty="0" smtClean="0"/>
              <a:t>RQ2</a:t>
            </a:r>
            <a:r>
              <a:rPr lang="en-US" dirty="0"/>
              <a:t>: Fix patterns </a:t>
            </a:r>
            <a:r>
              <a:rPr lang="en-US" sz="2800" dirty="0"/>
              <a:t>– User code related fixes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965960"/>
          </a:xfrm>
        </p:spPr>
        <p:txBody>
          <a:bodyPr/>
          <a:lstStyle/>
          <a:p>
            <a:r>
              <a:rPr lang="en-US" altLang="zh-CN" dirty="0" smtClean="0">
                <a:latin typeface="Arial"/>
                <a:cs typeface="Arial"/>
              </a:rPr>
              <a:t>Category: User code related fix patterns</a:t>
            </a:r>
          </a:p>
          <a:p>
            <a:pPr lvl="1"/>
            <a:r>
              <a:rPr lang="en-US" altLang="zh-CN" dirty="0" smtClean="0"/>
              <a:t>Lower framework buffer size</a:t>
            </a:r>
          </a:p>
          <a:p>
            <a:pPr lvl="2"/>
            <a:r>
              <a:rPr lang="en-US" altLang="zh-CN" dirty="0"/>
              <a:t>e.g., skip the extremely large single &lt;</a:t>
            </a:r>
            <a:r>
              <a:rPr lang="en-US" altLang="zh-CN" i="1" dirty="0"/>
              <a:t>k</a:t>
            </a:r>
            <a:r>
              <a:rPr lang="en-US" altLang="zh-CN" dirty="0"/>
              <a:t>, </a:t>
            </a:r>
            <a:r>
              <a:rPr lang="en-US" altLang="zh-CN" i="1" dirty="0"/>
              <a:t>v</a:t>
            </a:r>
            <a:r>
              <a:rPr lang="en-US" altLang="zh-CN" dirty="0"/>
              <a:t>&gt; </a:t>
            </a:r>
            <a:r>
              <a:rPr lang="en-US" altLang="zh-CN" dirty="0" smtClean="0"/>
              <a:t>record</a:t>
            </a:r>
          </a:p>
          <a:p>
            <a:pPr lvl="2"/>
            <a:r>
              <a:rPr lang="en-US" altLang="zh-CN" dirty="0" smtClean="0"/>
              <a:t>Useful while </a:t>
            </a:r>
            <a:r>
              <a:rPr lang="en-US" altLang="zh-CN" dirty="0" smtClean="0">
                <a:solidFill>
                  <a:srgbClr val="393BAA"/>
                </a:solidFill>
              </a:rPr>
              <a:t>invoking a third-party library </a:t>
            </a:r>
            <a:r>
              <a:rPr lang="en-US" altLang="zh-CN" dirty="0" smtClean="0"/>
              <a:t>without code</a:t>
            </a:r>
          </a:p>
          <a:p>
            <a:pPr lvl="2"/>
            <a:r>
              <a:rPr lang="en-US" altLang="zh-CN" dirty="0" smtClean="0"/>
              <a:t>Useful while users </a:t>
            </a:r>
            <a:r>
              <a:rPr lang="en-US" altLang="zh-CN" dirty="0" smtClean="0">
                <a:solidFill>
                  <a:srgbClr val="393BAA"/>
                </a:solidFill>
              </a:rPr>
              <a:t>do not need precise results</a:t>
            </a:r>
          </a:p>
          <a:p>
            <a:pPr marL="914400" lvl="2" indent="0">
              <a:buNone/>
            </a:pPr>
            <a:endParaRPr lang="en-US" altLang="zh-CN" dirty="0"/>
          </a:p>
          <a:p>
            <a:pPr lvl="2"/>
            <a:endParaRPr lang="en-US" altLang="zh-CN" dirty="0"/>
          </a:p>
          <a:p>
            <a:pPr lvl="1"/>
            <a:endParaRPr lang="en-US" altLang="zh-CN" dirty="0" smtClean="0"/>
          </a:p>
          <a:p>
            <a:pPr marL="457200" lvl="1" indent="0">
              <a:buNone/>
            </a:pPr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67</a:t>
            </a:fld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228738" y="2080309"/>
            <a:ext cx="6905344" cy="36933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>
            <a:spAutoFit/>
          </a:bodyPr>
          <a:lstStyle/>
          <a:p>
            <a:pPr marL="0" lvl="1"/>
            <a:r>
              <a:rPr lang="en-US" altLang="zh-CN" dirty="0" smtClean="0">
                <a:solidFill>
                  <a:srgbClr val="FFFFFF"/>
                </a:solidFill>
                <a:latin typeface="Arial"/>
                <a:ea typeface="黑体"/>
                <a:cs typeface="Arial"/>
              </a:rPr>
              <a:t>Pattern 4: Skip the abnormal data</a:t>
            </a:r>
            <a:endParaRPr lang="en-US" altLang="zh-CN" dirty="0">
              <a:solidFill>
                <a:srgbClr val="FFFFFF"/>
              </a:solidFill>
              <a:latin typeface="Arial"/>
              <a:ea typeface="黑体"/>
              <a:cs typeface="Arial"/>
            </a:endParaRPr>
          </a:p>
        </p:txBody>
      </p:sp>
      <p:sp>
        <p:nvSpPr>
          <p:cNvPr id="49" name="Multiply 48"/>
          <p:cNvSpPr/>
          <p:nvPr/>
        </p:nvSpPr>
        <p:spPr>
          <a:xfrm>
            <a:off x="2009957" y="4750591"/>
            <a:ext cx="698043" cy="624049"/>
          </a:xfrm>
          <a:prstGeom prst="mathMultiply">
            <a:avLst>
              <a:gd name="adj1" fmla="val 18256"/>
            </a:avLst>
          </a:prstGeom>
          <a:solidFill>
            <a:srgbClr val="953735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925113" y="3981017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&lt;K1, V1&gt;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925113" y="4252840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&lt;K2, V2&gt;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3433579" y="4252840"/>
            <a:ext cx="2024812" cy="974352"/>
          </a:xfrm>
          <a:prstGeom prst="round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map()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6212251" y="4001539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&lt;K1’, V1’&gt;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6212251" y="4273362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&lt;K2’, V2’&gt;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6212251" y="4545160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&lt;K4’, V4’&gt;</a:t>
            </a:r>
          </a:p>
        </p:txBody>
      </p:sp>
      <p:cxnSp>
        <p:nvCxnSpPr>
          <p:cNvPr id="44" name="Straight Arrow Connector 43"/>
          <p:cNvCxnSpPr>
            <a:stCxn id="22" idx="3"/>
          </p:cNvCxnSpPr>
          <p:nvPr/>
        </p:nvCxnSpPr>
        <p:spPr>
          <a:xfrm>
            <a:off x="2632942" y="4096609"/>
            <a:ext cx="1085618" cy="679734"/>
          </a:xfrm>
          <a:prstGeom prst="straightConnector1">
            <a:avLst/>
          </a:prstGeom>
          <a:ln w="57150" cmpd="sng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925113" y="5545867"/>
            <a:ext cx="1707829" cy="231183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&lt;K4, V4&gt;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3718560" y="4622454"/>
            <a:ext cx="1473200" cy="30777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rgbClr val="953735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rgbClr val="FFFFFF"/>
                </a:solidFill>
                <a:latin typeface="Arial"/>
                <a:cs typeface="Arial"/>
              </a:rPr>
              <a:t>process(k, v)</a:t>
            </a:r>
            <a:endParaRPr lang="en-US" sz="14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cxnSp>
        <p:nvCxnSpPr>
          <p:cNvPr id="48" name="Straight Arrow Connector 47"/>
          <p:cNvCxnSpPr>
            <a:stCxn id="47" idx="3"/>
            <a:endCxn id="35" idx="1"/>
          </p:cNvCxnSpPr>
          <p:nvPr/>
        </p:nvCxnSpPr>
        <p:spPr>
          <a:xfrm flipV="1">
            <a:off x="5191760" y="4117131"/>
            <a:ext cx="1020491" cy="659212"/>
          </a:xfrm>
          <a:prstGeom prst="straightConnector1">
            <a:avLst/>
          </a:prstGeom>
          <a:ln w="57150" cmpd="sng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>
            <a:off x="2632942" y="4358640"/>
            <a:ext cx="1085618" cy="417703"/>
          </a:xfrm>
          <a:prstGeom prst="straightConnector1">
            <a:avLst/>
          </a:prstGeom>
          <a:ln w="57150" cmpd="sng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endCxn id="36" idx="1"/>
          </p:cNvCxnSpPr>
          <p:nvPr/>
        </p:nvCxnSpPr>
        <p:spPr>
          <a:xfrm flipV="1">
            <a:off x="5191760" y="4388954"/>
            <a:ext cx="1020491" cy="387389"/>
          </a:xfrm>
          <a:prstGeom prst="straightConnector1">
            <a:avLst/>
          </a:prstGeom>
          <a:ln w="57150" cmpd="sng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Rectangle 53"/>
          <p:cNvSpPr/>
          <p:nvPr/>
        </p:nvSpPr>
        <p:spPr>
          <a:xfrm>
            <a:off x="2632942" y="4778974"/>
            <a:ext cx="689378" cy="307777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rgbClr val="FFFFFF"/>
                </a:solidFill>
                <a:latin typeface="Arial"/>
                <a:cs typeface="Arial"/>
              </a:rPr>
              <a:t>skip</a:t>
            </a:r>
            <a:endParaRPr lang="en-US" sz="14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cxnSp>
        <p:nvCxnSpPr>
          <p:cNvPr id="56" name="Straight Arrow Connector 55"/>
          <p:cNvCxnSpPr>
            <a:stCxn id="45" idx="3"/>
          </p:cNvCxnSpPr>
          <p:nvPr/>
        </p:nvCxnSpPr>
        <p:spPr>
          <a:xfrm flipV="1">
            <a:off x="2632942" y="4776343"/>
            <a:ext cx="1085618" cy="885116"/>
          </a:xfrm>
          <a:prstGeom prst="straightConnector1">
            <a:avLst/>
          </a:prstGeom>
          <a:ln w="57150" cmpd="sng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47" idx="3"/>
            <a:endCxn id="39" idx="1"/>
          </p:cNvCxnSpPr>
          <p:nvPr/>
        </p:nvCxnSpPr>
        <p:spPr>
          <a:xfrm flipV="1">
            <a:off x="5191760" y="4660752"/>
            <a:ext cx="1020491" cy="115591"/>
          </a:xfrm>
          <a:prstGeom prst="straightConnector1">
            <a:avLst/>
          </a:prstGeom>
          <a:ln w="57150" cmpd="sng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42552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35" grpId="0" animBg="1"/>
      <p:bldP spid="36" grpId="0" animBg="1"/>
      <p:bldP spid="39" grpId="0" animBg="1"/>
      <p:bldP spid="54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412750"/>
            <a:ext cx="8321533" cy="846667"/>
          </a:xfrm>
        </p:spPr>
        <p:txBody>
          <a:bodyPr/>
          <a:lstStyle/>
          <a:p>
            <a:r>
              <a:rPr lang="en-US" dirty="0" smtClean="0"/>
              <a:t>RQ2</a:t>
            </a:r>
            <a:r>
              <a:rPr lang="en-US" dirty="0"/>
              <a:t>: Fix patterns </a:t>
            </a:r>
            <a:r>
              <a:rPr lang="en-US" sz="2800" dirty="0"/>
              <a:t>– User code related fixes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321532" cy="1965960"/>
          </a:xfrm>
        </p:spPr>
        <p:txBody>
          <a:bodyPr>
            <a:normAutofit/>
          </a:bodyPr>
          <a:lstStyle/>
          <a:p>
            <a:r>
              <a:rPr lang="en-US" altLang="zh-CN" dirty="0" smtClean="0">
                <a:latin typeface="Arial"/>
                <a:cs typeface="Arial"/>
              </a:rPr>
              <a:t>Category: User code related fix patterns</a:t>
            </a:r>
          </a:p>
          <a:p>
            <a:pPr lvl="1"/>
            <a:r>
              <a:rPr lang="en-US" altLang="zh-CN" dirty="0" smtClean="0"/>
              <a:t>Lower framework buffer size</a:t>
            </a:r>
          </a:p>
          <a:p>
            <a:pPr lvl="2"/>
            <a:r>
              <a:rPr lang="en-US" altLang="zh-CN" dirty="0" smtClean="0">
                <a:solidFill>
                  <a:srgbClr val="393BAA"/>
                </a:solidFill>
              </a:rPr>
              <a:t>Aggregates tasks</a:t>
            </a:r>
            <a:r>
              <a:rPr lang="en-US" altLang="zh-CN" dirty="0">
                <a:solidFill>
                  <a:srgbClr val="393BAA"/>
                </a:solidFill>
              </a:rPr>
              <a:t>’ outputs in a multi-level tree </a:t>
            </a:r>
            <a:r>
              <a:rPr lang="en-US" altLang="zh-CN" dirty="0" smtClean="0">
                <a:solidFill>
                  <a:srgbClr val="393BAA"/>
                </a:solidFill>
              </a:rPr>
              <a:t>pattern</a:t>
            </a:r>
          </a:p>
          <a:p>
            <a:pPr marL="914400" lvl="2" indent="0">
              <a:buNone/>
            </a:pPr>
            <a:endParaRPr lang="en-US" altLang="zh-CN" dirty="0"/>
          </a:p>
          <a:p>
            <a:pPr lvl="2"/>
            <a:endParaRPr lang="en-US" altLang="zh-CN" dirty="0"/>
          </a:p>
          <a:p>
            <a:pPr lvl="1"/>
            <a:endParaRPr lang="en-US" altLang="zh-CN" dirty="0" smtClean="0"/>
          </a:p>
          <a:p>
            <a:pPr marL="457200" lvl="1" indent="0">
              <a:buNone/>
            </a:pPr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68</a:t>
            </a:fld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228738" y="2080309"/>
            <a:ext cx="6905344" cy="36933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>
            <a:spAutoFit/>
          </a:bodyPr>
          <a:lstStyle/>
          <a:p>
            <a:pPr marL="0" lvl="1"/>
            <a:r>
              <a:rPr lang="en-US" altLang="zh-CN" dirty="0" smtClean="0">
                <a:solidFill>
                  <a:srgbClr val="FFFFFF"/>
                </a:solidFill>
                <a:latin typeface="Arial"/>
                <a:ea typeface="黑体"/>
                <a:cs typeface="Arial"/>
              </a:rPr>
              <a:t>Pattern 5: </a:t>
            </a:r>
            <a:r>
              <a:rPr lang="en-US" altLang="zh-CN" dirty="0">
                <a:solidFill>
                  <a:srgbClr val="FFFFFF"/>
                </a:solidFill>
                <a:latin typeface="Arial"/>
                <a:ea typeface="黑体"/>
                <a:cs typeface="Arial"/>
              </a:rPr>
              <a:t>Use tree aggregation instead of direct collect()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280" y="3290056"/>
            <a:ext cx="8006080" cy="2721669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6092280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Can 139"/>
          <p:cNvSpPr/>
          <p:nvPr/>
        </p:nvSpPr>
        <p:spPr>
          <a:xfrm>
            <a:off x="2331843" y="4889224"/>
            <a:ext cx="3146256" cy="727950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412750"/>
            <a:ext cx="8321533" cy="846667"/>
          </a:xfrm>
        </p:spPr>
        <p:txBody>
          <a:bodyPr/>
          <a:lstStyle/>
          <a:p>
            <a:r>
              <a:rPr lang="en-US" dirty="0"/>
              <a:t>RQ3: Potential fault-tolerant </a:t>
            </a:r>
            <a:r>
              <a:rPr lang="en-US" dirty="0" smtClean="0"/>
              <a:t>mechanisms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altLang="zh-CN" dirty="0" smtClean="0">
                <a:latin typeface="Arial"/>
                <a:cs typeface="Arial"/>
              </a:rPr>
              <a:t>Enable dynamic memory management</a:t>
            </a:r>
          </a:p>
          <a:p>
            <a:pPr lvl="1"/>
            <a:r>
              <a:rPr lang="en-US" altLang="zh-CN" dirty="0" smtClean="0">
                <a:solidFill>
                  <a:srgbClr val="393BAA"/>
                </a:solidFill>
              </a:rPr>
              <a:t>Automatically balance the runtime memory usage of the framework and user code</a:t>
            </a:r>
          </a:p>
          <a:p>
            <a:pPr lvl="2"/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r>
              <a:rPr lang="en-US" dirty="0" smtClean="0"/>
              <a:t>or</a:t>
            </a:r>
            <a:endParaRPr lang="en-US" dirty="0"/>
          </a:p>
          <a:p>
            <a:pPr lvl="1"/>
            <a:endParaRPr lang="en-US" altLang="zh-CN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69</a:t>
            </a:fld>
            <a:endParaRPr lang="en-US"/>
          </a:p>
        </p:txBody>
      </p:sp>
      <p:sp>
        <p:nvSpPr>
          <p:cNvPr id="49" name="TextBox 48"/>
          <p:cNvSpPr txBox="1"/>
          <p:nvPr/>
        </p:nvSpPr>
        <p:spPr>
          <a:xfrm>
            <a:off x="8969341" y="5571008"/>
            <a:ext cx="1846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600" dirty="0">
              <a:latin typeface="Arial"/>
              <a:cs typeface="Arial"/>
            </a:endParaRPr>
          </a:p>
        </p:txBody>
      </p:sp>
      <p:sp>
        <p:nvSpPr>
          <p:cNvPr id="89" name="Rounded Rectangle 88"/>
          <p:cNvSpPr/>
          <p:nvPr/>
        </p:nvSpPr>
        <p:spPr>
          <a:xfrm>
            <a:off x="464494" y="3589923"/>
            <a:ext cx="1584176" cy="990072"/>
          </a:xfrm>
          <a:prstGeom prst="roundRect">
            <a:avLst/>
          </a:prstGeom>
          <a:gradFill>
            <a:gsLst>
              <a:gs pos="0">
                <a:srgbClr val="2F9BB7"/>
              </a:gs>
              <a:gs pos="100000">
                <a:schemeClr val="accent5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latin typeface="Arial"/>
              <a:cs typeface="Arial"/>
            </a:endParaRPr>
          </a:p>
        </p:txBody>
      </p:sp>
      <p:sp>
        <p:nvSpPr>
          <p:cNvPr id="101" name="Freeform 100"/>
          <p:cNvSpPr/>
          <p:nvPr/>
        </p:nvSpPr>
        <p:spPr>
          <a:xfrm>
            <a:off x="546301" y="3591178"/>
            <a:ext cx="1194371" cy="868885"/>
          </a:xfrm>
          <a:custGeom>
            <a:avLst/>
            <a:gdLst>
              <a:gd name="connsiteX0" fmla="*/ 0 w 1160448"/>
              <a:gd name="connsiteY0" fmla="*/ 437948 h 437948"/>
              <a:gd name="connsiteX1" fmla="*/ 0 w 1160448"/>
              <a:gd name="connsiteY1" fmla="*/ 437948 h 437948"/>
              <a:gd name="connsiteX2" fmla="*/ 87581 w 1160448"/>
              <a:gd name="connsiteY2" fmla="*/ 295615 h 437948"/>
              <a:gd name="connsiteX3" fmla="*/ 120424 w 1160448"/>
              <a:gd name="connsiteY3" fmla="*/ 273718 h 437948"/>
              <a:gd name="connsiteX4" fmla="*/ 153267 w 1160448"/>
              <a:gd name="connsiteY4" fmla="*/ 262769 h 437948"/>
              <a:gd name="connsiteX5" fmla="*/ 153267 w 1160448"/>
              <a:gd name="connsiteY5" fmla="*/ 251820 h 437948"/>
              <a:gd name="connsiteX6" fmla="*/ 273691 w 1160448"/>
              <a:gd name="connsiteY6" fmla="*/ 350359 h 437948"/>
              <a:gd name="connsiteX7" fmla="*/ 416010 w 1160448"/>
              <a:gd name="connsiteY7" fmla="*/ 218974 h 437948"/>
              <a:gd name="connsiteX8" fmla="*/ 634962 w 1160448"/>
              <a:gd name="connsiteY8" fmla="*/ 339410 h 437948"/>
              <a:gd name="connsiteX9" fmla="*/ 689700 w 1160448"/>
              <a:gd name="connsiteY9" fmla="*/ 251820 h 437948"/>
              <a:gd name="connsiteX10" fmla="*/ 711596 w 1160448"/>
              <a:gd name="connsiteY10" fmla="*/ 229923 h 437948"/>
              <a:gd name="connsiteX11" fmla="*/ 722543 w 1160448"/>
              <a:gd name="connsiteY11" fmla="*/ 186128 h 437948"/>
              <a:gd name="connsiteX12" fmla="*/ 777281 w 1160448"/>
              <a:gd name="connsiteY12" fmla="*/ 76641 h 437948"/>
              <a:gd name="connsiteX13" fmla="*/ 985286 w 1160448"/>
              <a:gd name="connsiteY13" fmla="*/ 120436 h 437948"/>
              <a:gd name="connsiteX14" fmla="*/ 1072867 w 1160448"/>
              <a:gd name="connsiteY14" fmla="*/ 32846 h 437948"/>
              <a:gd name="connsiteX15" fmla="*/ 1160448 w 1160448"/>
              <a:gd name="connsiteY15" fmla="*/ 0 h 437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160448" h="437948">
                <a:moveTo>
                  <a:pt x="0" y="437948"/>
                </a:moveTo>
                <a:lnTo>
                  <a:pt x="0" y="437948"/>
                </a:lnTo>
                <a:cubicBezTo>
                  <a:pt x="29194" y="390504"/>
                  <a:pt x="41231" y="326517"/>
                  <a:pt x="87581" y="295615"/>
                </a:cubicBezTo>
                <a:cubicBezTo>
                  <a:pt x="98529" y="288316"/>
                  <a:pt x="108656" y="279603"/>
                  <a:pt x="120424" y="273718"/>
                </a:cubicBezTo>
                <a:cubicBezTo>
                  <a:pt x="130745" y="268557"/>
                  <a:pt x="143666" y="269171"/>
                  <a:pt x="153267" y="262769"/>
                </a:cubicBezTo>
                <a:cubicBezTo>
                  <a:pt x="156304" y="260744"/>
                  <a:pt x="153267" y="255470"/>
                  <a:pt x="153267" y="251820"/>
                </a:cubicBezTo>
                <a:lnTo>
                  <a:pt x="273691" y="350359"/>
                </a:lnTo>
                <a:lnTo>
                  <a:pt x="416010" y="218974"/>
                </a:lnTo>
                <a:lnTo>
                  <a:pt x="634962" y="339410"/>
                </a:lnTo>
                <a:cubicBezTo>
                  <a:pt x="653208" y="310213"/>
                  <a:pt x="669957" y="280026"/>
                  <a:pt x="689700" y="251820"/>
                </a:cubicBezTo>
                <a:cubicBezTo>
                  <a:pt x="695619" y="243364"/>
                  <a:pt x="706980" y="239156"/>
                  <a:pt x="711596" y="229923"/>
                </a:cubicBezTo>
                <a:cubicBezTo>
                  <a:pt x="718325" y="216464"/>
                  <a:pt x="722543" y="186128"/>
                  <a:pt x="722543" y="186128"/>
                </a:cubicBezTo>
                <a:lnTo>
                  <a:pt x="777281" y="76641"/>
                </a:lnTo>
                <a:lnTo>
                  <a:pt x="985286" y="120436"/>
                </a:lnTo>
                <a:lnTo>
                  <a:pt x="1072867" y="32846"/>
                </a:lnTo>
                <a:lnTo>
                  <a:pt x="1160448" y="0"/>
                </a:lnTo>
              </a:path>
            </a:pathLst>
          </a:custGeom>
          <a:ln>
            <a:solidFill>
              <a:srgbClr val="C0504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>
              <a:latin typeface="Arial"/>
              <a:cs typeface="Arial"/>
            </a:endParaRPr>
          </a:p>
        </p:txBody>
      </p:sp>
      <p:sp>
        <p:nvSpPr>
          <p:cNvPr id="105" name="Rounded Rectangle 104"/>
          <p:cNvSpPr/>
          <p:nvPr/>
        </p:nvSpPr>
        <p:spPr>
          <a:xfrm>
            <a:off x="6984107" y="3577571"/>
            <a:ext cx="1584176" cy="971520"/>
          </a:xfrm>
          <a:prstGeom prst="roundRect">
            <a:avLst/>
          </a:prstGeom>
          <a:gradFill>
            <a:gsLst>
              <a:gs pos="0">
                <a:srgbClr val="2F9BB7"/>
              </a:gs>
              <a:gs pos="100000">
                <a:schemeClr val="accent5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latin typeface="Arial"/>
              <a:cs typeface="Arial"/>
            </a:endParaRPr>
          </a:p>
        </p:txBody>
      </p:sp>
      <p:sp>
        <p:nvSpPr>
          <p:cNvPr id="106" name="Freeform 105"/>
          <p:cNvSpPr/>
          <p:nvPr/>
        </p:nvSpPr>
        <p:spPr>
          <a:xfrm>
            <a:off x="7016951" y="3683240"/>
            <a:ext cx="1160448" cy="776526"/>
          </a:xfrm>
          <a:custGeom>
            <a:avLst/>
            <a:gdLst>
              <a:gd name="connsiteX0" fmla="*/ 0 w 1160448"/>
              <a:gd name="connsiteY0" fmla="*/ 437948 h 437948"/>
              <a:gd name="connsiteX1" fmla="*/ 0 w 1160448"/>
              <a:gd name="connsiteY1" fmla="*/ 437948 h 437948"/>
              <a:gd name="connsiteX2" fmla="*/ 87581 w 1160448"/>
              <a:gd name="connsiteY2" fmla="*/ 295615 h 437948"/>
              <a:gd name="connsiteX3" fmla="*/ 120424 w 1160448"/>
              <a:gd name="connsiteY3" fmla="*/ 273718 h 437948"/>
              <a:gd name="connsiteX4" fmla="*/ 153267 w 1160448"/>
              <a:gd name="connsiteY4" fmla="*/ 262769 h 437948"/>
              <a:gd name="connsiteX5" fmla="*/ 153267 w 1160448"/>
              <a:gd name="connsiteY5" fmla="*/ 251820 h 437948"/>
              <a:gd name="connsiteX6" fmla="*/ 273691 w 1160448"/>
              <a:gd name="connsiteY6" fmla="*/ 350359 h 437948"/>
              <a:gd name="connsiteX7" fmla="*/ 416010 w 1160448"/>
              <a:gd name="connsiteY7" fmla="*/ 218974 h 437948"/>
              <a:gd name="connsiteX8" fmla="*/ 634962 w 1160448"/>
              <a:gd name="connsiteY8" fmla="*/ 339410 h 437948"/>
              <a:gd name="connsiteX9" fmla="*/ 689700 w 1160448"/>
              <a:gd name="connsiteY9" fmla="*/ 251820 h 437948"/>
              <a:gd name="connsiteX10" fmla="*/ 711596 w 1160448"/>
              <a:gd name="connsiteY10" fmla="*/ 229923 h 437948"/>
              <a:gd name="connsiteX11" fmla="*/ 722543 w 1160448"/>
              <a:gd name="connsiteY11" fmla="*/ 186128 h 437948"/>
              <a:gd name="connsiteX12" fmla="*/ 777281 w 1160448"/>
              <a:gd name="connsiteY12" fmla="*/ 76641 h 437948"/>
              <a:gd name="connsiteX13" fmla="*/ 985286 w 1160448"/>
              <a:gd name="connsiteY13" fmla="*/ 120436 h 437948"/>
              <a:gd name="connsiteX14" fmla="*/ 1072867 w 1160448"/>
              <a:gd name="connsiteY14" fmla="*/ 32846 h 437948"/>
              <a:gd name="connsiteX15" fmla="*/ 1160448 w 1160448"/>
              <a:gd name="connsiteY15" fmla="*/ 0 h 437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160448" h="437948">
                <a:moveTo>
                  <a:pt x="0" y="437948"/>
                </a:moveTo>
                <a:lnTo>
                  <a:pt x="0" y="437948"/>
                </a:lnTo>
                <a:cubicBezTo>
                  <a:pt x="29194" y="390504"/>
                  <a:pt x="41231" y="326517"/>
                  <a:pt x="87581" y="295615"/>
                </a:cubicBezTo>
                <a:cubicBezTo>
                  <a:pt x="98529" y="288316"/>
                  <a:pt x="108656" y="279603"/>
                  <a:pt x="120424" y="273718"/>
                </a:cubicBezTo>
                <a:cubicBezTo>
                  <a:pt x="130745" y="268557"/>
                  <a:pt x="143666" y="269171"/>
                  <a:pt x="153267" y="262769"/>
                </a:cubicBezTo>
                <a:cubicBezTo>
                  <a:pt x="156304" y="260744"/>
                  <a:pt x="153267" y="255470"/>
                  <a:pt x="153267" y="251820"/>
                </a:cubicBezTo>
                <a:lnTo>
                  <a:pt x="273691" y="350359"/>
                </a:lnTo>
                <a:lnTo>
                  <a:pt x="416010" y="218974"/>
                </a:lnTo>
                <a:lnTo>
                  <a:pt x="634962" y="339410"/>
                </a:lnTo>
                <a:cubicBezTo>
                  <a:pt x="653208" y="310213"/>
                  <a:pt x="669957" y="280026"/>
                  <a:pt x="689700" y="251820"/>
                </a:cubicBezTo>
                <a:cubicBezTo>
                  <a:pt x="695619" y="243364"/>
                  <a:pt x="706980" y="239156"/>
                  <a:pt x="711596" y="229923"/>
                </a:cubicBezTo>
                <a:cubicBezTo>
                  <a:pt x="718325" y="216464"/>
                  <a:pt x="722543" y="186128"/>
                  <a:pt x="722543" y="186128"/>
                </a:cubicBezTo>
                <a:lnTo>
                  <a:pt x="777281" y="76641"/>
                </a:lnTo>
                <a:lnTo>
                  <a:pt x="985286" y="120436"/>
                </a:lnTo>
                <a:lnTo>
                  <a:pt x="1072867" y="32846"/>
                </a:lnTo>
                <a:lnTo>
                  <a:pt x="1160448" y="0"/>
                </a:lnTo>
              </a:path>
            </a:pathLst>
          </a:custGeom>
          <a:ln>
            <a:solidFill>
              <a:srgbClr val="C0504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>
              <a:latin typeface="Arial"/>
              <a:cs typeface="Arial"/>
            </a:endParaRPr>
          </a:p>
        </p:txBody>
      </p:sp>
      <p:cxnSp>
        <p:nvCxnSpPr>
          <p:cNvPr id="108" name="Straight Arrow Connector 107"/>
          <p:cNvCxnSpPr>
            <a:stCxn id="106" idx="15"/>
          </p:cNvCxnSpPr>
          <p:nvPr/>
        </p:nvCxnSpPr>
        <p:spPr>
          <a:xfrm>
            <a:off x="8177399" y="3683240"/>
            <a:ext cx="225188" cy="55624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10" name="Straight Arrow Connector 109"/>
          <p:cNvCxnSpPr>
            <a:stCxn id="89" idx="3"/>
            <a:endCxn id="112" idx="1"/>
          </p:cNvCxnSpPr>
          <p:nvPr/>
        </p:nvCxnSpPr>
        <p:spPr>
          <a:xfrm flipV="1">
            <a:off x="2048670" y="4077768"/>
            <a:ext cx="1166036" cy="71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2" name="Rounded Rectangle 111"/>
          <p:cNvSpPr/>
          <p:nvPr/>
        </p:nvSpPr>
        <p:spPr>
          <a:xfrm>
            <a:off x="3214706" y="3589923"/>
            <a:ext cx="1755513" cy="975689"/>
          </a:xfrm>
          <a:prstGeom prst="roundRect">
            <a:avLst/>
          </a:prstGeom>
          <a:gradFill>
            <a:gsLst>
              <a:gs pos="0">
                <a:srgbClr val="2F9BB7"/>
              </a:gs>
              <a:gs pos="100000">
                <a:schemeClr val="accent5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latin typeface="Arial"/>
              <a:cs typeface="Arial"/>
            </a:endParaRPr>
          </a:p>
        </p:txBody>
      </p:sp>
      <p:cxnSp>
        <p:nvCxnSpPr>
          <p:cNvPr id="114" name="Straight Arrow Connector 113"/>
          <p:cNvCxnSpPr>
            <a:stCxn id="112" idx="3"/>
            <a:endCxn id="105" idx="1"/>
          </p:cNvCxnSpPr>
          <p:nvPr/>
        </p:nvCxnSpPr>
        <p:spPr>
          <a:xfrm flipV="1">
            <a:off x="4970219" y="4063331"/>
            <a:ext cx="2013888" cy="1443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4" name="Cube 123"/>
          <p:cNvSpPr/>
          <p:nvPr/>
        </p:nvSpPr>
        <p:spPr>
          <a:xfrm>
            <a:off x="2574006" y="5131832"/>
            <a:ext cx="479509" cy="338840"/>
          </a:xfrm>
          <a:prstGeom prst="cub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latin typeface="Arial"/>
              <a:cs typeface="Arial"/>
            </a:endParaRPr>
          </a:p>
        </p:txBody>
      </p:sp>
      <p:sp>
        <p:nvSpPr>
          <p:cNvPr id="125" name="TextBox 124"/>
          <p:cNvSpPr txBox="1"/>
          <p:nvPr/>
        </p:nvSpPr>
        <p:spPr>
          <a:xfrm>
            <a:off x="2243019" y="5617174"/>
            <a:ext cx="149982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/>
                <a:cs typeface="Arial"/>
              </a:rPr>
              <a:t>Buffered/cached data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127" name="TextBox 126"/>
          <p:cNvSpPr txBox="1"/>
          <p:nvPr/>
        </p:nvSpPr>
        <p:spPr>
          <a:xfrm>
            <a:off x="3537625" y="5571008"/>
            <a:ext cx="1138587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/>
                <a:cs typeface="Arial"/>
              </a:rPr>
              <a:t>processed </a:t>
            </a:r>
          </a:p>
          <a:p>
            <a:r>
              <a:rPr lang="en-US" sz="1600" dirty="0" smtClean="0">
                <a:latin typeface="Arial"/>
                <a:cs typeface="Arial"/>
              </a:rPr>
              <a:t>records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128" name="Rectangle 127"/>
          <p:cNvSpPr/>
          <p:nvPr/>
        </p:nvSpPr>
        <p:spPr>
          <a:xfrm>
            <a:off x="3712711" y="5203622"/>
            <a:ext cx="436867" cy="169212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latin typeface="Arial"/>
              <a:cs typeface="Arial"/>
            </a:endParaRPr>
          </a:p>
        </p:txBody>
      </p:sp>
      <p:cxnSp>
        <p:nvCxnSpPr>
          <p:cNvPr id="131" name="Straight Arrow Connector 130"/>
          <p:cNvCxnSpPr>
            <a:stCxn id="44" idx="1"/>
            <a:endCxn id="128" idx="0"/>
          </p:cNvCxnSpPr>
          <p:nvPr/>
        </p:nvCxnSpPr>
        <p:spPr>
          <a:xfrm flipH="1">
            <a:off x="3931145" y="4204797"/>
            <a:ext cx="469387" cy="9988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34" name="Straight Arrow Connector 133"/>
          <p:cNvCxnSpPr>
            <a:stCxn id="29" idx="2"/>
            <a:endCxn id="124" idx="0"/>
          </p:cNvCxnSpPr>
          <p:nvPr/>
        </p:nvCxnSpPr>
        <p:spPr>
          <a:xfrm flipH="1">
            <a:off x="2856116" y="3936221"/>
            <a:ext cx="1523994" cy="119561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38" name="TextBox 137"/>
          <p:cNvSpPr txBox="1"/>
          <p:nvPr/>
        </p:nvSpPr>
        <p:spPr>
          <a:xfrm>
            <a:off x="1939196" y="3253438"/>
            <a:ext cx="17735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/>
                <a:cs typeface="Arial"/>
              </a:rPr>
              <a:t>Pause the task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5297845" y="3253297"/>
            <a:ext cx="17735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/>
                <a:cs typeface="Arial"/>
              </a:rPr>
              <a:t>Resume the task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4676213" y="4548616"/>
            <a:ext cx="14544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/>
                <a:cs typeface="Arial"/>
              </a:rPr>
              <a:t>Spill into disk</a:t>
            </a:r>
            <a:endParaRPr lang="en-US" sz="1600" dirty="0">
              <a:latin typeface="Arial"/>
              <a:cs typeface="Arial"/>
            </a:endParaRPr>
          </a:p>
        </p:txBody>
      </p:sp>
      <p:cxnSp>
        <p:nvCxnSpPr>
          <p:cNvPr id="142" name="Straight Arrow Connector 141"/>
          <p:cNvCxnSpPr>
            <a:stCxn id="37" idx="3"/>
          </p:cNvCxnSpPr>
          <p:nvPr/>
        </p:nvCxnSpPr>
        <p:spPr>
          <a:xfrm flipV="1">
            <a:off x="5067014" y="4289403"/>
            <a:ext cx="3110385" cy="10320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45" name="TextBox 144"/>
          <p:cNvSpPr txBox="1"/>
          <p:nvPr/>
        </p:nvSpPr>
        <p:spPr>
          <a:xfrm>
            <a:off x="6986010" y="4659774"/>
            <a:ext cx="20039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/>
                <a:cs typeface="Arial"/>
              </a:rPr>
              <a:t>Read back when memory usage is lower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46301" y="3121704"/>
            <a:ext cx="14337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/>
                <a:cs typeface="Arial"/>
              </a:rPr>
              <a:t>Running task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29" name="Cube 28"/>
          <p:cNvSpPr/>
          <p:nvPr/>
        </p:nvSpPr>
        <p:spPr>
          <a:xfrm>
            <a:off x="4380110" y="3724446"/>
            <a:ext cx="479509" cy="338840"/>
          </a:xfrm>
          <a:prstGeom prst="cub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latin typeface="Arial"/>
              <a:cs typeface="Arial"/>
            </a:endParaRPr>
          </a:p>
        </p:txBody>
      </p:sp>
      <p:sp>
        <p:nvSpPr>
          <p:cNvPr id="36" name="Freeform 35"/>
          <p:cNvSpPr/>
          <p:nvPr/>
        </p:nvSpPr>
        <p:spPr>
          <a:xfrm>
            <a:off x="3282559" y="3577570"/>
            <a:ext cx="1238163" cy="882493"/>
          </a:xfrm>
          <a:custGeom>
            <a:avLst/>
            <a:gdLst>
              <a:gd name="connsiteX0" fmla="*/ 0 w 1160448"/>
              <a:gd name="connsiteY0" fmla="*/ 437948 h 437948"/>
              <a:gd name="connsiteX1" fmla="*/ 0 w 1160448"/>
              <a:gd name="connsiteY1" fmla="*/ 437948 h 437948"/>
              <a:gd name="connsiteX2" fmla="*/ 87581 w 1160448"/>
              <a:gd name="connsiteY2" fmla="*/ 295615 h 437948"/>
              <a:gd name="connsiteX3" fmla="*/ 120424 w 1160448"/>
              <a:gd name="connsiteY3" fmla="*/ 273718 h 437948"/>
              <a:gd name="connsiteX4" fmla="*/ 153267 w 1160448"/>
              <a:gd name="connsiteY4" fmla="*/ 262769 h 437948"/>
              <a:gd name="connsiteX5" fmla="*/ 153267 w 1160448"/>
              <a:gd name="connsiteY5" fmla="*/ 251820 h 437948"/>
              <a:gd name="connsiteX6" fmla="*/ 273691 w 1160448"/>
              <a:gd name="connsiteY6" fmla="*/ 350359 h 437948"/>
              <a:gd name="connsiteX7" fmla="*/ 416010 w 1160448"/>
              <a:gd name="connsiteY7" fmla="*/ 218974 h 437948"/>
              <a:gd name="connsiteX8" fmla="*/ 634962 w 1160448"/>
              <a:gd name="connsiteY8" fmla="*/ 339410 h 437948"/>
              <a:gd name="connsiteX9" fmla="*/ 689700 w 1160448"/>
              <a:gd name="connsiteY9" fmla="*/ 251820 h 437948"/>
              <a:gd name="connsiteX10" fmla="*/ 711596 w 1160448"/>
              <a:gd name="connsiteY10" fmla="*/ 229923 h 437948"/>
              <a:gd name="connsiteX11" fmla="*/ 722543 w 1160448"/>
              <a:gd name="connsiteY11" fmla="*/ 186128 h 437948"/>
              <a:gd name="connsiteX12" fmla="*/ 777281 w 1160448"/>
              <a:gd name="connsiteY12" fmla="*/ 76641 h 437948"/>
              <a:gd name="connsiteX13" fmla="*/ 985286 w 1160448"/>
              <a:gd name="connsiteY13" fmla="*/ 120436 h 437948"/>
              <a:gd name="connsiteX14" fmla="*/ 1072867 w 1160448"/>
              <a:gd name="connsiteY14" fmla="*/ 32846 h 437948"/>
              <a:gd name="connsiteX15" fmla="*/ 1160448 w 1160448"/>
              <a:gd name="connsiteY15" fmla="*/ 0 h 437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160448" h="437948">
                <a:moveTo>
                  <a:pt x="0" y="437948"/>
                </a:moveTo>
                <a:lnTo>
                  <a:pt x="0" y="437948"/>
                </a:lnTo>
                <a:cubicBezTo>
                  <a:pt x="29194" y="390504"/>
                  <a:pt x="41231" y="326517"/>
                  <a:pt x="87581" y="295615"/>
                </a:cubicBezTo>
                <a:cubicBezTo>
                  <a:pt x="98529" y="288316"/>
                  <a:pt x="108656" y="279603"/>
                  <a:pt x="120424" y="273718"/>
                </a:cubicBezTo>
                <a:cubicBezTo>
                  <a:pt x="130745" y="268557"/>
                  <a:pt x="143666" y="269171"/>
                  <a:pt x="153267" y="262769"/>
                </a:cubicBezTo>
                <a:cubicBezTo>
                  <a:pt x="156304" y="260744"/>
                  <a:pt x="153267" y="255470"/>
                  <a:pt x="153267" y="251820"/>
                </a:cubicBezTo>
                <a:lnTo>
                  <a:pt x="273691" y="350359"/>
                </a:lnTo>
                <a:lnTo>
                  <a:pt x="416010" y="218974"/>
                </a:lnTo>
                <a:lnTo>
                  <a:pt x="634962" y="339410"/>
                </a:lnTo>
                <a:cubicBezTo>
                  <a:pt x="653208" y="310213"/>
                  <a:pt x="669957" y="280026"/>
                  <a:pt x="689700" y="251820"/>
                </a:cubicBezTo>
                <a:cubicBezTo>
                  <a:pt x="695619" y="243364"/>
                  <a:pt x="706980" y="239156"/>
                  <a:pt x="711596" y="229923"/>
                </a:cubicBezTo>
                <a:cubicBezTo>
                  <a:pt x="718325" y="216464"/>
                  <a:pt x="722543" y="186128"/>
                  <a:pt x="722543" y="186128"/>
                </a:cubicBezTo>
                <a:lnTo>
                  <a:pt x="777281" y="76641"/>
                </a:lnTo>
                <a:lnTo>
                  <a:pt x="985286" y="120436"/>
                </a:lnTo>
                <a:lnTo>
                  <a:pt x="1072867" y="32846"/>
                </a:lnTo>
                <a:lnTo>
                  <a:pt x="1160448" y="0"/>
                </a:lnTo>
              </a:path>
            </a:pathLst>
          </a:custGeom>
          <a:ln>
            <a:solidFill>
              <a:srgbClr val="C0504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>
              <a:latin typeface="Arial"/>
              <a:cs typeface="Arial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4400532" y="4120191"/>
            <a:ext cx="436867" cy="169212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latin typeface="Arial"/>
              <a:cs typeface="Arial"/>
            </a:endParaRPr>
          </a:p>
        </p:txBody>
      </p:sp>
      <p:cxnSp>
        <p:nvCxnSpPr>
          <p:cNvPr id="57" name="Straight Arrow Connector 56"/>
          <p:cNvCxnSpPr>
            <a:stCxn id="5" idx="2"/>
            <a:endCxn id="37" idx="0"/>
          </p:cNvCxnSpPr>
          <p:nvPr/>
        </p:nvCxnSpPr>
        <p:spPr>
          <a:xfrm>
            <a:off x="4616470" y="4507651"/>
            <a:ext cx="229615" cy="72923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4622017" y="5571008"/>
            <a:ext cx="1348045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>
                <a:latin typeface="Arial"/>
                <a:cs typeface="Arial"/>
              </a:rPr>
              <a:t>accumulated </a:t>
            </a:r>
          </a:p>
          <a:p>
            <a:r>
              <a:rPr lang="en-US" sz="1600" dirty="0" smtClean="0">
                <a:latin typeface="Arial"/>
                <a:cs typeface="Arial"/>
              </a:rPr>
              <a:t>results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-203200" y="5588000"/>
            <a:ext cx="1846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600" dirty="0">
              <a:latin typeface="Arial"/>
              <a:cs typeface="Arial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4395541" y="4338439"/>
            <a:ext cx="441858" cy="169212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latin typeface="Arial"/>
              <a:cs typeface="Arial"/>
            </a:endParaRPr>
          </a:p>
        </p:txBody>
      </p:sp>
      <p:sp>
        <p:nvSpPr>
          <p:cNvPr id="37" name="Rounded Rectangle 36"/>
          <p:cNvSpPr/>
          <p:nvPr/>
        </p:nvSpPr>
        <p:spPr>
          <a:xfrm>
            <a:off x="4625156" y="5236888"/>
            <a:ext cx="441858" cy="169212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032288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0" grpId="0" animBg="1"/>
      <p:bldP spid="105" grpId="0" animBg="1"/>
      <p:bldP spid="106" grpId="0" animBg="1"/>
      <p:bldP spid="112" grpId="0" animBg="1"/>
      <p:bldP spid="124" grpId="0" animBg="1"/>
      <p:bldP spid="125" grpId="0"/>
      <p:bldP spid="127" grpId="0"/>
      <p:bldP spid="128" grpId="0" animBg="1"/>
      <p:bldP spid="138" grpId="0"/>
      <p:bldP spid="139" grpId="0"/>
      <p:bldP spid="141" grpId="0"/>
      <p:bldP spid="145" grpId="0"/>
      <p:bldP spid="29" grpId="0" animBg="1"/>
      <p:bldP spid="36" grpId="0" animBg="1"/>
      <p:bldP spid="44" grpId="0" animBg="1"/>
      <p:bldP spid="33" grpId="0"/>
      <p:bldP spid="5" grpId="0" animBg="1"/>
      <p:bldP spid="3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 </a:t>
            </a:r>
            <a:r>
              <a:rPr lang="en-US" sz="2400" dirty="0" smtClean="0"/>
              <a:t>– Application execution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7</a:t>
            </a:fld>
            <a:endParaRPr lang="en-US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125734" cy="4525963"/>
          </a:xfrm>
        </p:spPr>
        <p:txBody>
          <a:bodyPr>
            <a:normAutofit/>
          </a:bodyPr>
          <a:lstStyle/>
          <a:p>
            <a:pPr marL="342900" lvl="1" indent="-342900"/>
            <a:r>
              <a:rPr lang="en-US" sz="2400" dirty="0" smtClean="0"/>
              <a:t>MapReduce-like framework: </a:t>
            </a:r>
            <a:r>
              <a:rPr lang="en-US" dirty="0" smtClean="0"/>
              <a:t>DAG-based stages, pipeline</a:t>
            </a:r>
          </a:p>
          <a:p>
            <a:pPr marL="914400" lvl="2" indent="0">
              <a:buNone/>
            </a:pP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408" y="2230761"/>
            <a:ext cx="7040248" cy="4392081"/>
          </a:xfrm>
          <a:prstGeom prst="rect">
            <a:avLst/>
          </a:prstGeom>
        </p:spPr>
      </p:pic>
      <p:sp>
        <p:nvSpPr>
          <p:cNvPr id="11" name="Oval 10"/>
          <p:cNvSpPr/>
          <p:nvPr/>
        </p:nvSpPr>
        <p:spPr>
          <a:xfrm>
            <a:off x="875408" y="2459053"/>
            <a:ext cx="528619" cy="1970728"/>
          </a:xfrm>
          <a:prstGeom prst="ellipse">
            <a:avLst/>
          </a:prstGeom>
          <a:noFill/>
          <a:ln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1893402" y="2483711"/>
            <a:ext cx="528619" cy="1970728"/>
          </a:xfrm>
          <a:prstGeom prst="ellipse">
            <a:avLst/>
          </a:prstGeom>
          <a:noFill/>
          <a:ln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875408" y="5106004"/>
            <a:ext cx="528619" cy="1471197"/>
          </a:xfrm>
          <a:prstGeom prst="ellipse">
            <a:avLst/>
          </a:prstGeom>
          <a:noFill/>
          <a:ln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1886476" y="5106004"/>
            <a:ext cx="528619" cy="1471197"/>
          </a:xfrm>
          <a:prstGeom prst="ellipse">
            <a:avLst/>
          </a:prstGeom>
          <a:noFill/>
          <a:ln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6288890" y="3926213"/>
            <a:ext cx="528619" cy="1564638"/>
          </a:xfrm>
          <a:prstGeom prst="ellipse">
            <a:avLst/>
          </a:prstGeom>
          <a:noFill/>
          <a:ln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4763223" y="3926213"/>
            <a:ext cx="528619" cy="1679764"/>
          </a:xfrm>
          <a:prstGeom prst="ellipse">
            <a:avLst/>
          </a:prstGeom>
          <a:noFill/>
          <a:ln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7387037" y="3926213"/>
            <a:ext cx="528619" cy="1564638"/>
          </a:xfrm>
          <a:prstGeom prst="ellipse">
            <a:avLst/>
          </a:prstGeom>
          <a:noFill/>
          <a:ln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4660622" y="2506562"/>
            <a:ext cx="1675910" cy="369332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dirty="0" smtClean="0">
                <a:solidFill>
                  <a:schemeClr val="bg1"/>
                </a:solidFill>
                <a:latin typeface="Arial"/>
                <a:cs typeface="Arial"/>
              </a:rPr>
              <a:t>RDDs</a:t>
            </a:r>
            <a:endParaRPr lang="en-US" dirty="0">
              <a:solidFill>
                <a:schemeClr val="bg1"/>
              </a:solidFill>
              <a:latin typeface="黑体"/>
              <a:ea typeface="黑体"/>
              <a:cs typeface="黑体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752111" y="2046095"/>
            <a:ext cx="887737" cy="307777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Arial"/>
                <a:ea typeface="黑体"/>
                <a:cs typeface="Arial"/>
              </a:rPr>
              <a:t>RDD 1</a:t>
            </a:r>
            <a:endParaRPr lang="en-US" sz="1400" dirty="0">
              <a:solidFill>
                <a:schemeClr val="bg1"/>
              </a:solidFill>
              <a:latin typeface="Arial"/>
              <a:ea typeface="黑体"/>
              <a:cs typeface="Arial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792248" y="2044606"/>
            <a:ext cx="887737" cy="307777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Arial"/>
                <a:ea typeface="黑体"/>
                <a:cs typeface="Arial"/>
              </a:rPr>
              <a:t>RDD 2</a:t>
            </a:r>
            <a:endParaRPr lang="en-US" sz="1400" dirty="0">
              <a:solidFill>
                <a:schemeClr val="bg1"/>
              </a:solidFill>
              <a:latin typeface="Arial"/>
              <a:ea typeface="黑体"/>
              <a:cs typeface="Arial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752111" y="4637593"/>
            <a:ext cx="887737" cy="307777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Arial"/>
                <a:ea typeface="黑体"/>
                <a:cs typeface="Arial"/>
              </a:rPr>
              <a:t>RDD 3</a:t>
            </a:r>
            <a:endParaRPr lang="en-US" sz="1400" dirty="0">
              <a:solidFill>
                <a:schemeClr val="bg1"/>
              </a:solidFill>
              <a:latin typeface="Arial"/>
              <a:ea typeface="黑体"/>
              <a:cs typeface="Arial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792248" y="4637593"/>
            <a:ext cx="887737" cy="307777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Arial"/>
                <a:ea typeface="黑体"/>
                <a:cs typeface="Arial"/>
              </a:rPr>
              <a:t>RDD 4</a:t>
            </a:r>
            <a:endParaRPr lang="en-US" sz="1400" dirty="0">
              <a:solidFill>
                <a:schemeClr val="bg1"/>
              </a:solidFill>
              <a:latin typeface="Arial"/>
              <a:ea typeface="黑体"/>
              <a:cs typeface="Arial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4660622" y="3273528"/>
            <a:ext cx="887737" cy="307777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Arial"/>
                <a:ea typeface="黑体"/>
                <a:cs typeface="Arial"/>
              </a:rPr>
              <a:t>RDD 5</a:t>
            </a:r>
            <a:endParaRPr lang="en-US" sz="1400" dirty="0">
              <a:solidFill>
                <a:schemeClr val="bg1"/>
              </a:solidFill>
              <a:latin typeface="Arial"/>
              <a:ea typeface="黑体"/>
              <a:cs typeface="Arial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109331" y="3272039"/>
            <a:ext cx="887737" cy="307777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Arial"/>
                <a:ea typeface="黑体"/>
                <a:cs typeface="Arial"/>
              </a:rPr>
              <a:t>RDD 6</a:t>
            </a:r>
            <a:endParaRPr lang="en-US" sz="1400" dirty="0">
              <a:solidFill>
                <a:schemeClr val="bg1"/>
              </a:solidFill>
              <a:latin typeface="Arial"/>
              <a:ea typeface="黑体"/>
              <a:cs typeface="Arial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7313059" y="3270550"/>
            <a:ext cx="887737" cy="307777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Arial"/>
                <a:ea typeface="黑体"/>
                <a:cs typeface="Arial"/>
              </a:rPr>
              <a:t>RDD 7</a:t>
            </a:r>
            <a:endParaRPr lang="en-US" sz="1400" dirty="0">
              <a:solidFill>
                <a:schemeClr val="bg1"/>
              </a:solidFill>
              <a:latin typeface="Arial"/>
              <a:ea typeface="黑体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90280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5" grpId="0" animBg="1"/>
      <p:bldP spid="18" grpId="0" animBg="1"/>
      <p:bldP spid="19" grpId="0" animBg="1"/>
      <p:bldP spid="20" grpId="0" animBg="1"/>
      <p:bldP spid="22" grpId="0" animBg="1"/>
      <p:bldP spid="14" grpId="0" animBg="1"/>
      <p:bldP spid="16" grpId="0" animBg="1"/>
      <p:bldP spid="17" grpId="0" animBg="1"/>
      <p:bldP spid="21" grpId="0" animBg="1"/>
      <p:bldP spid="23" grpId="0" animBg="1"/>
      <p:bldP spid="24" grpId="0" animBg="1"/>
      <p:bldP spid="25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altLang="zh-CN" dirty="0" smtClean="0">
                <a:latin typeface="Arial"/>
                <a:cs typeface="Arial"/>
              </a:rPr>
              <a:t>Enable dynamic memory management</a:t>
            </a:r>
          </a:p>
          <a:p>
            <a:pPr lvl="2"/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  <a:p>
            <a:pPr marL="457200" lvl="1" indent="0">
              <a:buNone/>
            </a:pPr>
            <a:endParaRPr lang="en-US" altLang="zh-CN" dirty="0" smtClean="0"/>
          </a:p>
        </p:txBody>
      </p:sp>
      <p:sp>
        <p:nvSpPr>
          <p:cNvPr id="6" name="Folded Corner 5"/>
          <p:cNvSpPr/>
          <p:nvPr/>
        </p:nvSpPr>
        <p:spPr>
          <a:xfrm>
            <a:off x="2893568" y="2052321"/>
            <a:ext cx="2176272" cy="1200976"/>
          </a:xfrm>
          <a:prstGeom prst="foldedCorner">
            <a:avLst/>
          </a:prstGeom>
          <a:solidFill>
            <a:srgbClr val="C0504D"/>
          </a:solid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en-US" sz="1200" dirty="0" smtClean="0">
                <a:latin typeface="Courier"/>
                <a:cs typeface="Courier"/>
              </a:rPr>
              <a:t> map() {</a:t>
            </a:r>
          </a:p>
          <a:p>
            <a:r>
              <a:rPr lang="en-US" sz="1200" dirty="0" smtClean="0">
                <a:latin typeface="Courier"/>
                <a:cs typeface="Courier"/>
              </a:rPr>
              <a:t>   if(memory pressure) </a:t>
            </a:r>
          </a:p>
          <a:p>
            <a:r>
              <a:rPr lang="en-US" sz="1200" dirty="0" smtClean="0">
                <a:latin typeface="Courier"/>
                <a:cs typeface="Courier"/>
              </a:rPr>
              <a:t>     </a:t>
            </a:r>
            <a:r>
              <a:rPr lang="en-US" sz="1200" b="1" dirty="0" smtClean="0">
                <a:solidFill>
                  <a:schemeClr val="bg1"/>
                </a:solidFill>
                <a:latin typeface="Courier"/>
                <a:cs typeface="Courier"/>
              </a:rPr>
              <a:t>interrupt(); </a:t>
            </a:r>
          </a:p>
          <a:p>
            <a:r>
              <a:rPr lang="en-US" sz="1200" dirty="0" smtClean="0">
                <a:latin typeface="Courier"/>
                <a:cs typeface="Courier"/>
              </a:rPr>
              <a:t>   process(</a:t>
            </a:r>
            <a:r>
              <a:rPr lang="en-US" sz="1200" dirty="0" err="1" smtClean="0">
                <a:latin typeface="Courier"/>
                <a:cs typeface="Courier"/>
              </a:rPr>
              <a:t>k,v</a:t>
            </a:r>
            <a:r>
              <a:rPr lang="en-US" sz="1200" dirty="0" smtClean="0">
                <a:latin typeface="Courier"/>
                <a:cs typeface="Courier"/>
              </a:rPr>
              <a:t>);</a:t>
            </a:r>
          </a:p>
          <a:p>
            <a:r>
              <a:rPr lang="en-US" sz="1200" dirty="0" smtClean="0">
                <a:latin typeface="Courier"/>
                <a:cs typeface="Courier"/>
              </a:rPr>
              <a:t> }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412750"/>
            <a:ext cx="8321533" cy="846667"/>
          </a:xfrm>
        </p:spPr>
        <p:txBody>
          <a:bodyPr/>
          <a:lstStyle/>
          <a:p>
            <a:r>
              <a:rPr lang="en-US" dirty="0"/>
              <a:t>RQ3: Potential fault-tolerant </a:t>
            </a:r>
            <a:r>
              <a:rPr lang="en-US" dirty="0" smtClean="0"/>
              <a:t>mechanisms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70</a:t>
            </a:fld>
            <a:endParaRPr lang="en-US"/>
          </a:p>
        </p:txBody>
      </p:sp>
      <p:sp>
        <p:nvSpPr>
          <p:cNvPr id="38" name="Can 37"/>
          <p:cNvSpPr/>
          <p:nvPr/>
        </p:nvSpPr>
        <p:spPr>
          <a:xfrm>
            <a:off x="2331843" y="4889224"/>
            <a:ext cx="3146256" cy="727950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Arial"/>
              <a:cs typeface="Arial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8969341" y="5571008"/>
            <a:ext cx="1846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600" dirty="0">
              <a:latin typeface="Arial"/>
              <a:cs typeface="Arial"/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464494" y="3589923"/>
            <a:ext cx="1584176" cy="990072"/>
          </a:xfrm>
          <a:prstGeom prst="roundRect">
            <a:avLst/>
          </a:prstGeom>
          <a:gradFill>
            <a:gsLst>
              <a:gs pos="0">
                <a:srgbClr val="2F9BB7"/>
              </a:gs>
              <a:gs pos="100000">
                <a:schemeClr val="accent5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latin typeface="Arial"/>
              <a:cs typeface="Arial"/>
            </a:endParaRPr>
          </a:p>
        </p:txBody>
      </p:sp>
      <p:sp>
        <p:nvSpPr>
          <p:cNvPr id="41" name="Freeform 40"/>
          <p:cNvSpPr/>
          <p:nvPr/>
        </p:nvSpPr>
        <p:spPr>
          <a:xfrm>
            <a:off x="546301" y="3591178"/>
            <a:ext cx="1194371" cy="868885"/>
          </a:xfrm>
          <a:custGeom>
            <a:avLst/>
            <a:gdLst>
              <a:gd name="connsiteX0" fmla="*/ 0 w 1160448"/>
              <a:gd name="connsiteY0" fmla="*/ 437948 h 437948"/>
              <a:gd name="connsiteX1" fmla="*/ 0 w 1160448"/>
              <a:gd name="connsiteY1" fmla="*/ 437948 h 437948"/>
              <a:gd name="connsiteX2" fmla="*/ 87581 w 1160448"/>
              <a:gd name="connsiteY2" fmla="*/ 295615 h 437948"/>
              <a:gd name="connsiteX3" fmla="*/ 120424 w 1160448"/>
              <a:gd name="connsiteY3" fmla="*/ 273718 h 437948"/>
              <a:gd name="connsiteX4" fmla="*/ 153267 w 1160448"/>
              <a:gd name="connsiteY4" fmla="*/ 262769 h 437948"/>
              <a:gd name="connsiteX5" fmla="*/ 153267 w 1160448"/>
              <a:gd name="connsiteY5" fmla="*/ 251820 h 437948"/>
              <a:gd name="connsiteX6" fmla="*/ 273691 w 1160448"/>
              <a:gd name="connsiteY6" fmla="*/ 350359 h 437948"/>
              <a:gd name="connsiteX7" fmla="*/ 416010 w 1160448"/>
              <a:gd name="connsiteY7" fmla="*/ 218974 h 437948"/>
              <a:gd name="connsiteX8" fmla="*/ 634962 w 1160448"/>
              <a:gd name="connsiteY8" fmla="*/ 339410 h 437948"/>
              <a:gd name="connsiteX9" fmla="*/ 689700 w 1160448"/>
              <a:gd name="connsiteY9" fmla="*/ 251820 h 437948"/>
              <a:gd name="connsiteX10" fmla="*/ 711596 w 1160448"/>
              <a:gd name="connsiteY10" fmla="*/ 229923 h 437948"/>
              <a:gd name="connsiteX11" fmla="*/ 722543 w 1160448"/>
              <a:gd name="connsiteY11" fmla="*/ 186128 h 437948"/>
              <a:gd name="connsiteX12" fmla="*/ 777281 w 1160448"/>
              <a:gd name="connsiteY12" fmla="*/ 76641 h 437948"/>
              <a:gd name="connsiteX13" fmla="*/ 985286 w 1160448"/>
              <a:gd name="connsiteY13" fmla="*/ 120436 h 437948"/>
              <a:gd name="connsiteX14" fmla="*/ 1072867 w 1160448"/>
              <a:gd name="connsiteY14" fmla="*/ 32846 h 437948"/>
              <a:gd name="connsiteX15" fmla="*/ 1160448 w 1160448"/>
              <a:gd name="connsiteY15" fmla="*/ 0 h 437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160448" h="437948">
                <a:moveTo>
                  <a:pt x="0" y="437948"/>
                </a:moveTo>
                <a:lnTo>
                  <a:pt x="0" y="437948"/>
                </a:lnTo>
                <a:cubicBezTo>
                  <a:pt x="29194" y="390504"/>
                  <a:pt x="41231" y="326517"/>
                  <a:pt x="87581" y="295615"/>
                </a:cubicBezTo>
                <a:cubicBezTo>
                  <a:pt x="98529" y="288316"/>
                  <a:pt x="108656" y="279603"/>
                  <a:pt x="120424" y="273718"/>
                </a:cubicBezTo>
                <a:cubicBezTo>
                  <a:pt x="130745" y="268557"/>
                  <a:pt x="143666" y="269171"/>
                  <a:pt x="153267" y="262769"/>
                </a:cubicBezTo>
                <a:cubicBezTo>
                  <a:pt x="156304" y="260744"/>
                  <a:pt x="153267" y="255470"/>
                  <a:pt x="153267" y="251820"/>
                </a:cubicBezTo>
                <a:lnTo>
                  <a:pt x="273691" y="350359"/>
                </a:lnTo>
                <a:lnTo>
                  <a:pt x="416010" y="218974"/>
                </a:lnTo>
                <a:lnTo>
                  <a:pt x="634962" y="339410"/>
                </a:lnTo>
                <a:cubicBezTo>
                  <a:pt x="653208" y="310213"/>
                  <a:pt x="669957" y="280026"/>
                  <a:pt x="689700" y="251820"/>
                </a:cubicBezTo>
                <a:cubicBezTo>
                  <a:pt x="695619" y="243364"/>
                  <a:pt x="706980" y="239156"/>
                  <a:pt x="711596" y="229923"/>
                </a:cubicBezTo>
                <a:cubicBezTo>
                  <a:pt x="718325" y="216464"/>
                  <a:pt x="722543" y="186128"/>
                  <a:pt x="722543" y="186128"/>
                </a:cubicBezTo>
                <a:lnTo>
                  <a:pt x="777281" y="76641"/>
                </a:lnTo>
                <a:lnTo>
                  <a:pt x="985286" y="120436"/>
                </a:lnTo>
                <a:lnTo>
                  <a:pt x="1072867" y="32846"/>
                </a:lnTo>
                <a:lnTo>
                  <a:pt x="1160448" y="0"/>
                </a:lnTo>
              </a:path>
            </a:pathLst>
          </a:custGeom>
          <a:ln>
            <a:solidFill>
              <a:srgbClr val="C0504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>
              <a:latin typeface="Arial"/>
              <a:cs typeface="Arial"/>
            </a:endParaRPr>
          </a:p>
        </p:txBody>
      </p:sp>
      <p:sp>
        <p:nvSpPr>
          <p:cNvPr id="42" name="Rounded Rectangle 41"/>
          <p:cNvSpPr/>
          <p:nvPr/>
        </p:nvSpPr>
        <p:spPr>
          <a:xfrm>
            <a:off x="6984107" y="3577571"/>
            <a:ext cx="1584176" cy="971520"/>
          </a:xfrm>
          <a:prstGeom prst="roundRect">
            <a:avLst/>
          </a:prstGeom>
          <a:gradFill>
            <a:gsLst>
              <a:gs pos="0">
                <a:srgbClr val="2F9BB7"/>
              </a:gs>
              <a:gs pos="100000">
                <a:schemeClr val="accent5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latin typeface="Arial"/>
              <a:cs typeface="Arial"/>
            </a:endParaRPr>
          </a:p>
        </p:txBody>
      </p:sp>
      <p:sp>
        <p:nvSpPr>
          <p:cNvPr id="43" name="Freeform 42"/>
          <p:cNvSpPr/>
          <p:nvPr/>
        </p:nvSpPr>
        <p:spPr>
          <a:xfrm>
            <a:off x="7016951" y="3683240"/>
            <a:ext cx="1160448" cy="776526"/>
          </a:xfrm>
          <a:custGeom>
            <a:avLst/>
            <a:gdLst>
              <a:gd name="connsiteX0" fmla="*/ 0 w 1160448"/>
              <a:gd name="connsiteY0" fmla="*/ 437948 h 437948"/>
              <a:gd name="connsiteX1" fmla="*/ 0 w 1160448"/>
              <a:gd name="connsiteY1" fmla="*/ 437948 h 437948"/>
              <a:gd name="connsiteX2" fmla="*/ 87581 w 1160448"/>
              <a:gd name="connsiteY2" fmla="*/ 295615 h 437948"/>
              <a:gd name="connsiteX3" fmla="*/ 120424 w 1160448"/>
              <a:gd name="connsiteY3" fmla="*/ 273718 h 437948"/>
              <a:gd name="connsiteX4" fmla="*/ 153267 w 1160448"/>
              <a:gd name="connsiteY4" fmla="*/ 262769 h 437948"/>
              <a:gd name="connsiteX5" fmla="*/ 153267 w 1160448"/>
              <a:gd name="connsiteY5" fmla="*/ 251820 h 437948"/>
              <a:gd name="connsiteX6" fmla="*/ 273691 w 1160448"/>
              <a:gd name="connsiteY6" fmla="*/ 350359 h 437948"/>
              <a:gd name="connsiteX7" fmla="*/ 416010 w 1160448"/>
              <a:gd name="connsiteY7" fmla="*/ 218974 h 437948"/>
              <a:gd name="connsiteX8" fmla="*/ 634962 w 1160448"/>
              <a:gd name="connsiteY8" fmla="*/ 339410 h 437948"/>
              <a:gd name="connsiteX9" fmla="*/ 689700 w 1160448"/>
              <a:gd name="connsiteY9" fmla="*/ 251820 h 437948"/>
              <a:gd name="connsiteX10" fmla="*/ 711596 w 1160448"/>
              <a:gd name="connsiteY10" fmla="*/ 229923 h 437948"/>
              <a:gd name="connsiteX11" fmla="*/ 722543 w 1160448"/>
              <a:gd name="connsiteY11" fmla="*/ 186128 h 437948"/>
              <a:gd name="connsiteX12" fmla="*/ 777281 w 1160448"/>
              <a:gd name="connsiteY12" fmla="*/ 76641 h 437948"/>
              <a:gd name="connsiteX13" fmla="*/ 985286 w 1160448"/>
              <a:gd name="connsiteY13" fmla="*/ 120436 h 437948"/>
              <a:gd name="connsiteX14" fmla="*/ 1072867 w 1160448"/>
              <a:gd name="connsiteY14" fmla="*/ 32846 h 437948"/>
              <a:gd name="connsiteX15" fmla="*/ 1160448 w 1160448"/>
              <a:gd name="connsiteY15" fmla="*/ 0 h 437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160448" h="437948">
                <a:moveTo>
                  <a:pt x="0" y="437948"/>
                </a:moveTo>
                <a:lnTo>
                  <a:pt x="0" y="437948"/>
                </a:lnTo>
                <a:cubicBezTo>
                  <a:pt x="29194" y="390504"/>
                  <a:pt x="41231" y="326517"/>
                  <a:pt x="87581" y="295615"/>
                </a:cubicBezTo>
                <a:cubicBezTo>
                  <a:pt x="98529" y="288316"/>
                  <a:pt x="108656" y="279603"/>
                  <a:pt x="120424" y="273718"/>
                </a:cubicBezTo>
                <a:cubicBezTo>
                  <a:pt x="130745" y="268557"/>
                  <a:pt x="143666" y="269171"/>
                  <a:pt x="153267" y="262769"/>
                </a:cubicBezTo>
                <a:cubicBezTo>
                  <a:pt x="156304" y="260744"/>
                  <a:pt x="153267" y="255470"/>
                  <a:pt x="153267" y="251820"/>
                </a:cubicBezTo>
                <a:lnTo>
                  <a:pt x="273691" y="350359"/>
                </a:lnTo>
                <a:lnTo>
                  <a:pt x="416010" y="218974"/>
                </a:lnTo>
                <a:lnTo>
                  <a:pt x="634962" y="339410"/>
                </a:lnTo>
                <a:cubicBezTo>
                  <a:pt x="653208" y="310213"/>
                  <a:pt x="669957" y="280026"/>
                  <a:pt x="689700" y="251820"/>
                </a:cubicBezTo>
                <a:cubicBezTo>
                  <a:pt x="695619" y="243364"/>
                  <a:pt x="706980" y="239156"/>
                  <a:pt x="711596" y="229923"/>
                </a:cubicBezTo>
                <a:cubicBezTo>
                  <a:pt x="718325" y="216464"/>
                  <a:pt x="722543" y="186128"/>
                  <a:pt x="722543" y="186128"/>
                </a:cubicBezTo>
                <a:lnTo>
                  <a:pt x="777281" y="76641"/>
                </a:lnTo>
                <a:lnTo>
                  <a:pt x="985286" y="120436"/>
                </a:lnTo>
                <a:lnTo>
                  <a:pt x="1072867" y="32846"/>
                </a:lnTo>
                <a:lnTo>
                  <a:pt x="1160448" y="0"/>
                </a:lnTo>
              </a:path>
            </a:pathLst>
          </a:custGeom>
          <a:ln>
            <a:solidFill>
              <a:srgbClr val="C0504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>
              <a:latin typeface="Arial"/>
              <a:cs typeface="Arial"/>
            </a:endParaRPr>
          </a:p>
        </p:txBody>
      </p:sp>
      <p:cxnSp>
        <p:nvCxnSpPr>
          <p:cNvPr id="45" name="Straight Arrow Connector 44"/>
          <p:cNvCxnSpPr>
            <a:stCxn id="43" idx="15"/>
          </p:cNvCxnSpPr>
          <p:nvPr/>
        </p:nvCxnSpPr>
        <p:spPr>
          <a:xfrm>
            <a:off x="8177399" y="3683240"/>
            <a:ext cx="225188" cy="55624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40" idx="3"/>
            <a:endCxn id="47" idx="1"/>
          </p:cNvCxnSpPr>
          <p:nvPr/>
        </p:nvCxnSpPr>
        <p:spPr>
          <a:xfrm flipV="1">
            <a:off x="2048670" y="4077768"/>
            <a:ext cx="1166036" cy="71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Rounded Rectangle 46"/>
          <p:cNvSpPr/>
          <p:nvPr/>
        </p:nvSpPr>
        <p:spPr>
          <a:xfrm>
            <a:off x="3214706" y="3589923"/>
            <a:ext cx="1755513" cy="975689"/>
          </a:xfrm>
          <a:prstGeom prst="roundRect">
            <a:avLst/>
          </a:prstGeom>
          <a:gradFill>
            <a:gsLst>
              <a:gs pos="0">
                <a:srgbClr val="2F9BB7"/>
              </a:gs>
              <a:gs pos="100000">
                <a:schemeClr val="accent5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latin typeface="Arial"/>
              <a:cs typeface="Arial"/>
            </a:endParaRPr>
          </a:p>
        </p:txBody>
      </p:sp>
      <p:cxnSp>
        <p:nvCxnSpPr>
          <p:cNvPr id="48" name="Straight Arrow Connector 47"/>
          <p:cNvCxnSpPr>
            <a:stCxn id="47" idx="3"/>
            <a:endCxn id="42" idx="1"/>
          </p:cNvCxnSpPr>
          <p:nvPr/>
        </p:nvCxnSpPr>
        <p:spPr>
          <a:xfrm flipV="1">
            <a:off x="4970219" y="4063331"/>
            <a:ext cx="2013888" cy="1443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Cube 49"/>
          <p:cNvSpPr/>
          <p:nvPr/>
        </p:nvSpPr>
        <p:spPr>
          <a:xfrm>
            <a:off x="2574006" y="5131832"/>
            <a:ext cx="479509" cy="338840"/>
          </a:xfrm>
          <a:prstGeom prst="cub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latin typeface="Arial"/>
              <a:cs typeface="Arial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2243019" y="5617174"/>
            <a:ext cx="149982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/>
                <a:cs typeface="Arial"/>
              </a:rPr>
              <a:t>Buffered/cached data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537625" y="5571008"/>
            <a:ext cx="12997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/>
                <a:cs typeface="Arial"/>
              </a:rPr>
              <a:t>processed </a:t>
            </a:r>
          </a:p>
          <a:p>
            <a:r>
              <a:rPr lang="en-US" sz="1600" dirty="0" smtClean="0">
                <a:latin typeface="Arial"/>
                <a:cs typeface="Arial"/>
              </a:rPr>
              <a:t>records /</a:t>
            </a:r>
          </a:p>
          <a:p>
            <a:r>
              <a:rPr lang="en-US" sz="1600" dirty="0" smtClean="0">
                <a:latin typeface="Arial"/>
                <a:cs typeface="Arial"/>
              </a:rPr>
              <a:t>Final results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3712711" y="5203622"/>
            <a:ext cx="436867" cy="169212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latin typeface="Arial"/>
              <a:cs typeface="Arial"/>
            </a:endParaRPr>
          </a:p>
        </p:txBody>
      </p:sp>
      <p:cxnSp>
        <p:nvCxnSpPr>
          <p:cNvPr id="54" name="Straight Arrow Connector 53"/>
          <p:cNvCxnSpPr>
            <a:stCxn id="65" idx="1"/>
            <a:endCxn id="53" idx="0"/>
          </p:cNvCxnSpPr>
          <p:nvPr/>
        </p:nvCxnSpPr>
        <p:spPr>
          <a:xfrm flipH="1">
            <a:off x="3931145" y="4204797"/>
            <a:ext cx="469387" cy="9988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63" idx="2"/>
            <a:endCxn id="50" idx="0"/>
          </p:cNvCxnSpPr>
          <p:nvPr/>
        </p:nvCxnSpPr>
        <p:spPr>
          <a:xfrm flipH="1">
            <a:off x="2856116" y="3936221"/>
            <a:ext cx="1523994" cy="119561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1939196" y="3253438"/>
            <a:ext cx="17735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/>
                <a:cs typeface="Arial"/>
              </a:rPr>
              <a:t>Interrupt the task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5297845" y="3253297"/>
            <a:ext cx="17735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/>
                <a:cs typeface="Arial"/>
              </a:rPr>
              <a:t>Resume the task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4676213" y="4548616"/>
            <a:ext cx="14544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/>
                <a:cs typeface="Arial"/>
              </a:rPr>
              <a:t>Spill into disk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546301" y="3121704"/>
            <a:ext cx="14337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/>
                <a:cs typeface="Arial"/>
              </a:rPr>
              <a:t>Running task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63" name="Cube 62"/>
          <p:cNvSpPr/>
          <p:nvPr/>
        </p:nvSpPr>
        <p:spPr>
          <a:xfrm>
            <a:off x="4380110" y="3724446"/>
            <a:ext cx="479509" cy="338840"/>
          </a:xfrm>
          <a:prstGeom prst="cub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latin typeface="Arial"/>
              <a:cs typeface="Arial"/>
            </a:endParaRPr>
          </a:p>
        </p:txBody>
      </p:sp>
      <p:sp>
        <p:nvSpPr>
          <p:cNvPr id="64" name="Freeform 63"/>
          <p:cNvSpPr/>
          <p:nvPr/>
        </p:nvSpPr>
        <p:spPr>
          <a:xfrm>
            <a:off x="3282559" y="3577570"/>
            <a:ext cx="1238163" cy="882493"/>
          </a:xfrm>
          <a:custGeom>
            <a:avLst/>
            <a:gdLst>
              <a:gd name="connsiteX0" fmla="*/ 0 w 1160448"/>
              <a:gd name="connsiteY0" fmla="*/ 437948 h 437948"/>
              <a:gd name="connsiteX1" fmla="*/ 0 w 1160448"/>
              <a:gd name="connsiteY1" fmla="*/ 437948 h 437948"/>
              <a:gd name="connsiteX2" fmla="*/ 87581 w 1160448"/>
              <a:gd name="connsiteY2" fmla="*/ 295615 h 437948"/>
              <a:gd name="connsiteX3" fmla="*/ 120424 w 1160448"/>
              <a:gd name="connsiteY3" fmla="*/ 273718 h 437948"/>
              <a:gd name="connsiteX4" fmla="*/ 153267 w 1160448"/>
              <a:gd name="connsiteY4" fmla="*/ 262769 h 437948"/>
              <a:gd name="connsiteX5" fmla="*/ 153267 w 1160448"/>
              <a:gd name="connsiteY5" fmla="*/ 251820 h 437948"/>
              <a:gd name="connsiteX6" fmla="*/ 273691 w 1160448"/>
              <a:gd name="connsiteY6" fmla="*/ 350359 h 437948"/>
              <a:gd name="connsiteX7" fmla="*/ 416010 w 1160448"/>
              <a:gd name="connsiteY7" fmla="*/ 218974 h 437948"/>
              <a:gd name="connsiteX8" fmla="*/ 634962 w 1160448"/>
              <a:gd name="connsiteY8" fmla="*/ 339410 h 437948"/>
              <a:gd name="connsiteX9" fmla="*/ 689700 w 1160448"/>
              <a:gd name="connsiteY9" fmla="*/ 251820 h 437948"/>
              <a:gd name="connsiteX10" fmla="*/ 711596 w 1160448"/>
              <a:gd name="connsiteY10" fmla="*/ 229923 h 437948"/>
              <a:gd name="connsiteX11" fmla="*/ 722543 w 1160448"/>
              <a:gd name="connsiteY11" fmla="*/ 186128 h 437948"/>
              <a:gd name="connsiteX12" fmla="*/ 777281 w 1160448"/>
              <a:gd name="connsiteY12" fmla="*/ 76641 h 437948"/>
              <a:gd name="connsiteX13" fmla="*/ 985286 w 1160448"/>
              <a:gd name="connsiteY13" fmla="*/ 120436 h 437948"/>
              <a:gd name="connsiteX14" fmla="*/ 1072867 w 1160448"/>
              <a:gd name="connsiteY14" fmla="*/ 32846 h 437948"/>
              <a:gd name="connsiteX15" fmla="*/ 1160448 w 1160448"/>
              <a:gd name="connsiteY15" fmla="*/ 0 h 437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160448" h="437948">
                <a:moveTo>
                  <a:pt x="0" y="437948"/>
                </a:moveTo>
                <a:lnTo>
                  <a:pt x="0" y="437948"/>
                </a:lnTo>
                <a:cubicBezTo>
                  <a:pt x="29194" y="390504"/>
                  <a:pt x="41231" y="326517"/>
                  <a:pt x="87581" y="295615"/>
                </a:cubicBezTo>
                <a:cubicBezTo>
                  <a:pt x="98529" y="288316"/>
                  <a:pt x="108656" y="279603"/>
                  <a:pt x="120424" y="273718"/>
                </a:cubicBezTo>
                <a:cubicBezTo>
                  <a:pt x="130745" y="268557"/>
                  <a:pt x="143666" y="269171"/>
                  <a:pt x="153267" y="262769"/>
                </a:cubicBezTo>
                <a:cubicBezTo>
                  <a:pt x="156304" y="260744"/>
                  <a:pt x="153267" y="255470"/>
                  <a:pt x="153267" y="251820"/>
                </a:cubicBezTo>
                <a:lnTo>
                  <a:pt x="273691" y="350359"/>
                </a:lnTo>
                <a:lnTo>
                  <a:pt x="416010" y="218974"/>
                </a:lnTo>
                <a:lnTo>
                  <a:pt x="634962" y="339410"/>
                </a:lnTo>
                <a:cubicBezTo>
                  <a:pt x="653208" y="310213"/>
                  <a:pt x="669957" y="280026"/>
                  <a:pt x="689700" y="251820"/>
                </a:cubicBezTo>
                <a:cubicBezTo>
                  <a:pt x="695619" y="243364"/>
                  <a:pt x="706980" y="239156"/>
                  <a:pt x="711596" y="229923"/>
                </a:cubicBezTo>
                <a:cubicBezTo>
                  <a:pt x="718325" y="216464"/>
                  <a:pt x="722543" y="186128"/>
                  <a:pt x="722543" y="186128"/>
                </a:cubicBezTo>
                <a:lnTo>
                  <a:pt x="777281" y="76641"/>
                </a:lnTo>
                <a:lnTo>
                  <a:pt x="985286" y="120436"/>
                </a:lnTo>
                <a:lnTo>
                  <a:pt x="1072867" y="32846"/>
                </a:lnTo>
                <a:lnTo>
                  <a:pt x="1160448" y="0"/>
                </a:lnTo>
              </a:path>
            </a:pathLst>
          </a:custGeom>
          <a:ln>
            <a:solidFill>
              <a:srgbClr val="C0504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>
              <a:latin typeface="Arial"/>
              <a:cs typeface="Arial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4400532" y="4120191"/>
            <a:ext cx="436867" cy="169212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latin typeface="Arial"/>
              <a:cs typeface="Arial"/>
            </a:endParaRPr>
          </a:p>
        </p:txBody>
      </p:sp>
      <p:cxnSp>
        <p:nvCxnSpPr>
          <p:cNvPr id="66" name="Straight Arrow Connector 65"/>
          <p:cNvCxnSpPr>
            <a:stCxn id="68" idx="2"/>
            <a:endCxn id="69" idx="0"/>
          </p:cNvCxnSpPr>
          <p:nvPr/>
        </p:nvCxnSpPr>
        <p:spPr>
          <a:xfrm>
            <a:off x="4616470" y="4507651"/>
            <a:ext cx="229615" cy="72923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67" name="Rectangle 66"/>
          <p:cNvSpPr/>
          <p:nvPr/>
        </p:nvSpPr>
        <p:spPr>
          <a:xfrm>
            <a:off x="4622017" y="5571008"/>
            <a:ext cx="1348045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>
                <a:latin typeface="Arial"/>
                <a:cs typeface="Arial"/>
              </a:rPr>
              <a:t>accumulated </a:t>
            </a:r>
          </a:p>
          <a:p>
            <a:r>
              <a:rPr lang="en-US" sz="1600" dirty="0" smtClean="0">
                <a:latin typeface="Arial"/>
                <a:cs typeface="Arial"/>
              </a:rPr>
              <a:t>results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68" name="Rounded Rectangle 67"/>
          <p:cNvSpPr/>
          <p:nvPr/>
        </p:nvSpPr>
        <p:spPr>
          <a:xfrm>
            <a:off x="4395541" y="4338439"/>
            <a:ext cx="441858" cy="169212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latin typeface="Arial"/>
              <a:cs typeface="Arial"/>
            </a:endParaRPr>
          </a:p>
        </p:txBody>
      </p:sp>
      <p:sp>
        <p:nvSpPr>
          <p:cNvPr id="69" name="Rounded Rectangle 68"/>
          <p:cNvSpPr/>
          <p:nvPr/>
        </p:nvSpPr>
        <p:spPr>
          <a:xfrm>
            <a:off x="4625156" y="5236888"/>
            <a:ext cx="441858" cy="169212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latin typeface="Arial"/>
              <a:cs typeface="Arial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6820151" y="4659774"/>
            <a:ext cx="232384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/>
                <a:cs typeface="Arial"/>
              </a:rPr>
              <a:t>Read back when memory usage is lower</a:t>
            </a:r>
          </a:p>
          <a:p>
            <a:r>
              <a:rPr lang="en-US" sz="1600" dirty="0">
                <a:latin typeface="Arial"/>
                <a:cs typeface="Arial"/>
              </a:rPr>
              <a:t>or perform </a:t>
            </a:r>
            <a:endParaRPr lang="en-US" sz="1600" dirty="0" smtClean="0">
              <a:latin typeface="Arial"/>
              <a:cs typeface="Arial"/>
            </a:endParaRPr>
          </a:p>
          <a:p>
            <a:r>
              <a:rPr lang="en-US" sz="1600" dirty="0" smtClean="0">
                <a:solidFill>
                  <a:srgbClr val="393BAA"/>
                </a:solidFill>
                <a:latin typeface="Arial"/>
                <a:cs typeface="Arial"/>
              </a:rPr>
              <a:t>Map</a:t>
            </a:r>
            <a:r>
              <a:rPr lang="en-US" sz="1600" dirty="0">
                <a:solidFill>
                  <a:srgbClr val="393BAA"/>
                </a:solidFill>
                <a:latin typeface="Arial"/>
                <a:cs typeface="Arial"/>
              </a:rPr>
              <a:t>-Reduce-</a:t>
            </a:r>
            <a:r>
              <a:rPr lang="en-US" sz="1600" dirty="0" smtClean="0">
                <a:solidFill>
                  <a:srgbClr val="393BAA"/>
                </a:solidFill>
                <a:latin typeface="Arial"/>
                <a:cs typeface="Arial"/>
              </a:rPr>
              <a:t>Merge</a:t>
            </a:r>
            <a:endParaRPr lang="en-US" sz="1600" dirty="0">
              <a:solidFill>
                <a:srgbClr val="393BAA"/>
              </a:solidFill>
              <a:latin typeface="Arial"/>
              <a:cs typeface="Arial"/>
            </a:endParaRPr>
          </a:p>
        </p:txBody>
      </p:sp>
      <p:cxnSp>
        <p:nvCxnSpPr>
          <p:cNvPr id="71" name="Straight Arrow Connector 70"/>
          <p:cNvCxnSpPr/>
          <p:nvPr/>
        </p:nvCxnSpPr>
        <p:spPr>
          <a:xfrm flipH="1" flipV="1">
            <a:off x="4380110" y="2854960"/>
            <a:ext cx="236360" cy="73496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416559" y="6347395"/>
            <a:ext cx="7682385" cy="46166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sz="1200" b="1" dirty="0" smtClean="0">
                <a:solidFill>
                  <a:srgbClr val="000000"/>
                </a:solidFill>
                <a:latin typeface="Arial"/>
                <a:cs typeface="Arial"/>
              </a:rPr>
              <a:t>Related work: Fang </a:t>
            </a:r>
            <a:r>
              <a:rPr lang="en-US" sz="1200" b="1" dirty="0">
                <a:solidFill>
                  <a:srgbClr val="000000"/>
                </a:solidFill>
                <a:latin typeface="Arial"/>
                <a:cs typeface="Arial"/>
              </a:rPr>
              <a:t>L, Nguyen K, Xu G, et al. Interruptible tasks: Treating memory pressure as interrupts for highly scalable data-parallel </a:t>
            </a:r>
            <a:r>
              <a:rPr lang="en-US" sz="1200" b="1" dirty="0" smtClean="0">
                <a:solidFill>
                  <a:srgbClr val="000000"/>
                </a:solidFill>
                <a:latin typeface="Arial"/>
                <a:cs typeface="Arial"/>
              </a:rPr>
              <a:t>programs, </a:t>
            </a:r>
            <a:r>
              <a:rPr lang="en-US" sz="1200" i="1" dirty="0" smtClean="0">
                <a:solidFill>
                  <a:srgbClr val="000000"/>
                </a:solidFill>
                <a:latin typeface="Arial"/>
                <a:cs typeface="Arial"/>
              </a:rPr>
              <a:t>SOSP</a:t>
            </a:r>
            <a:r>
              <a:rPr lang="en-US" sz="1200" dirty="0" smtClean="0">
                <a:solidFill>
                  <a:srgbClr val="000000"/>
                </a:solidFill>
                <a:latin typeface="Arial"/>
                <a:cs typeface="Arial"/>
              </a:rPr>
              <a:t> 2015.</a:t>
            </a:r>
            <a:endParaRPr lang="en-US" sz="12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5196245" y="2161978"/>
            <a:ext cx="3876635" cy="646331"/>
          </a:xfrm>
          <a:prstGeom prst="rect">
            <a:avLst/>
          </a:prstGeom>
          <a:solidFill>
            <a:srgbClr val="C0504D"/>
          </a:solidFill>
        </p:spPr>
        <p:txBody>
          <a:bodyPr wrap="square" anchor="ctr">
            <a:spAutoFit/>
          </a:bodyPr>
          <a:lstStyle/>
          <a:p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// The output </a:t>
            </a:r>
            <a:r>
              <a:rPr lang="en-US" sz="1200" dirty="0" smtClean="0">
                <a:solidFill>
                  <a:srgbClr val="FFFFFF"/>
                </a:solidFill>
                <a:latin typeface="Courier"/>
                <a:cs typeface="Courier"/>
              </a:rPr>
              <a:t>is sent </a:t>
            </a:r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to </a:t>
            </a:r>
            <a:r>
              <a:rPr lang="en-US" sz="1200" dirty="0" smtClean="0">
                <a:solidFill>
                  <a:srgbClr val="FFFFFF"/>
                </a:solidFill>
                <a:latin typeface="Courier"/>
                <a:cs typeface="Courier"/>
              </a:rPr>
              <a:t>shuffling</a:t>
            </a:r>
          </a:p>
          <a:p>
            <a:r>
              <a:rPr lang="en-US" sz="1200" dirty="0" err="1" smtClean="0">
                <a:solidFill>
                  <a:srgbClr val="FFFFFF"/>
                </a:solidFill>
                <a:latin typeface="Courier"/>
                <a:cs typeface="Courier"/>
              </a:rPr>
              <a:t>Hyracks.pushToShuffle</a:t>
            </a:r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output.getData</a:t>
            </a:r>
            <a:r>
              <a:rPr lang="en-US" sz="1200" dirty="0" smtClean="0">
                <a:solidFill>
                  <a:srgbClr val="FFFFFF"/>
                </a:solidFill>
                <a:latin typeface="Courier"/>
                <a:cs typeface="Courier"/>
              </a:rPr>
              <a:t>());</a:t>
            </a:r>
            <a:endParaRPr lang="en-US" sz="1200" dirty="0">
              <a:solidFill>
                <a:srgbClr val="FFFFFF"/>
              </a:solidFill>
              <a:latin typeface="Courier"/>
              <a:cs typeface="Courier"/>
            </a:endParaRPr>
          </a:p>
          <a:p>
            <a:r>
              <a:rPr lang="en-US" sz="1200" dirty="0" err="1" smtClean="0">
                <a:solidFill>
                  <a:srgbClr val="FFFFFF"/>
                </a:solidFill>
                <a:latin typeface="Courier"/>
                <a:cs typeface="Courier"/>
              </a:rPr>
              <a:t>PartitionManager.release</a:t>
            </a:r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(output);</a:t>
            </a:r>
          </a:p>
        </p:txBody>
      </p:sp>
      <p:cxnSp>
        <p:nvCxnSpPr>
          <p:cNvPr id="80" name="Straight Arrow Connector 79"/>
          <p:cNvCxnSpPr>
            <a:stCxn id="68" idx="3"/>
            <a:endCxn id="82" idx="1"/>
          </p:cNvCxnSpPr>
          <p:nvPr/>
        </p:nvCxnSpPr>
        <p:spPr>
          <a:xfrm>
            <a:off x="4837399" y="4423045"/>
            <a:ext cx="1273943" cy="15194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81" name="Rectangle 80"/>
          <p:cNvSpPr/>
          <p:nvPr/>
        </p:nvSpPr>
        <p:spPr>
          <a:xfrm>
            <a:off x="5297845" y="4169097"/>
            <a:ext cx="164660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>
                <a:latin typeface="Arial"/>
                <a:cs typeface="Arial"/>
              </a:rPr>
              <a:t>Send to reducer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82" name="Rounded Rectangle 81"/>
          <p:cNvSpPr/>
          <p:nvPr/>
        </p:nvSpPr>
        <p:spPr>
          <a:xfrm>
            <a:off x="6111342" y="4490385"/>
            <a:ext cx="441858" cy="169212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latin typeface="Arial"/>
              <a:cs typeface="Arial"/>
            </a:endParaRPr>
          </a:p>
        </p:txBody>
      </p:sp>
      <p:cxnSp>
        <p:nvCxnSpPr>
          <p:cNvPr id="90" name="Straight Arrow Connector 89"/>
          <p:cNvCxnSpPr>
            <a:endCxn id="19" idx="1"/>
          </p:cNvCxnSpPr>
          <p:nvPr/>
        </p:nvCxnSpPr>
        <p:spPr>
          <a:xfrm flipV="1">
            <a:off x="4574613" y="2485144"/>
            <a:ext cx="621632" cy="12597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V="1">
            <a:off x="5067014" y="4289403"/>
            <a:ext cx="3110385" cy="10320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02933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8" grpId="0" animBg="1"/>
      <p:bldP spid="42" grpId="0" animBg="1"/>
      <p:bldP spid="43" grpId="0" animBg="1"/>
      <p:bldP spid="47" grpId="0" animBg="1"/>
      <p:bldP spid="50" grpId="0" animBg="1"/>
      <p:bldP spid="51" grpId="0"/>
      <p:bldP spid="52" grpId="0"/>
      <p:bldP spid="53" grpId="0" animBg="1"/>
      <p:bldP spid="56" grpId="0"/>
      <p:bldP spid="58" grpId="0"/>
      <p:bldP spid="59" grpId="0"/>
      <p:bldP spid="63" grpId="0" animBg="1"/>
      <p:bldP spid="64" grpId="0" animBg="1"/>
      <p:bldP spid="65" grpId="0" animBg="1"/>
      <p:bldP spid="67" grpId="0"/>
      <p:bldP spid="68" grpId="0" animBg="1"/>
      <p:bldP spid="69" grpId="0" animBg="1"/>
      <p:bldP spid="70" grpId="0"/>
      <p:bldP spid="19" grpId="0" animBg="1"/>
      <p:bldP spid="81" grpId="1"/>
      <p:bldP spid="82" grpId="1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412750"/>
            <a:ext cx="8321533" cy="846667"/>
          </a:xfrm>
        </p:spPr>
        <p:txBody>
          <a:bodyPr/>
          <a:lstStyle/>
          <a:p>
            <a:r>
              <a:rPr lang="en-US" dirty="0"/>
              <a:t>RQ3: Potential fault-tolerant </a:t>
            </a:r>
            <a:r>
              <a:rPr lang="en-US" dirty="0" smtClean="0"/>
              <a:t>mechanisms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823080"/>
          </a:xfrm>
        </p:spPr>
        <p:txBody>
          <a:bodyPr/>
          <a:lstStyle/>
          <a:p>
            <a:r>
              <a:rPr lang="en-US" altLang="zh-CN" dirty="0" smtClean="0">
                <a:latin typeface="Arial"/>
                <a:cs typeface="Arial"/>
              </a:rPr>
              <a:t>Provide </a:t>
            </a:r>
            <a:r>
              <a:rPr lang="en-US" altLang="zh-CN" dirty="0" err="1" smtClean="0">
                <a:latin typeface="Arial"/>
                <a:cs typeface="Arial"/>
              </a:rPr>
              <a:t>memory+disk</a:t>
            </a:r>
            <a:r>
              <a:rPr lang="en-US" altLang="zh-CN" dirty="0" smtClean="0">
                <a:latin typeface="Arial"/>
                <a:cs typeface="Arial"/>
              </a:rPr>
              <a:t> data structures</a:t>
            </a:r>
          </a:p>
          <a:p>
            <a:pPr lvl="1"/>
            <a:r>
              <a:rPr lang="en-US" altLang="zh-CN" dirty="0" smtClean="0">
                <a:solidFill>
                  <a:srgbClr val="393BAA"/>
                </a:solidFill>
              </a:rPr>
              <a:t>18 OOM errors occur in </a:t>
            </a:r>
            <a:r>
              <a:rPr lang="en-US" altLang="zh-CN" i="1" dirty="0" err="1" smtClean="0">
                <a:solidFill>
                  <a:srgbClr val="393BAA"/>
                </a:solidFill>
              </a:rPr>
              <a:t>ArrayList</a:t>
            </a:r>
            <a:r>
              <a:rPr lang="en-US" altLang="zh-CN" dirty="0" smtClean="0">
                <a:solidFill>
                  <a:srgbClr val="393BAA"/>
                </a:solidFill>
              </a:rPr>
              <a:t>, </a:t>
            </a:r>
            <a:r>
              <a:rPr lang="en-US" altLang="zh-CN" i="1" dirty="0" smtClean="0">
                <a:solidFill>
                  <a:srgbClr val="393BAA"/>
                </a:solidFill>
              </a:rPr>
              <a:t>Map</a:t>
            </a:r>
            <a:r>
              <a:rPr lang="en-US" altLang="zh-CN" dirty="0" smtClean="0">
                <a:solidFill>
                  <a:srgbClr val="393BAA"/>
                </a:solidFill>
              </a:rPr>
              <a:t>, </a:t>
            </a:r>
            <a:r>
              <a:rPr lang="en-US" altLang="zh-CN" i="1" dirty="0" smtClean="0">
                <a:solidFill>
                  <a:srgbClr val="393BAA"/>
                </a:solidFill>
              </a:rPr>
              <a:t>Set</a:t>
            </a:r>
            <a:r>
              <a:rPr lang="en-US" altLang="zh-CN" dirty="0" smtClean="0">
                <a:solidFill>
                  <a:srgbClr val="393BAA"/>
                </a:solidFill>
              </a:rPr>
              <a:t>, </a:t>
            </a:r>
            <a:r>
              <a:rPr lang="en-US" altLang="zh-CN" i="1" dirty="0" smtClean="0">
                <a:solidFill>
                  <a:srgbClr val="393BAA"/>
                </a:solidFill>
              </a:rPr>
              <a:t>Queue</a:t>
            </a:r>
            <a:r>
              <a:rPr lang="en-US" altLang="zh-CN" dirty="0" smtClean="0">
                <a:solidFill>
                  <a:srgbClr val="393BAA"/>
                </a:solidFill>
              </a:rPr>
              <a:t>, etc.</a:t>
            </a:r>
          </a:p>
          <a:p>
            <a:pPr lvl="1"/>
            <a:r>
              <a:rPr lang="en-US" altLang="zh-CN" dirty="0" smtClean="0">
                <a:solidFill>
                  <a:srgbClr val="393BAA"/>
                </a:solidFill>
              </a:rPr>
              <a:t>New data structures</a:t>
            </a:r>
          </a:p>
          <a:p>
            <a:pPr lvl="2"/>
            <a:r>
              <a:rPr lang="en-US" altLang="zh-CN" dirty="0" smtClean="0"/>
              <a:t>For aggregating &lt;</a:t>
            </a:r>
            <a:r>
              <a:rPr lang="en-US" altLang="zh-CN" i="1" dirty="0" smtClean="0"/>
              <a:t>k</a:t>
            </a:r>
            <a:r>
              <a:rPr lang="en-US" altLang="zh-CN" dirty="0" smtClean="0"/>
              <a:t>, </a:t>
            </a:r>
            <a:r>
              <a:rPr lang="en-US" altLang="zh-CN" i="1" dirty="0" smtClean="0"/>
              <a:t>v</a:t>
            </a:r>
            <a:r>
              <a:rPr lang="en-US" altLang="zh-CN" dirty="0" smtClean="0"/>
              <a:t>&gt; records and storing accumulated results</a:t>
            </a:r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  <a:p>
            <a:pPr marL="457200" lvl="1" indent="0">
              <a:buNone/>
            </a:pPr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71</a:t>
            </a:fld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251200"/>
            <a:ext cx="5258438" cy="3298191"/>
          </a:xfrm>
          <a:prstGeom prst="rect">
            <a:avLst/>
          </a:prstGeom>
          <a:ln>
            <a:noFill/>
          </a:ln>
          <a:effectLst/>
        </p:spPr>
      </p:pic>
      <p:sp>
        <p:nvSpPr>
          <p:cNvPr id="26" name="Rectangle 25"/>
          <p:cNvSpPr/>
          <p:nvPr/>
        </p:nvSpPr>
        <p:spPr>
          <a:xfrm>
            <a:off x="5974080" y="4014296"/>
            <a:ext cx="2804652" cy="1600438"/>
          </a:xfrm>
          <a:prstGeom prst="rect">
            <a:avLst/>
          </a:prstGeom>
          <a:solidFill>
            <a:srgbClr val="C0504D"/>
          </a:solidFill>
        </p:spPr>
        <p:txBody>
          <a:bodyPr wrap="square" anchor="ctr">
            <a:spAutoFit/>
          </a:bodyPr>
          <a:lstStyle/>
          <a:p>
            <a:r>
              <a:rPr lang="en-US" altLang="zh-CN" sz="1400" dirty="0" smtClean="0">
                <a:solidFill>
                  <a:srgbClr val="FFFFFF"/>
                </a:solidFill>
                <a:latin typeface="Arial"/>
                <a:cs typeface="Arial"/>
              </a:rPr>
              <a:t>Expected features</a:t>
            </a:r>
            <a:r>
              <a:rPr lang="zh-CN" altLang="en-US" sz="1400" dirty="0" smtClean="0">
                <a:solidFill>
                  <a:srgbClr val="FFFFFF"/>
                </a:solidFill>
                <a:latin typeface="Arial"/>
                <a:cs typeface="Arial"/>
              </a:rPr>
              <a:t>：</a:t>
            </a:r>
            <a:endParaRPr lang="en-US" altLang="zh-CN" sz="1400" dirty="0" smtClean="0">
              <a:solidFill>
                <a:srgbClr val="FFFFFF"/>
              </a:solidFill>
              <a:latin typeface="Arial"/>
              <a:cs typeface="Arial"/>
            </a:endParaRPr>
          </a:p>
          <a:p>
            <a:endParaRPr lang="en-US" sz="1400" dirty="0" smtClean="0">
              <a:solidFill>
                <a:srgbClr val="FFFFFF"/>
              </a:solidFill>
              <a:latin typeface="Arial"/>
              <a:cs typeface="Arial"/>
            </a:endParaRPr>
          </a:p>
          <a:p>
            <a:r>
              <a:rPr lang="en-US" altLang="zh-CN" sz="1400" dirty="0" smtClean="0">
                <a:solidFill>
                  <a:srgbClr val="FFFFFF"/>
                </a:solidFill>
                <a:latin typeface="Arial"/>
                <a:cs typeface="Arial"/>
              </a:rPr>
              <a:t>With </a:t>
            </a:r>
            <a:r>
              <a:rPr lang="en-US" altLang="zh-CN" sz="1400" dirty="0" smtClean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lang="en-US" sz="1400" dirty="0" smtClean="0">
                <a:solidFill>
                  <a:srgbClr val="FFFFFF"/>
                </a:solidFill>
                <a:latin typeface="Arial"/>
                <a:cs typeface="Arial"/>
              </a:rPr>
              <a:t>ommonly </a:t>
            </a:r>
            <a:r>
              <a:rPr lang="en-US" sz="1400" dirty="0" smtClean="0">
                <a:solidFill>
                  <a:srgbClr val="FFFFFF"/>
                </a:solidFill>
                <a:latin typeface="Arial"/>
                <a:cs typeface="Arial"/>
              </a:rPr>
              <a:t>used APIs</a:t>
            </a:r>
          </a:p>
          <a:p>
            <a:r>
              <a:rPr lang="en-US" sz="1400" dirty="0" smtClean="0">
                <a:solidFill>
                  <a:srgbClr val="FFFFFF"/>
                </a:solidFill>
                <a:latin typeface="Arial"/>
                <a:cs typeface="Arial"/>
              </a:rPr>
              <a:t>Accurate size estimation</a:t>
            </a:r>
          </a:p>
          <a:p>
            <a:r>
              <a:rPr lang="en-US" sz="1400" dirty="0" smtClean="0">
                <a:solidFill>
                  <a:srgbClr val="FFFFFF"/>
                </a:solidFill>
                <a:latin typeface="Arial"/>
                <a:cs typeface="Arial"/>
              </a:rPr>
              <a:t>Efficient Swap mechanism</a:t>
            </a:r>
          </a:p>
          <a:p>
            <a:r>
              <a:rPr lang="en-US" sz="1400" dirty="0" smtClean="0">
                <a:solidFill>
                  <a:srgbClr val="FFFFFF"/>
                </a:solidFill>
                <a:latin typeface="Arial"/>
                <a:cs typeface="Arial"/>
              </a:rPr>
              <a:t>Random access</a:t>
            </a:r>
          </a:p>
          <a:p>
            <a:r>
              <a:rPr lang="en-US" sz="1400" dirty="0" smtClean="0">
                <a:solidFill>
                  <a:srgbClr val="FFFFFF"/>
                </a:solidFill>
                <a:latin typeface="Arial"/>
                <a:cs typeface="Arial"/>
              </a:rPr>
              <a:t>Data-skew and OOM tolerance</a:t>
            </a:r>
          </a:p>
        </p:txBody>
      </p:sp>
    </p:spTree>
    <p:extLst>
      <p:ext uri="{BB962C8B-B14F-4D97-AF65-F5344CB8AC3E}">
        <p14:creationId xmlns:p14="http://schemas.microsoft.com/office/powerpoint/2010/main" val="20619546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0140" y="2420491"/>
            <a:ext cx="3463860" cy="32740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412750"/>
            <a:ext cx="8321533" cy="846667"/>
          </a:xfrm>
        </p:spPr>
        <p:txBody>
          <a:bodyPr/>
          <a:lstStyle/>
          <a:p>
            <a:r>
              <a:rPr lang="en-US" dirty="0"/>
              <a:t>RQ3: Potential fault-tolerant </a:t>
            </a:r>
            <a:r>
              <a:rPr lang="en-US" dirty="0" smtClean="0"/>
              <a:t>mechanisms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5902960" cy="3314748"/>
          </a:xfrm>
        </p:spPr>
        <p:txBody>
          <a:bodyPr>
            <a:normAutofit/>
          </a:bodyPr>
          <a:lstStyle/>
          <a:p>
            <a:r>
              <a:rPr lang="en-US" altLang="zh-CN" dirty="0" smtClean="0">
                <a:latin typeface="Arial"/>
                <a:cs typeface="Arial"/>
              </a:rPr>
              <a:t>Provide </a:t>
            </a:r>
            <a:r>
              <a:rPr lang="en-US" altLang="zh-CN" dirty="0" err="1" smtClean="0">
                <a:latin typeface="Arial"/>
                <a:cs typeface="Arial"/>
              </a:rPr>
              <a:t>memory+disk</a:t>
            </a:r>
            <a:r>
              <a:rPr lang="en-US" altLang="zh-CN" dirty="0" smtClean="0">
                <a:latin typeface="Arial"/>
                <a:cs typeface="Arial"/>
              </a:rPr>
              <a:t> data structures</a:t>
            </a:r>
          </a:p>
          <a:p>
            <a:pPr lvl="1"/>
            <a:r>
              <a:rPr lang="en-US" altLang="zh-CN" sz="1800" dirty="0" smtClean="0">
                <a:solidFill>
                  <a:srgbClr val="393BAA"/>
                </a:solidFill>
              </a:rPr>
              <a:t>Disk-based containers: </a:t>
            </a:r>
            <a:r>
              <a:rPr lang="en-US" altLang="zh-CN" sz="1800" dirty="0" smtClean="0">
                <a:solidFill>
                  <a:srgbClr val="393BAA"/>
                </a:solidFill>
              </a:rPr>
              <a:t>STXXL</a:t>
            </a:r>
            <a:r>
              <a:rPr lang="en-US" altLang="zh-CN" sz="1800" baseline="30000" dirty="0" smtClean="0">
                <a:solidFill>
                  <a:srgbClr val="393BAA"/>
                </a:solidFill>
              </a:rPr>
              <a:t>[</a:t>
            </a:r>
            <a:r>
              <a:rPr lang="en-US" altLang="zh-CN" sz="1800" baseline="30000" dirty="0" smtClean="0">
                <a:solidFill>
                  <a:srgbClr val="393BAA"/>
                </a:solidFill>
              </a:rPr>
              <a:t>1]</a:t>
            </a:r>
            <a:r>
              <a:rPr lang="en-US" altLang="zh-CN" sz="1800" dirty="0" smtClean="0">
                <a:solidFill>
                  <a:srgbClr val="393BAA"/>
                </a:solidFill>
              </a:rPr>
              <a:t>, </a:t>
            </a:r>
            <a:r>
              <a:rPr lang="en-US" altLang="zh-CN" sz="1800" dirty="0" smtClean="0">
                <a:solidFill>
                  <a:srgbClr val="393BAA"/>
                </a:solidFill>
              </a:rPr>
              <a:t>TPIE</a:t>
            </a:r>
            <a:r>
              <a:rPr lang="en-US" altLang="zh-CN" sz="1800" baseline="30000" dirty="0" smtClean="0">
                <a:solidFill>
                  <a:srgbClr val="393BAA"/>
                </a:solidFill>
              </a:rPr>
              <a:t>[</a:t>
            </a:r>
            <a:r>
              <a:rPr lang="en-US" altLang="zh-CN" sz="1800" baseline="30000" dirty="0" smtClean="0">
                <a:solidFill>
                  <a:srgbClr val="393BAA"/>
                </a:solidFill>
              </a:rPr>
              <a:t>2]</a:t>
            </a:r>
          </a:p>
          <a:p>
            <a:pPr lvl="1"/>
            <a:r>
              <a:rPr lang="en-US" sz="1800" dirty="0"/>
              <a:t>Compressed Buffer </a:t>
            </a:r>
            <a:r>
              <a:rPr lang="en-US" sz="1800" dirty="0" smtClean="0"/>
              <a:t>Trees</a:t>
            </a:r>
            <a:r>
              <a:rPr lang="en-US" sz="1800" baseline="30000" dirty="0" smtClean="0"/>
              <a:t>[</a:t>
            </a:r>
            <a:r>
              <a:rPr lang="en-US" sz="1800" baseline="30000" dirty="0" smtClean="0"/>
              <a:t>3</a:t>
            </a:r>
            <a:r>
              <a:rPr lang="en-US" sz="1800" baseline="30000" dirty="0" smtClean="0"/>
              <a:t>]</a:t>
            </a:r>
          </a:p>
          <a:p>
            <a:pPr lvl="2"/>
            <a:r>
              <a:rPr lang="en-US" sz="1600" dirty="0" smtClean="0"/>
              <a:t>lower levels of the tree </a:t>
            </a:r>
            <a:r>
              <a:rPr lang="en-US" altLang="zh-CN" sz="1600" dirty="0" smtClean="0"/>
              <a:t>stored </a:t>
            </a:r>
            <a:r>
              <a:rPr lang="en-US" sz="1600" dirty="0" smtClean="0"/>
              <a:t>on disk</a:t>
            </a:r>
          </a:p>
          <a:p>
            <a:pPr lvl="2"/>
            <a:r>
              <a:rPr lang="en-US" sz="1600" dirty="0" smtClean="0"/>
              <a:t>higher </a:t>
            </a:r>
            <a:r>
              <a:rPr lang="en-US" sz="1600" dirty="0"/>
              <a:t>levels </a:t>
            </a:r>
            <a:r>
              <a:rPr lang="en-US" sz="1600" dirty="0" smtClean="0"/>
              <a:t>stored in </a:t>
            </a:r>
            <a:r>
              <a:rPr lang="en-US" sz="1600" dirty="0" smtClean="0"/>
              <a:t>compressed </a:t>
            </a:r>
            <a:r>
              <a:rPr lang="en-US" sz="1600" dirty="0"/>
              <a:t>memory</a:t>
            </a:r>
          </a:p>
          <a:p>
            <a:pPr lvl="2"/>
            <a:r>
              <a:rPr lang="en-US" sz="1600" dirty="0"/>
              <a:t>compressing sub-trees with high </a:t>
            </a:r>
            <a:r>
              <a:rPr lang="en-US" sz="1600" dirty="0" smtClean="0"/>
              <a:t>aggregation </a:t>
            </a:r>
            <a:r>
              <a:rPr lang="en-US" sz="1600" dirty="0"/>
              <a:t>activity in memory </a:t>
            </a:r>
            <a:endParaRPr lang="en-US" sz="1600" dirty="0" smtClean="0"/>
          </a:p>
          <a:p>
            <a:pPr lvl="1"/>
            <a:endParaRPr lang="en-US" altLang="zh-CN" dirty="0" smtClean="0">
              <a:solidFill>
                <a:srgbClr val="393BAA"/>
              </a:solidFill>
            </a:endParaRPr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  <a:p>
            <a:pPr marL="457200" lvl="1" indent="0">
              <a:buNone/>
            </a:pPr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72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355600" y="5890478"/>
            <a:ext cx="7772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/>
                <a:cs typeface="Arial"/>
              </a:rPr>
              <a:t>[1] </a:t>
            </a:r>
            <a:r>
              <a:rPr lang="en-US" sz="1200" dirty="0">
                <a:solidFill>
                  <a:srgbClr val="000000"/>
                </a:solidFill>
                <a:latin typeface="Arial"/>
                <a:cs typeface="Arial"/>
              </a:rPr>
              <a:t>“STXXL: Standard Template Library for Extra Large Data Sets.” http://</a:t>
            </a:r>
            <a:r>
              <a:rPr lang="en-US" sz="1200" dirty="0" err="1">
                <a:solidFill>
                  <a:srgbClr val="000000"/>
                </a:solidFill>
                <a:latin typeface="Arial"/>
                <a:cs typeface="Arial"/>
              </a:rPr>
              <a:t>stxxl.sourceforge.net</a:t>
            </a:r>
            <a:r>
              <a:rPr lang="en-US" sz="1200" dirty="0">
                <a:solidFill>
                  <a:srgbClr val="000000"/>
                </a:solidFill>
                <a:latin typeface="Arial"/>
                <a:cs typeface="Arial"/>
              </a:rPr>
              <a:t>/ </a:t>
            </a:r>
          </a:p>
          <a:p>
            <a:r>
              <a:rPr lang="en-US" sz="1200" dirty="0">
                <a:solidFill>
                  <a:srgbClr val="000000"/>
                </a:solidFill>
                <a:latin typeface="Arial"/>
                <a:cs typeface="Arial"/>
              </a:rPr>
              <a:t>[2] “TPIE </a:t>
            </a:r>
            <a:r>
              <a:rPr lang="en-US" sz="1200" dirty="0">
                <a:latin typeface="Arial"/>
                <a:cs typeface="Arial"/>
              </a:rPr>
              <a:t>- The </a:t>
            </a:r>
            <a:r>
              <a:rPr lang="en-US" sz="1200" dirty="0" err="1">
                <a:latin typeface="Arial"/>
                <a:cs typeface="Arial"/>
              </a:rPr>
              <a:t>Templated</a:t>
            </a:r>
            <a:r>
              <a:rPr lang="en-US" sz="1200" dirty="0">
                <a:latin typeface="Arial"/>
                <a:cs typeface="Arial"/>
              </a:rPr>
              <a:t> Portable I/O Environment.” http://madalgo.au.dk/tpie/</a:t>
            </a:r>
          </a:p>
          <a:p>
            <a:r>
              <a:rPr lang="en-US" sz="1200" dirty="0">
                <a:latin typeface="Arial"/>
                <a:cs typeface="Arial"/>
              </a:rPr>
              <a:t>[3] Amur H, Richter W, Andersen D G, et al. Memory-efficient </a:t>
            </a:r>
            <a:r>
              <a:rPr lang="en-US" sz="1200" dirty="0" err="1">
                <a:latin typeface="Arial"/>
                <a:cs typeface="Arial"/>
              </a:rPr>
              <a:t>groupby</a:t>
            </a:r>
            <a:r>
              <a:rPr lang="en-US" sz="1200" dirty="0">
                <a:latin typeface="Arial"/>
                <a:cs typeface="Arial"/>
              </a:rPr>
              <a:t>-aggregate using compressed buffer trees. SOCC 2013. </a:t>
            </a:r>
          </a:p>
        </p:txBody>
      </p:sp>
    </p:spTree>
    <p:extLst>
      <p:ext uri="{BB962C8B-B14F-4D97-AF65-F5344CB8AC3E}">
        <p14:creationId xmlns:p14="http://schemas.microsoft.com/office/powerpoint/2010/main" val="4973605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Empirical study – conclusions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7972468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Studied 123 OOM errors in Hadoop/Spark applications</a:t>
            </a:r>
          </a:p>
          <a:p>
            <a:r>
              <a:rPr lang="en-US" dirty="0" smtClean="0"/>
              <a:t>Summarized </a:t>
            </a:r>
            <a:r>
              <a:rPr lang="en-US" dirty="0" smtClean="0"/>
              <a:t>the common OOM root causes</a:t>
            </a:r>
          </a:p>
          <a:p>
            <a:pPr lvl="1"/>
            <a:r>
              <a:rPr lang="en-US" dirty="0" smtClean="0"/>
              <a:t>large buffered/cached data</a:t>
            </a:r>
          </a:p>
          <a:p>
            <a:pPr lvl="1"/>
            <a:r>
              <a:rPr lang="en-US" dirty="0" smtClean="0"/>
              <a:t>abnormal dataflow </a:t>
            </a:r>
          </a:p>
          <a:p>
            <a:pPr lvl="1"/>
            <a:r>
              <a:rPr lang="en-US" dirty="0" smtClean="0"/>
              <a:t>memory</a:t>
            </a:r>
            <a:r>
              <a:rPr lang="en-US" dirty="0"/>
              <a:t>-consuming user </a:t>
            </a:r>
            <a:r>
              <a:rPr lang="en-US" dirty="0" smtClean="0"/>
              <a:t>code</a:t>
            </a:r>
            <a:endParaRPr lang="en-US" dirty="0"/>
          </a:p>
          <a:p>
            <a:r>
              <a:rPr lang="en-US" dirty="0" smtClean="0"/>
              <a:t>Summarized the common </a:t>
            </a:r>
            <a:r>
              <a:rPr lang="en-US" dirty="0"/>
              <a:t>fix </a:t>
            </a:r>
            <a:r>
              <a:rPr lang="en-US" dirty="0" smtClean="0"/>
              <a:t>patterns</a:t>
            </a:r>
          </a:p>
          <a:p>
            <a:r>
              <a:rPr lang="en-US" altLang="zh-CN" dirty="0" smtClean="0"/>
              <a:t>Proposed two </a:t>
            </a:r>
            <a:r>
              <a:rPr lang="en-US" dirty="0" smtClean="0"/>
              <a:t>fault-tolerant mechanisms</a:t>
            </a:r>
          </a:p>
          <a:p>
            <a:pPr marL="457200" lvl="1" indent="0">
              <a:buNone/>
            </a:pPr>
            <a:endParaRPr lang="en-US" sz="1600" dirty="0" smtClean="0">
              <a:ea typeface="Arial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7585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459801" y="2502784"/>
            <a:ext cx="8226999" cy="1946733"/>
          </a:xfrm>
          <a:prstGeom prst="roundRect">
            <a:avLst/>
          </a:prstGeom>
          <a:solidFill>
            <a:srgbClr val="3F40B8"/>
          </a:solidFill>
          <a:ln/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algn="ctr"/>
            <a:r>
              <a:rPr lang="en-US" altLang="zh-CN" sz="3200" dirty="0" err="1" smtClean="0">
                <a:latin typeface="Arial"/>
                <a:ea typeface="黑体"/>
                <a:cs typeface="Arial"/>
              </a:rPr>
              <a:t>Mprof</a:t>
            </a:r>
            <a:r>
              <a:rPr lang="en-US" altLang="zh-CN" sz="3200" dirty="0" smtClean="0">
                <a:latin typeface="Arial"/>
                <a:ea typeface="黑体"/>
                <a:cs typeface="Arial"/>
              </a:rPr>
              <a:t>: Memory profiler for diagnosing memory problems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-1258455" y="3844636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4022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 and challenges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393BAA"/>
                </a:solidFill>
              </a:rPr>
              <a:t>MapReduce applications frequently suffer from</a:t>
            </a:r>
          </a:p>
          <a:p>
            <a:pPr lvl="1"/>
            <a:r>
              <a:rPr lang="en-US" sz="1800" dirty="0" smtClean="0"/>
              <a:t>High memory consumption</a:t>
            </a:r>
          </a:p>
          <a:p>
            <a:pPr lvl="1"/>
            <a:r>
              <a:rPr lang="en-US" sz="1800" dirty="0" smtClean="0"/>
              <a:t>Out of memory errors</a:t>
            </a:r>
          </a:p>
          <a:p>
            <a:pPr marL="342900" lvl="1" indent="-342900"/>
            <a:r>
              <a:rPr lang="en-US" altLang="zh-CN" sz="2400" dirty="0" smtClean="0">
                <a:solidFill>
                  <a:srgbClr val="393BAA"/>
                </a:solidFill>
              </a:rPr>
              <a:t>It </a:t>
            </a:r>
            <a:r>
              <a:rPr lang="en-US" altLang="zh-CN" sz="2400" dirty="0">
                <a:solidFill>
                  <a:srgbClr val="393BAA"/>
                </a:solidFill>
              </a:rPr>
              <a:t>is </a:t>
            </a:r>
            <a:r>
              <a:rPr lang="en-US" altLang="zh-CN" sz="2400" dirty="0" smtClean="0">
                <a:solidFill>
                  <a:srgbClr val="393BAA"/>
                </a:solidFill>
              </a:rPr>
              <a:t>challenging to design a diagnostic tool</a:t>
            </a:r>
          </a:p>
          <a:p>
            <a:pPr lvl="1"/>
            <a:r>
              <a:rPr lang="en-US" sz="1800" dirty="0"/>
              <a:t>No </a:t>
            </a:r>
            <a:r>
              <a:rPr lang="en-US" sz="1800" dirty="0" smtClean="0"/>
              <a:t>memory usage model</a:t>
            </a:r>
          </a:p>
          <a:p>
            <a:pPr lvl="2"/>
            <a:r>
              <a:rPr lang="en-US" sz="1600" dirty="0" err="1" smtClean="0"/>
              <a:t>MemUsage</a:t>
            </a:r>
            <a:r>
              <a:rPr lang="en-US" sz="1600" dirty="0" smtClean="0"/>
              <a:t>(task) = </a:t>
            </a:r>
            <a:r>
              <a:rPr lang="en-US" sz="1600" i="1" dirty="0" smtClean="0"/>
              <a:t>f</a:t>
            </a:r>
            <a:r>
              <a:rPr lang="en-US" sz="1600" dirty="0" smtClean="0"/>
              <a:t> </a:t>
            </a:r>
            <a:r>
              <a:rPr lang="en-US" sz="1600" dirty="0" smtClean="0"/>
              <a:t>(static &lt;data</a:t>
            </a:r>
            <a:r>
              <a:rPr lang="en-US" sz="1600" dirty="0" smtClean="0"/>
              <a:t>, configurations, user </a:t>
            </a:r>
            <a:r>
              <a:rPr lang="en-US" sz="1600" dirty="0" smtClean="0"/>
              <a:t>code&gt;)</a:t>
            </a:r>
            <a:endParaRPr lang="en-US" sz="1600" dirty="0" smtClean="0"/>
          </a:p>
          <a:p>
            <a:pPr lvl="1"/>
            <a:r>
              <a:rPr lang="en-US" sz="1800" dirty="0" smtClean="0"/>
              <a:t>Black</a:t>
            </a:r>
            <a:r>
              <a:rPr lang="en-US" sz="1800" dirty="0"/>
              <a:t>-box user </a:t>
            </a:r>
            <a:r>
              <a:rPr lang="en-US" sz="1800" dirty="0" smtClean="0"/>
              <a:t>code</a:t>
            </a:r>
          </a:p>
          <a:p>
            <a:pPr lvl="2"/>
            <a:r>
              <a:rPr lang="en-US" sz="1600" dirty="0" smtClean="0"/>
              <a:t>User code is written arbitrarily</a:t>
            </a:r>
            <a:r>
              <a:rPr lang="en-US" sz="1600" dirty="0"/>
              <a:t>,</a:t>
            </a:r>
            <a:r>
              <a:rPr lang="en-US" sz="1600" dirty="0" smtClean="0"/>
              <a:t> or generated by high-level languages</a:t>
            </a:r>
          </a:p>
          <a:p>
            <a:pPr lvl="2"/>
            <a:endParaRPr lang="en-US" dirty="0">
              <a:solidFill>
                <a:srgbClr val="393BAA"/>
              </a:solidFill>
            </a:endParaRPr>
          </a:p>
          <a:p>
            <a:pPr lvl="1"/>
            <a:endParaRPr lang="en-US" dirty="0" smtClean="0"/>
          </a:p>
          <a:p>
            <a:pPr marL="742950" lvl="2" indent="-342900"/>
            <a:endParaRPr lang="en-US" sz="2200" dirty="0" smtClean="0"/>
          </a:p>
          <a:p>
            <a:pPr marL="742950" lvl="2" indent="-342900"/>
            <a:endParaRPr lang="en-US" sz="2200" dirty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7432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 </a:t>
            </a:r>
            <a:r>
              <a:rPr lang="en-US" sz="2800" dirty="0" smtClean="0"/>
              <a:t>– Current memory profilers 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Can</a:t>
            </a:r>
          </a:p>
          <a:p>
            <a:pPr lvl="1"/>
            <a:r>
              <a:rPr lang="en-US" dirty="0" smtClean="0"/>
              <a:t>Figure out </a:t>
            </a:r>
            <a:r>
              <a:rPr lang="en-US" dirty="0" smtClean="0">
                <a:solidFill>
                  <a:srgbClr val="393BAA"/>
                </a:solidFill>
              </a:rPr>
              <a:t>what objects </a:t>
            </a:r>
            <a:r>
              <a:rPr lang="en-US" dirty="0" smtClean="0"/>
              <a:t>are persisted in memory</a:t>
            </a:r>
          </a:p>
          <a:p>
            <a:pPr lvl="2"/>
            <a:r>
              <a:rPr lang="en-US" dirty="0" smtClean="0"/>
              <a:t>Memory usage profilers (e.g., </a:t>
            </a:r>
            <a:r>
              <a:rPr lang="en-US" dirty="0" err="1" smtClean="0"/>
              <a:t>JProfiler</a:t>
            </a:r>
            <a:r>
              <a:rPr lang="en-US" baseline="30000" dirty="0" smtClean="0"/>
              <a:t>[1]</a:t>
            </a:r>
            <a:r>
              <a:rPr lang="en-US" dirty="0" smtClean="0"/>
              <a:t>, Eclipse MAT</a:t>
            </a:r>
            <a:r>
              <a:rPr lang="en-US" baseline="30000" dirty="0" smtClean="0"/>
              <a:t>[2]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Figure out </a:t>
            </a:r>
            <a:r>
              <a:rPr lang="en-US" dirty="0" smtClean="0">
                <a:solidFill>
                  <a:srgbClr val="393BAA"/>
                </a:solidFill>
              </a:rPr>
              <a:t>what objects </a:t>
            </a:r>
            <a:r>
              <a:rPr lang="en-US" dirty="0" smtClean="0"/>
              <a:t>are </a:t>
            </a:r>
            <a:r>
              <a:rPr lang="en-US" i="1" dirty="0" smtClean="0"/>
              <a:t>unnecessarily</a:t>
            </a:r>
            <a:r>
              <a:rPr lang="en-US" dirty="0" smtClean="0"/>
              <a:t> persisted in memory</a:t>
            </a:r>
          </a:p>
          <a:p>
            <a:pPr lvl="2"/>
            <a:r>
              <a:rPr lang="en-US" dirty="0" smtClean="0"/>
              <a:t>Memory leak detectors (e.g., Cork</a:t>
            </a:r>
            <a:r>
              <a:rPr lang="en-US" baseline="30000" dirty="0" smtClean="0"/>
              <a:t>[3]</a:t>
            </a:r>
            <a:r>
              <a:rPr lang="en-US" dirty="0" smtClean="0"/>
              <a:t>, Container profiling</a:t>
            </a:r>
            <a:r>
              <a:rPr lang="en-US" baseline="30000" dirty="0" smtClean="0"/>
              <a:t>[4]</a:t>
            </a:r>
            <a:r>
              <a:rPr lang="en-US" dirty="0" smtClean="0"/>
              <a:t>)</a:t>
            </a:r>
          </a:p>
          <a:p>
            <a:pPr lvl="1"/>
            <a:endParaRPr lang="en-US" dirty="0" smtClean="0"/>
          </a:p>
          <a:p>
            <a:pPr marL="342900" lvl="1" indent="-342900"/>
            <a:r>
              <a:rPr lang="en-US" sz="2400" dirty="0" smtClean="0"/>
              <a:t>Cannot</a:t>
            </a:r>
          </a:p>
          <a:p>
            <a:pPr lvl="1"/>
            <a:r>
              <a:rPr lang="en-US" dirty="0" smtClean="0"/>
              <a:t>Figure out </a:t>
            </a:r>
            <a:r>
              <a:rPr lang="en-US" dirty="0" smtClean="0">
                <a:solidFill>
                  <a:srgbClr val="393BAA"/>
                </a:solidFill>
              </a:rPr>
              <a:t>where</a:t>
            </a:r>
            <a:r>
              <a:rPr lang="en-US" dirty="0" smtClean="0"/>
              <a:t> the objects come from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Figure out </a:t>
            </a:r>
            <a:r>
              <a:rPr lang="en-US" dirty="0" smtClean="0">
                <a:solidFill>
                  <a:srgbClr val="393BAA"/>
                </a:solidFill>
              </a:rPr>
              <a:t>why</a:t>
            </a:r>
            <a:r>
              <a:rPr lang="en-US" dirty="0" smtClean="0"/>
              <a:t> the objects become so large</a:t>
            </a:r>
          </a:p>
          <a:p>
            <a:pPr marL="742950" lvl="2" indent="-342900"/>
            <a:endParaRPr lang="en-US" sz="2200" dirty="0" smtClean="0"/>
          </a:p>
          <a:p>
            <a:pPr marL="742950" lvl="2" indent="-342900"/>
            <a:endParaRPr lang="en-US" sz="2200" dirty="0" smtClean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76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42113" y="5518418"/>
            <a:ext cx="880188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latin typeface="Arial"/>
                <a:cs typeface="Arial"/>
              </a:rPr>
              <a:t>[1] </a:t>
            </a:r>
            <a:r>
              <a:rPr lang="en-US" sz="1200" b="1" dirty="0" smtClean="0">
                <a:latin typeface="Arial"/>
                <a:cs typeface="Arial"/>
              </a:rPr>
              <a:t>Java Profiler. </a:t>
            </a:r>
            <a:r>
              <a:rPr lang="en-US" sz="1200" dirty="0" smtClean="0">
                <a:latin typeface="Arial"/>
                <a:cs typeface="Arial"/>
              </a:rPr>
              <a:t>https</a:t>
            </a:r>
            <a:r>
              <a:rPr lang="en-US" sz="1200" dirty="0">
                <a:latin typeface="Arial"/>
                <a:cs typeface="Arial"/>
              </a:rPr>
              <a:t>://www.ej-technologies.com/products/jprofiler/overview.html</a:t>
            </a:r>
          </a:p>
          <a:p>
            <a:r>
              <a:rPr lang="en-US" sz="1200" dirty="0" smtClean="0">
                <a:latin typeface="Arial"/>
                <a:cs typeface="Arial"/>
              </a:rPr>
              <a:t>[2] </a:t>
            </a:r>
            <a:r>
              <a:rPr lang="en-US" sz="1200" b="1" dirty="0" smtClean="0">
                <a:latin typeface="Arial"/>
                <a:cs typeface="Arial"/>
              </a:rPr>
              <a:t>Eclipse Memory Analyzer. </a:t>
            </a:r>
            <a:r>
              <a:rPr lang="en-US" sz="1200" dirty="0" smtClean="0">
                <a:latin typeface="Arial"/>
                <a:cs typeface="Arial"/>
              </a:rPr>
              <a:t>https</a:t>
            </a:r>
            <a:r>
              <a:rPr lang="en-US" sz="1200" dirty="0">
                <a:latin typeface="Arial"/>
                <a:cs typeface="Arial"/>
              </a:rPr>
              <a:t>://</a:t>
            </a:r>
            <a:r>
              <a:rPr lang="en-US" sz="1200" dirty="0" err="1">
                <a:latin typeface="Arial"/>
                <a:cs typeface="Arial"/>
              </a:rPr>
              <a:t>eclipse.org</a:t>
            </a:r>
            <a:r>
              <a:rPr lang="en-US" sz="1200" dirty="0">
                <a:latin typeface="Arial"/>
                <a:cs typeface="Arial"/>
              </a:rPr>
              <a:t>/mat</a:t>
            </a:r>
            <a:r>
              <a:rPr lang="en-US" sz="1200" dirty="0" smtClean="0">
                <a:latin typeface="Arial"/>
                <a:cs typeface="Arial"/>
              </a:rPr>
              <a:t>/</a:t>
            </a:r>
            <a:endParaRPr lang="en-US" sz="1200" dirty="0">
              <a:latin typeface="Arial"/>
              <a:cs typeface="Arial"/>
            </a:endParaRPr>
          </a:p>
          <a:p>
            <a:r>
              <a:rPr lang="en-US" sz="1200" dirty="0" smtClean="0">
                <a:latin typeface="Arial"/>
                <a:cs typeface="Arial"/>
              </a:rPr>
              <a:t>[3] M</a:t>
            </a:r>
            <a:r>
              <a:rPr lang="en-US" sz="1200" dirty="0">
                <a:latin typeface="Arial"/>
                <a:cs typeface="Arial"/>
              </a:rPr>
              <a:t>. Jump and K. S. McKinley, </a:t>
            </a:r>
            <a:r>
              <a:rPr lang="en-US" sz="1200" b="1" dirty="0" smtClean="0">
                <a:latin typeface="Arial"/>
                <a:cs typeface="Arial"/>
              </a:rPr>
              <a:t>Cork</a:t>
            </a:r>
            <a:r>
              <a:rPr lang="en-US" sz="1200" b="1" dirty="0">
                <a:latin typeface="Arial"/>
                <a:cs typeface="Arial"/>
              </a:rPr>
              <a:t>: dynamic memory leak detection for garbage-collected languages</a:t>
            </a:r>
            <a:r>
              <a:rPr lang="en-US" sz="1200" b="1" dirty="0" smtClean="0">
                <a:latin typeface="Arial"/>
                <a:cs typeface="Arial"/>
              </a:rPr>
              <a:t>, </a:t>
            </a:r>
            <a:r>
              <a:rPr lang="en-US" sz="1200" dirty="0">
                <a:latin typeface="Arial"/>
                <a:cs typeface="Arial"/>
              </a:rPr>
              <a:t>in </a:t>
            </a:r>
            <a:r>
              <a:rPr lang="en-US" sz="1200" i="1" dirty="0">
                <a:latin typeface="Arial"/>
                <a:cs typeface="Arial"/>
              </a:rPr>
              <a:t>POPL</a:t>
            </a:r>
            <a:r>
              <a:rPr lang="en-US" sz="1200" dirty="0">
                <a:latin typeface="Arial"/>
                <a:cs typeface="Arial"/>
              </a:rPr>
              <a:t>, </a:t>
            </a:r>
            <a:r>
              <a:rPr lang="en-US" sz="1200" dirty="0" smtClean="0">
                <a:latin typeface="Arial"/>
                <a:cs typeface="Arial"/>
              </a:rPr>
              <a:t>2007</a:t>
            </a:r>
            <a:endParaRPr lang="en-US" sz="1200" dirty="0">
              <a:latin typeface="Arial"/>
              <a:cs typeface="Arial"/>
            </a:endParaRPr>
          </a:p>
          <a:p>
            <a:r>
              <a:rPr lang="en-US" sz="1200" dirty="0" smtClean="0">
                <a:latin typeface="Arial"/>
                <a:cs typeface="Arial"/>
              </a:rPr>
              <a:t>[4] G</a:t>
            </a:r>
            <a:r>
              <a:rPr lang="en-US" sz="1200" dirty="0">
                <a:latin typeface="Arial"/>
                <a:cs typeface="Arial"/>
              </a:rPr>
              <a:t>. H. Xu and A. </a:t>
            </a:r>
            <a:r>
              <a:rPr lang="en-US" sz="1200" dirty="0" err="1">
                <a:latin typeface="Arial"/>
                <a:cs typeface="Arial"/>
              </a:rPr>
              <a:t>Rountev</a:t>
            </a:r>
            <a:r>
              <a:rPr lang="en-US" sz="1200" dirty="0">
                <a:latin typeface="Arial"/>
                <a:cs typeface="Arial"/>
              </a:rPr>
              <a:t>, </a:t>
            </a:r>
            <a:r>
              <a:rPr lang="en-US" sz="1200" b="1" dirty="0" smtClean="0">
                <a:latin typeface="Arial"/>
                <a:cs typeface="Arial"/>
              </a:rPr>
              <a:t>Precise </a:t>
            </a:r>
            <a:r>
              <a:rPr lang="en-US" sz="1200" b="1" dirty="0">
                <a:latin typeface="Arial"/>
                <a:cs typeface="Arial"/>
              </a:rPr>
              <a:t>memory leak detection for java software using container profiling</a:t>
            </a:r>
            <a:r>
              <a:rPr lang="en-US" sz="1200" dirty="0" smtClean="0">
                <a:latin typeface="Arial"/>
                <a:cs typeface="Arial"/>
              </a:rPr>
              <a:t>, </a:t>
            </a:r>
            <a:r>
              <a:rPr lang="en-US" sz="1200" dirty="0">
                <a:latin typeface="Arial"/>
                <a:cs typeface="Arial"/>
              </a:rPr>
              <a:t>in </a:t>
            </a:r>
            <a:r>
              <a:rPr lang="en-US" sz="1200" i="1" dirty="0">
                <a:latin typeface="Arial"/>
                <a:cs typeface="Arial"/>
              </a:rPr>
              <a:t>ICSE</a:t>
            </a:r>
            <a:r>
              <a:rPr lang="en-US" sz="1200" dirty="0">
                <a:latin typeface="Arial"/>
                <a:cs typeface="Arial"/>
              </a:rPr>
              <a:t>, </a:t>
            </a:r>
            <a:r>
              <a:rPr lang="en-US" sz="1200" dirty="0" smtClean="0">
                <a:latin typeface="Arial"/>
                <a:cs typeface="Arial"/>
              </a:rPr>
              <a:t>2008</a:t>
            </a:r>
          </a:p>
        </p:txBody>
      </p:sp>
    </p:spTree>
    <p:extLst>
      <p:ext uri="{BB962C8B-B14F-4D97-AF65-F5344CB8AC3E}">
        <p14:creationId xmlns:p14="http://schemas.microsoft.com/office/powerpoint/2010/main" val="23105411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</a:t>
            </a:r>
            <a:r>
              <a:rPr lang="en-US" sz="2800" dirty="0" smtClean="0"/>
              <a:t> – </a:t>
            </a:r>
            <a:r>
              <a:rPr lang="en-US" sz="2800" dirty="0"/>
              <a:t>d</a:t>
            </a:r>
            <a:r>
              <a:rPr lang="en-US" sz="2800" dirty="0" smtClean="0"/>
              <a:t>esign a memory profiler for MR apps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3" y="1556792"/>
            <a:ext cx="8400029" cy="4525963"/>
          </a:xfrm>
        </p:spPr>
        <p:txBody>
          <a:bodyPr>
            <a:normAutofit/>
          </a:bodyPr>
          <a:lstStyle/>
          <a:p>
            <a:r>
              <a:rPr lang="en-US" dirty="0" err="1" smtClean="0"/>
              <a:t>Mprof</a:t>
            </a:r>
            <a:r>
              <a:rPr lang="en-US" dirty="0" smtClean="0"/>
              <a:t> – firstly profiles the memory usage</a:t>
            </a:r>
          </a:p>
          <a:p>
            <a:pPr lvl="1"/>
            <a:r>
              <a:rPr lang="en-US" sz="1800" dirty="0" smtClean="0"/>
              <a:t>quantify the correlation between memory usage and the job’s static </a:t>
            </a:r>
            <a:r>
              <a:rPr lang="en-US" sz="1800" dirty="0" err="1" smtClean="0"/>
              <a:t>infos</a:t>
            </a:r>
            <a:endParaRPr lang="en-US" sz="1800" dirty="0" smtClean="0"/>
          </a:p>
          <a:p>
            <a:pPr marL="400050" lvl="2" indent="0">
              <a:buNone/>
            </a:pPr>
            <a:endParaRPr lang="en-US" sz="2200" dirty="0" smtClean="0"/>
          </a:p>
          <a:p>
            <a:pPr marL="742950" lvl="2" indent="-342900"/>
            <a:endParaRPr lang="en-US" sz="2200" dirty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77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408" y="2575455"/>
            <a:ext cx="6399104" cy="4059025"/>
          </a:xfrm>
          <a:prstGeom prst="rect">
            <a:avLst/>
          </a:prstGeom>
        </p:spPr>
      </p:pic>
      <p:sp>
        <p:nvSpPr>
          <p:cNvPr id="7" name="Up-Down Arrow 6"/>
          <p:cNvSpPr/>
          <p:nvPr/>
        </p:nvSpPr>
        <p:spPr>
          <a:xfrm>
            <a:off x="1889760" y="3373120"/>
            <a:ext cx="944880" cy="2206890"/>
          </a:xfrm>
          <a:prstGeom prst="upDownArrow">
            <a:avLst/>
          </a:prstGeom>
          <a:solidFill>
            <a:srgbClr val="393BAA"/>
          </a:solidFill>
          <a:ln>
            <a:solidFill>
              <a:srgbClr val="393BA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 smtClean="0">
                <a:latin typeface="Arial"/>
                <a:cs typeface="Arial"/>
              </a:rPr>
              <a:t>Mapping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026160" y="2575455"/>
            <a:ext cx="5100320" cy="797665"/>
          </a:xfrm>
          <a:prstGeom prst="rect">
            <a:avLst/>
          </a:prstGeom>
          <a:solidFill>
            <a:srgbClr val="393BAA"/>
          </a:solidFill>
          <a:ln>
            <a:solidFill>
              <a:srgbClr val="393BA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Arial"/>
                <a:cs typeface="Arial"/>
              </a:rPr>
              <a:t>MR job: &lt;data, configurations, user code&gt;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214120" y="5580010"/>
            <a:ext cx="2138680" cy="830950"/>
          </a:xfrm>
          <a:prstGeom prst="rect">
            <a:avLst/>
          </a:prstGeom>
          <a:solidFill>
            <a:srgbClr val="393BAA"/>
          </a:solidFill>
          <a:ln>
            <a:solidFill>
              <a:srgbClr val="393BA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Arial"/>
                <a:cs typeface="Arial"/>
              </a:rPr>
              <a:t>Task’s memory usage</a:t>
            </a:r>
            <a:endParaRPr lang="en-US" sz="16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685089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</a:t>
            </a:r>
            <a:r>
              <a:rPr lang="en-US" sz="2800" dirty="0" smtClean="0"/>
              <a:t> </a:t>
            </a:r>
            <a:r>
              <a:rPr lang="en-US" sz="2800" dirty="0"/>
              <a:t>– design a memory profiler for MR apps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556792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err="1"/>
              <a:t>Mprof</a:t>
            </a:r>
            <a:r>
              <a:rPr lang="en-US" dirty="0"/>
              <a:t> </a:t>
            </a:r>
            <a:r>
              <a:rPr lang="en-US" dirty="0" smtClean="0"/>
              <a:t>– secondly diagnoses memory problems</a:t>
            </a:r>
            <a:endParaRPr lang="en-US" dirty="0"/>
          </a:p>
          <a:p>
            <a:pPr lvl="1"/>
            <a:r>
              <a:rPr lang="en-US" sz="1800" dirty="0" smtClean="0"/>
              <a:t>Trace memory problems back to the static &lt;data, </a:t>
            </a:r>
            <a:r>
              <a:rPr lang="en-US" sz="1800" dirty="0" err="1" smtClean="0"/>
              <a:t>confs</a:t>
            </a:r>
            <a:r>
              <a:rPr lang="en-US" sz="1800" dirty="0" smtClean="0"/>
              <a:t>, user code&gt;</a:t>
            </a:r>
            <a:endParaRPr lang="en-US" sz="1800" dirty="0"/>
          </a:p>
          <a:p>
            <a:pPr marL="400050" lvl="2" indent="0">
              <a:buNone/>
            </a:pPr>
            <a:endParaRPr lang="en-US" sz="2200" dirty="0" smtClean="0"/>
          </a:p>
          <a:p>
            <a:pPr marL="742950" lvl="2" indent="-342900"/>
            <a:endParaRPr lang="en-US" sz="2200" dirty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78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408" y="2575455"/>
            <a:ext cx="6399104" cy="4059025"/>
          </a:xfrm>
          <a:prstGeom prst="rect">
            <a:avLst/>
          </a:prstGeom>
        </p:spPr>
      </p:pic>
      <p:sp>
        <p:nvSpPr>
          <p:cNvPr id="7" name="Up-Down Arrow 6"/>
          <p:cNvSpPr/>
          <p:nvPr/>
        </p:nvSpPr>
        <p:spPr>
          <a:xfrm>
            <a:off x="1889760" y="3373120"/>
            <a:ext cx="944880" cy="2206890"/>
          </a:xfrm>
          <a:prstGeom prst="upDownArrow">
            <a:avLst/>
          </a:prstGeom>
          <a:solidFill>
            <a:srgbClr val="393BAA"/>
          </a:solidFill>
          <a:ln>
            <a:solidFill>
              <a:srgbClr val="393BA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 smtClean="0">
                <a:latin typeface="Arial"/>
                <a:cs typeface="Arial"/>
              </a:rPr>
              <a:t>Mapping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026160" y="2575455"/>
            <a:ext cx="5100320" cy="797665"/>
          </a:xfrm>
          <a:prstGeom prst="rect">
            <a:avLst/>
          </a:prstGeom>
          <a:solidFill>
            <a:srgbClr val="393BAA"/>
          </a:solidFill>
          <a:ln>
            <a:solidFill>
              <a:srgbClr val="393BA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rial"/>
                <a:cs typeface="Arial"/>
              </a:rPr>
              <a:t>MR job: </a:t>
            </a:r>
            <a:r>
              <a:rPr lang="en-US" sz="1600" dirty="0" smtClean="0">
                <a:latin typeface="Arial"/>
                <a:cs typeface="Arial"/>
              </a:rPr>
              <a:t>&lt;data, configurations, user code&gt;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214120" y="5580010"/>
            <a:ext cx="2138680" cy="830950"/>
          </a:xfrm>
          <a:prstGeom prst="rect">
            <a:avLst/>
          </a:prstGeom>
          <a:solidFill>
            <a:srgbClr val="393BAA"/>
          </a:solidFill>
          <a:ln>
            <a:solidFill>
              <a:srgbClr val="393BA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Arial"/>
                <a:cs typeface="Arial"/>
              </a:rPr>
              <a:t>Task’s memory usage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13" name="Up Arrow 12"/>
          <p:cNvSpPr/>
          <p:nvPr/>
        </p:nvSpPr>
        <p:spPr>
          <a:xfrm>
            <a:off x="4378960" y="3373120"/>
            <a:ext cx="985520" cy="2206890"/>
          </a:xfrm>
          <a:prstGeom prst="upArrow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smtClean="0">
                <a:latin typeface="Arial"/>
                <a:cs typeface="Arial"/>
              </a:rPr>
              <a:t>Trace back to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672840" y="5580010"/>
            <a:ext cx="2280920" cy="83095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Arial"/>
                <a:cs typeface="Arial"/>
              </a:rPr>
              <a:t>High memory usage,</a:t>
            </a:r>
          </a:p>
          <a:p>
            <a:pPr algn="ctr"/>
            <a:r>
              <a:rPr lang="en-US" sz="1600" dirty="0" smtClean="0">
                <a:latin typeface="Arial"/>
                <a:cs typeface="Arial"/>
              </a:rPr>
              <a:t>Out of memory errors</a:t>
            </a:r>
            <a:endParaRPr lang="en-US" sz="16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070027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Mprof</a:t>
            </a:r>
            <a:r>
              <a:rPr lang="en-US" dirty="0" smtClean="0"/>
              <a:t> </a:t>
            </a:r>
            <a:r>
              <a:rPr lang="en-US" sz="2800" dirty="0" smtClean="0"/>
              <a:t>– </a:t>
            </a:r>
            <a:r>
              <a:rPr lang="en-US" sz="2800" dirty="0" smtClean="0"/>
              <a:t>Overview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3" y="1556792"/>
            <a:ext cx="8400029" cy="2029475"/>
          </a:xfrm>
        </p:spPr>
        <p:txBody>
          <a:bodyPr>
            <a:normAutofit/>
          </a:bodyPr>
          <a:lstStyle/>
          <a:p>
            <a:r>
              <a:rPr lang="en-US" dirty="0" smtClean="0"/>
              <a:t>Memory usage profiling</a:t>
            </a:r>
          </a:p>
          <a:p>
            <a:pPr lvl="1"/>
            <a:r>
              <a:rPr lang="en-US" dirty="0" smtClean="0">
                <a:solidFill>
                  <a:srgbClr val="393BAA"/>
                </a:solidFill>
              </a:rPr>
              <a:t>Observation: task’s memory usage is related to runtime data</a:t>
            </a:r>
          </a:p>
          <a:p>
            <a:pPr lvl="1"/>
            <a:r>
              <a:rPr lang="en-US" dirty="0" smtClean="0">
                <a:solidFill>
                  <a:srgbClr val="393BAA"/>
                </a:solidFill>
              </a:rPr>
              <a:t>Approach: dataflow profiler</a:t>
            </a:r>
          </a:p>
          <a:p>
            <a:pPr lvl="2"/>
            <a:r>
              <a:rPr lang="en-US" dirty="0" smtClean="0"/>
              <a:t>Building dataflow model </a:t>
            </a:r>
          </a:p>
          <a:p>
            <a:pPr lvl="2"/>
            <a:r>
              <a:rPr lang="en-US" dirty="0" smtClean="0"/>
              <a:t>Reconstruct </a:t>
            </a:r>
            <a:r>
              <a:rPr lang="en-US" dirty="0"/>
              <a:t>the dataflow</a:t>
            </a:r>
          </a:p>
          <a:p>
            <a:pPr lvl="3"/>
            <a:endParaRPr lang="en-US" dirty="0" smtClean="0"/>
          </a:p>
          <a:p>
            <a:pPr lvl="1"/>
            <a:endParaRPr lang="en-US" sz="1800" dirty="0" smtClean="0"/>
          </a:p>
          <a:p>
            <a:pPr marL="400050" lvl="2" indent="0">
              <a:buNone/>
            </a:pPr>
            <a:endParaRPr lang="en-US" sz="2200" dirty="0" smtClean="0"/>
          </a:p>
          <a:p>
            <a:pPr marL="742950" lvl="2" indent="-342900"/>
            <a:endParaRPr lang="en-US" sz="2200" dirty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79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576214" y="4600746"/>
            <a:ext cx="3359432" cy="830997"/>
          </a:xfrm>
          <a:prstGeom prst="rect">
            <a:avLst/>
          </a:prstGeom>
          <a:solidFill>
            <a:srgbClr val="393BAA"/>
          </a:solidFill>
          <a:ln>
            <a:solidFill>
              <a:srgbClr val="393BAA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 smtClean="0">
                <a:solidFill>
                  <a:srgbClr val="FFFFFF"/>
                </a:solidFill>
                <a:latin typeface="Arial"/>
                <a:cs typeface="Arial"/>
              </a:rPr>
              <a:t>Dataflow model</a:t>
            </a:r>
          </a:p>
          <a:p>
            <a:pPr algn="ctr"/>
            <a:endParaRPr lang="en-US" sz="1600" dirty="0" smtClean="0">
              <a:solidFill>
                <a:srgbClr val="FFFFFF"/>
              </a:solidFill>
              <a:latin typeface="Arial"/>
              <a:cs typeface="Arial"/>
            </a:endParaRPr>
          </a:p>
          <a:p>
            <a:r>
              <a:rPr lang="en-US" sz="1600" dirty="0" smtClean="0">
                <a:solidFill>
                  <a:srgbClr val="FFFFFF"/>
                </a:solidFill>
                <a:latin typeface="Arial"/>
                <a:cs typeface="Arial"/>
              </a:rPr>
              <a:t>runtime data = </a:t>
            </a:r>
            <a:r>
              <a:rPr lang="en-US" sz="1600" i="1" dirty="0" smtClean="0">
                <a:solidFill>
                  <a:srgbClr val="FFFFFF"/>
                </a:solidFill>
                <a:latin typeface="Arial"/>
                <a:cs typeface="Arial"/>
              </a:rPr>
              <a:t>f </a:t>
            </a:r>
            <a:r>
              <a:rPr lang="en-US" sz="1600" dirty="0" smtClean="0">
                <a:solidFill>
                  <a:srgbClr val="FFFFFF"/>
                </a:solidFill>
                <a:latin typeface="Arial"/>
                <a:cs typeface="Arial"/>
              </a:rPr>
              <a:t>(input data, </a:t>
            </a:r>
            <a:r>
              <a:rPr lang="en-US" sz="1600" dirty="0" err="1" smtClean="0">
                <a:solidFill>
                  <a:srgbClr val="FFFFFF"/>
                </a:solidFill>
                <a:latin typeface="Arial"/>
                <a:cs typeface="Arial"/>
              </a:rPr>
              <a:t>confs</a:t>
            </a:r>
            <a:r>
              <a:rPr lang="en-US" sz="1600" dirty="0" smtClean="0">
                <a:solidFill>
                  <a:srgbClr val="FFFFFF"/>
                </a:solidFill>
                <a:latin typeface="Arial"/>
                <a:cs typeface="Arial"/>
              </a:rPr>
              <a:t>)</a:t>
            </a:r>
            <a:endParaRPr lang="en-US" sz="16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6705" y="3929202"/>
            <a:ext cx="2679700" cy="210820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4576213" y="5612207"/>
            <a:ext cx="1328411" cy="338554"/>
          </a:xfrm>
          <a:prstGeom prst="rect">
            <a:avLst/>
          </a:prstGeom>
          <a:solidFill>
            <a:srgbClr val="393BAA"/>
          </a:solidFill>
          <a:ln>
            <a:solidFill>
              <a:srgbClr val="393BAA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 smtClean="0">
                <a:solidFill>
                  <a:srgbClr val="FFFFFF"/>
                </a:solidFill>
                <a:latin typeface="Arial"/>
                <a:cs typeface="Arial"/>
              </a:rPr>
              <a:t>runtime data</a:t>
            </a:r>
            <a:endParaRPr lang="en-US" sz="16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cxnSp>
        <p:nvCxnSpPr>
          <p:cNvPr id="15" name="Straight Arrow Connector 14"/>
          <p:cNvCxnSpPr>
            <a:stCxn id="13" idx="1"/>
          </p:cNvCxnSpPr>
          <p:nvPr/>
        </p:nvCxnSpPr>
        <p:spPr>
          <a:xfrm flipH="1" flipV="1">
            <a:off x="3419637" y="5431743"/>
            <a:ext cx="1156576" cy="349741"/>
          </a:xfrm>
          <a:prstGeom prst="straightConnector1">
            <a:avLst/>
          </a:prstGeom>
          <a:ln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268135" y="5077757"/>
            <a:ext cx="1340169" cy="338554"/>
          </a:xfrm>
          <a:prstGeom prst="rect">
            <a:avLst/>
          </a:prstGeom>
          <a:solidFill>
            <a:srgbClr val="393BAA"/>
          </a:solidFill>
          <a:ln>
            <a:solidFill>
              <a:srgbClr val="393BAA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 smtClean="0">
                <a:solidFill>
                  <a:srgbClr val="FFFFFF"/>
                </a:solidFill>
                <a:latin typeface="Arial"/>
                <a:cs typeface="Arial"/>
              </a:rPr>
              <a:t>Input data</a:t>
            </a:r>
            <a:endParaRPr lang="en-US" sz="16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cxnSp>
        <p:nvCxnSpPr>
          <p:cNvPr id="18" name="Straight Arrow Connector 17"/>
          <p:cNvCxnSpPr>
            <a:stCxn id="17" idx="3"/>
          </p:cNvCxnSpPr>
          <p:nvPr/>
        </p:nvCxnSpPr>
        <p:spPr>
          <a:xfrm flipV="1">
            <a:off x="1608304" y="4972268"/>
            <a:ext cx="235642" cy="274766"/>
          </a:xfrm>
          <a:prstGeom prst="straightConnector1">
            <a:avLst/>
          </a:prstGeom>
          <a:ln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7" idx="3"/>
          </p:cNvCxnSpPr>
          <p:nvPr/>
        </p:nvCxnSpPr>
        <p:spPr>
          <a:xfrm>
            <a:off x="1608304" y="5247034"/>
            <a:ext cx="235642" cy="184709"/>
          </a:xfrm>
          <a:prstGeom prst="straightConnector1">
            <a:avLst/>
          </a:prstGeom>
          <a:ln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V="1">
            <a:off x="1741982" y="6195123"/>
            <a:ext cx="1571824" cy="11758"/>
          </a:xfrm>
          <a:prstGeom prst="straightConnector1">
            <a:avLst/>
          </a:prstGeom>
          <a:ln>
            <a:solidFill>
              <a:srgbClr val="393BAA"/>
            </a:solidFill>
            <a:round/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3332386" y="6047915"/>
            <a:ext cx="0" cy="294415"/>
          </a:xfrm>
          <a:prstGeom prst="line">
            <a:avLst/>
          </a:prstGeom>
          <a:ln>
            <a:solidFill>
              <a:srgbClr val="393BA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1741982" y="6059216"/>
            <a:ext cx="0" cy="294415"/>
          </a:xfrm>
          <a:prstGeom prst="line">
            <a:avLst/>
          </a:prstGeom>
          <a:ln>
            <a:solidFill>
              <a:srgbClr val="393BA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3188324" y="6311824"/>
            <a:ext cx="399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i="1" dirty="0" smtClean="0">
                <a:solidFill>
                  <a:srgbClr val="393BAA"/>
                </a:solidFill>
                <a:latin typeface="Arial"/>
                <a:cs typeface="Arial"/>
              </a:rPr>
              <a:t>t</a:t>
            </a:r>
            <a:endParaRPr lang="en-US" i="1" dirty="0">
              <a:solidFill>
                <a:srgbClr val="393BAA"/>
              </a:solidFill>
              <a:latin typeface="Arial"/>
              <a:cs typeface="Arial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1596546" y="6311824"/>
            <a:ext cx="399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393BAA"/>
                </a:solidFill>
                <a:latin typeface="Arial"/>
                <a:cs typeface="Arial"/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8929473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3" grpId="0" animBg="1"/>
      <p:bldP spid="1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 </a:t>
            </a:r>
            <a:r>
              <a:rPr lang="en-US" sz="2400" dirty="0" smtClean="0"/>
              <a:t>– Application execution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8</a:t>
            </a:fld>
            <a:endParaRPr lang="en-US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125734" cy="4525963"/>
          </a:xfrm>
        </p:spPr>
        <p:txBody>
          <a:bodyPr>
            <a:normAutofit/>
          </a:bodyPr>
          <a:lstStyle/>
          <a:p>
            <a:pPr marL="342900" lvl="1" indent="-342900"/>
            <a:r>
              <a:rPr lang="en-US" sz="2400" dirty="0" smtClean="0"/>
              <a:t>MapReduce-like framework: </a:t>
            </a:r>
            <a:r>
              <a:rPr lang="en-US" dirty="0" smtClean="0"/>
              <a:t>DAG-based stages, pipeline</a:t>
            </a:r>
          </a:p>
          <a:p>
            <a:pPr marL="914400" lvl="2" indent="0">
              <a:buNone/>
            </a:pP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408" y="2230761"/>
            <a:ext cx="7040248" cy="4392081"/>
          </a:xfrm>
          <a:prstGeom prst="rect">
            <a:avLst/>
          </a:prstGeom>
        </p:spPr>
      </p:pic>
      <p:sp>
        <p:nvSpPr>
          <p:cNvPr id="14" name="Oval 13"/>
          <p:cNvSpPr/>
          <p:nvPr/>
        </p:nvSpPr>
        <p:spPr>
          <a:xfrm>
            <a:off x="1374204" y="2379495"/>
            <a:ext cx="1634238" cy="2194560"/>
          </a:xfrm>
          <a:prstGeom prst="ellipse">
            <a:avLst/>
          </a:prstGeom>
          <a:noFill/>
          <a:ln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1374204" y="4832963"/>
            <a:ext cx="1634238" cy="1888511"/>
          </a:xfrm>
          <a:prstGeom prst="ellipse">
            <a:avLst/>
          </a:prstGeom>
          <a:noFill/>
          <a:ln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5780344" y="3629175"/>
            <a:ext cx="1634238" cy="2194560"/>
          </a:xfrm>
          <a:prstGeom prst="ellipse">
            <a:avLst/>
          </a:prstGeom>
          <a:noFill/>
          <a:ln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4660622" y="2506562"/>
            <a:ext cx="1675910" cy="369332"/>
          </a:xfrm>
          <a:prstGeom prst="rect">
            <a:avLst/>
          </a:prstGeom>
          <a:solidFill>
            <a:srgbClr val="4B48D6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dirty="0" smtClean="0">
                <a:solidFill>
                  <a:schemeClr val="bg1"/>
                </a:solidFill>
                <a:latin typeface="Arial"/>
                <a:cs typeface="Arial"/>
              </a:rPr>
              <a:t>Pipeline</a:t>
            </a:r>
            <a:endParaRPr lang="en-US" dirty="0">
              <a:solidFill>
                <a:schemeClr val="bg1"/>
              </a:solidFill>
              <a:latin typeface="黑体"/>
              <a:ea typeface="黑体"/>
              <a:cs typeface="黑体"/>
            </a:endParaRPr>
          </a:p>
        </p:txBody>
      </p:sp>
    </p:spTree>
    <p:extLst>
      <p:ext uri="{BB962C8B-B14F-4D97-AF65-F5344CB8AC3E}">
        <p14:creationId xmlns:p14="http://schemas.microsoft.com/office/powerpoint/2010/main" val="1775731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6" grpId="0" animBg="1"/>
      <p:bldP spid="17" grpId="0" animBg="1"/>
      <p:bldP spid="22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Mprof</a:t>
            </a:r>
            <a:r>
              <a:rPr lang="en-US" dirty="0" smtClean="0"/>
              <a:t> </a:t>
            </a:r>
            <a:r>
              <a:rPr lang="en-US" sz="2800" dirty="0" smtClean="0"/>
              <a:t>– </a:t>
            </a:r>
            <a:r>
              <a:rPr lang="en-US" sz="2800" dirty="0" smtClean="0"/>
              <a:t>Overview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80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971240" y="5890446"/>
            <a:ext cx="4866168" cy="830997"/>
          </a:xfrm>
          <a:prstGeom prst="rect">
            <a:avLst/>
          </a:prstGeom>
          <a:solidFill>
            <a:srgbClr val="393BAA"/>
          </a:solidFill>
          <a:ln>
            <a:solidFill>
              <a:srgbClr val="393BAA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 smtClean="0">
                <a:solidFill>
                  <a:srgbClr val="FFFFFF"/>
                </a:solidFill>
                <a:latin typeface="Arial"/>
                <a:cs typeface="Arial"/>
              </a:rPr>
              <a:t>User code memory model</a:t>
            </a:r>
          </a:p>
          <a:p>
            <a:pPr algn="ctr"/>
            <a:endParaRPr lang="en-US" sz="1600" dirty="0" smtClean="0">
              <a:solidFill>
                <a:srgbClr val="FFFFFF"/>
              </a:solidFill>
              <a:latin typeface="Arial"/>
              <a:cs typeface="Arial"/>
            </a:endParaRPr>
          </a:p>
          <a:p>
            <a:r>
              <a:rPr lang="en-US" sz="1600" dirty="0" err="1" smtClean="0">
                <a:solidFill>
                  <a:srgbClr val="FFFFFF"/>
                </a:solidFill>
                <a:latin typeface="Arial"/>
                <a:cs typeface="Arial"/>
              </a:rPr>
              <a:t>MemUsage</a:t>
            </a:r>
            <a:r>
              <a:rPr lang="en-US" sz="1600" dirty="0" smtClean="0">
                <a:solidFill>
                  <a:srgbClr val="FFFFFF"/>
                </a:solidFill>
                <a:latin typeface="Arial"/>
                <a:cs typeface="Arial"/>
              </a:rPr>
              <a:t>(user code) = </a:t>
            </a:r>
            <a:r>
              <a:rPr lang="en-US" sz="1600" i="1" dirty="0" smtClean="0">
                <a:solidFill>
                  <a:srgbClr val="FFFFFF"/>
                </a:solidFill>
                <a:latin typeface="Arial"/>
                <a:cs typeface="Arial"/>
              </a:rPr>
              <a:t>f </a:t>
            </a:r>
            <a:r>
              <a:rPr lang="en-US" sz="1600" dirty="0" smtClean="0">
                <a:solidFill>
                  <a:srgbClr val="FFFFFF"/>
                </a:solidFill>
                <a:latin typeface="Arial"/>
                <a:cs typeface="Arial"/>
              </a:rPr>
              <a:t>(input data of user code)</a:t>
            </a:r>
            <a:endParaRPr lang="en-US" sz="16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cxnSp>
        <p:nvCxnSpPr>
          <p:cNvPr id="34" name="Straight Arrow Connector 33"/>
          <p:cNvCxnSpPr/>
          <p:nvPr/>
        </p:nvCxnSpPr>
        <p:spPr>
          <a:xfrm flipV="1">
            <a:off x="602636" y="5983975"/>
            <a:ext cx="1571824" cy="11758"/>
          </a:xfrm>
          <a:prstGeom prst="straightConnector1">
            <a:avLst/>
          </a:prstGeom>
          <a:ln>
            <a:solidFill>
              <a:srgbClr val="393BAA"/>
            </a:solidFill>
            <a:round/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2193040" y="5836767"/>
            <a:ext cx="0" cy="294415"/>
          </a:xfrm>
          <a:prstGeom prst="line">
            <a:avLst/>
          </a:prstGeom>
          <a:ln>
            <a:solidFill>
              <a:srgbClr val="393BA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602636" y="5848068"/>
            <a:ext cx="0" cy="294415"/>
          </a:xfrm>
          <a:prstGeom prst="line">
            <a:avLst/>
          </a:prstGeom>
          <a:ln>
            <a:solidFill>
              <a:srgbClr val="393BA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2048978" y="6100676"/>
            <a:ext cx="399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i="1" dirty="0" smtClean="0">
                <a:solidFill>
                  <a:srgbClr val="393BAA"/>
                </a:solidFill>
                <a:latin typeface="Arial"/>
                <a:cs typeface="Arial"/>
              </a:rPr>
              <a:t>t</a:t>
            </a:r>
            <a:endParaRPr lang="en-US" i="1" dirty="0">
              <a:solidFill>
                <a:srgbClr val="393BAA"/>
              </a:solidFill>
              <a:latin typeface="Arial"/>
              <a:cs typeface="Arial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457200" y="6100676"/>
            <a:ext cx="399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393BAA"/>
                </a:solidFill>
                <a:latin typeface="Arial"/>
                <a:cs typeface="Arial"/>
              </a:rPr>
              <a:t>0</a:t>
            </a: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467543" y="1556792"/>
            <a:ext cx="8400029" cy="24880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400" kern="1200">
                <a:solidFill>
                  <a:schemeClr val="tx1"/>
                </a:solidFill>
                <a:latin typeface="Arial"/>
                <a:ea typeface="黑体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000" kern="1200">
                <a:solidFill>
                  <a:schemeClr val="tx1"/>
                </a:solidFill>
                <a:latin typeface="Arial"/>
                <a:ea typeface="黑体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黑体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黑体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黑体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Memory usage profiling</a:t>
            </a:r>
          </a:p>
          <a:p>
            <a:pPr lvl="1"/>
            <a:r>
              <a:rPr lang="en-US" dirty="0" smtClean="0">
                <a:solidFill>
                  <a:srgbClr val="393BAA"/>
                </a:solidFill>
              </a:rPr>
              <a:t>Observation: task’s memory usage is also related to user code</a:t>
            </a:r>
          </a:p>
          <a:p>
            <a:pPr lvl="1"/>
            <a:r>
              <a:rPr lang="en-US" dirty="0" smtClean="0">
                <a:solidFill>
                  <a:srgbClr val="393BAA"/>
                </a:solidFill>
              </a:rPr>
              <a:t>Approach: user code memory profiler</a:t>
            </a:r>
          </a:p>
          <a:p>
            <a:pPr lvl="2"/>
            <a:r>
              <a:rPr lang="en-US" dirty="0" smtClean="0"/>
              <a:t>Reconstruct memory usage history of user code</a:t>
            </a:r>
          </a:p>
          <a:p>
            <a:pPr lvl="2"/>
            <a:r>
              <a:rPr lang="en-US" dirty="0" smtClean="0"/>
              <a:t>Perform correlation analysis, </a:t>
            </a:r>
            <a:r>
              <a:rPr lang="en-US" sz="1800" dirty="0" smtClean="0"/>
              <a:t>identify </a:t>
            </a:r>
            <a:r>
              <a:rPr lang="en-US" sz="1800" dirty="0"/>
              <a:t>memory usage patterns</a:t>
            </a:r>
          </a:p>
          <a:p>
            <a:pPr marL="1371600" lvl="3" indent="0">
              <a:buNone/>
            </a:pPr>
            <a:endParaRPr lang="en-US" sz="2000" dirty="0"/>
          </a:p>
          <a:p>
            <a:pPr marL="1371600" lvl="3" indent="0">
              <a:buNone/>
            </a:pPr>
            <a:endParaRPr lang="en-US" dirty="0" smtClean="0"/>
          </a:p>
          <a:p>
            <a:pPr lvl="1"/>
            <a:endParaRPr lang="en-US" sz="1800" dirty="0" smtClean="0"/>
          </a:p>
          <a:p>
            <a:pPr marL="400050" lvl="2" indent="0">
              <a:buFont typeface="Arial"/>
              <a:buNone/>
            </a:pPr>
            <a:endParaRPr lang="en-US" sz="2200" dirty="0" smtClean="0"/>
          </a:p>
          <a:p>
            <a:pPr marL="742950" lvl="2" indent="-342900"/>
            <a:endParaRPr lang="en-US" sz="2200" dirty="0" smtClean="0"/>
          </a:p>
          <a:p>
            <a:pPr lvl="1"/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691" y="3662241"/>
            <a:ext cx="6083300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7276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Mprof</a:t>
            </a:r>
            <a:r>
              <a:rPr lang="en-US" dirty="0" smtClean="0"/>
              <a:t> </a:t>
            </a:r>
            <a:r>
              <a:rPr lang="en-US" sz="2800" dirty="0" smtClean="0"/>
              <a:t>– Approach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81</a:t>
            </a:fld>
            <a:endParaRPr lang="en-US"/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467543" y="1556792"/>
            <a:ext cx="8400029" cy="49220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400" kern="1200">
                <a:solidFill>
                  <a:schemeClr val="tx1"/>
                </a:solidFill>
                <a:latin typeface="Arial"/>
                <a:ea typeface="黑体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000" kern="1200">
                <a:solidFill>
                  <a:schemeClr val="tx1"/>
                </a:solidFill>
                <a:latin typeface="Arial"/>
                <a:ea typeface="黑体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黑体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黑体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黑体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Memory problem diagnosis</a:t>
            </a:r>
          </a:p>
          <a:p>
            <a:pPr lvl="1"/>
            <a:r>
              <a:rPr lang="en-US" dirty="0" smtClean="0">
                <a:solidFill>
                  <a:srgbClr val="393BAA"/>
                </a:solidFill>
              </a:rPr>
              <a:t>Rules for user code</a:t>
            </a:r>
          </a:p>
          <a:p>
            <a:pPr lvl="2"/>
            <a:r>
              <a:rPr lang="en-US" dirty="0">
                <a:ea typeface="Arial"/>
              </a:rPr>
              <a:t>OOM error =&gt; root cause in user code &amp; error-related data</a:t>
            </a:r>
            <a:endParaRPr lang="en-US" dirty="0" smtClean="0">
              <a:solidFill>
                <a:srgbClr val="393BAA"/>
              </a:solidFill>
            </a:endParaRPr>
          </a:p>
          <a:p>
            <a:pPr lvl="1"/>
            <a:r>
              <a:rPr lang="en-US" dirty="0" smtClean="0">
                <a:solidFill>
                  <a:srgbClr val="393BAA"/>
                </a:solidFill>
              </a:rPr>
              <a:t>Rules for dataflow</a:t>
            </a:r>
          </a:p>
          <a:p>
            <a:pPr lvl="2"/>
            <a:r>
              <a:rPr lang="en-US" dirty="0">
                <a:ea typeface="Arial"/>
              </a:rPr>
              <a:t>Error-related data =&gt; skewed data &amp; improper configurations</a:t>
            </a:r>
          </a:p>
          <a:p>
            <a:pPr lvl="2"/>
            <a:endParaRPr lang="en-US" dirty="0" smtClean="0">
              <a:solidFill>
                <a:srgbClr val="393BAA"/>
              </a:solidFill>
            </a:endParaRPr>
          </a:p>
          <a:p>
            <a:pPr marL="1371600" lvl="3" indent="0">
              <a:buNone/>
            </a:pPr>
            <a:endParaRPr lang="en-US" sz="1800" dirty="0"/>
          </a:p>
          <a:p>
            <a:pPr marL="1371600" lvl="3" indent="0">
              <a:buNone/>
            </a:pPr>
            <a:endParaRPr lang="en-US" dirty="0" smtClean="0"/>
          </a:p>
          <a:p>
            <a:pPr lvl="1"/>
            <a:endParaRPr lang="en-US" sz="1800" dirty="0" smtClean="0"/>
          </a:p>
          <a:p>
            <a:pPr marL="400050" lvl="2" indent="0">
              <a:buFont typeface="Arial"/>
              <a:buNone/>
            </a:pPr>
            <a:endParaRPr lang="en-US" sz="2200" dirty="0" smtClean="0"/>
          </a:p>
          <a:p>
            <a:pPr marL="742950" lvl="2" indent="-342900"/>
            <a:endParaRPr lang="en-US" sz="2200" dirty="0" smtClean="0"/>
          </a:p>
          <a:p>
            <a:pPr lvl="1"/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165" y="3999732"/>
            <a:ext cx="8808720" cy="16641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709347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Mprof</a:t>
            </a:r>
            <a:r>
              <a:rPr lang="en-US" dirty="0" smtClean="0"/>
              <a:t> </a:t>
            </a:r>
            <a:r>
              <a:rPr lang="en-US" sz="2800" dirty="0" smtClean="0"/>
              <a:t>– Approach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82</a:t>
            </a:fld>
            <a:endParaRPr lang="en-US"/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467543" y="1556792"/>
            <a:ext cx="8400029" cy="49220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400" kern="1200">
                <a:solidFill>
                  <a:schemeClr val="tx1"/>
                </a:solidFill>
                <a:latin typeface="Arial"/>
                <a:ea typeface="黑体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000" kern="1200">
                <a:solidFill>
                  <a:schemeClr val="tx1"/>
                </a:solidFill>
                <a:latin typeface="Arial"/>
                <a:ea typeface="黑体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黑体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黑体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黑体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Memory problem diagnosis</a:t>
            </a:r>
          </a:p>
          <a:p>
            <a:pPr lvl="1"/>
            <a:r>
              <a:rPr lang="en-US" altLang="zh-CN" dirty="0" smtClean="0">
                <a:solidFill>
                  <a:srgbClr val="393BAA"/>
                </a:solidFill>
              </a:rPr>
              <a:t>Identify memory-consuming code snippets</a:t>
            </a:r>
            <a:endParaRPr lang="en-US" dirty="0" smtClean="0">
              <a:solidFill>
                <a:srgbClr val="393BAA"/>
              </a:solidFill>
            </a:endParaRPr>
          </a:p>
          <a:p>
            <a:pPr lvl="2"/>
            <a:r>
              <a:rPr lang="en-US" dirty="0" smtClean="0">
                <a:ea typeface="Arial"/>
              </a:rPr>
              <a:t>Objects’ referenced code</a:t>
            </a:r>
          </a:p>
          <a:p>
            <a:pPr marL="1371600" lvl="3" indent="0">
              <a:buNone/>
            </a:pPr>
            <a:endParaRPr lang="en-US" dirty="0" smtClean="0"/>
          </a:p>
          <a:p>
            <a:pPr lvl="1"/>
            <a:endParaRPr lang="en-US" sz="1800" dirty="0" smtClean="0"/>
          </a:p>
          <a:p>
            <a:pPr marL="400050" lvl="2" indent="0">
              <a:buFont typeface="Arial"/>
              <a:buNone/>
            </a:pPr>
            <a:endParaRPr lang="en-US" sz="2200" dirty="0" smtClean="0"/>
          </a:p>
          <a:p>
            <a:pPr marL="742950" lvl="2" indent="-342900"/>
            <a:endParaRPr lang="en-US" sz="2200" dirty="0" smtClean="0"/>
          </a:p>
          <a:p>
            <a:pPr lvl="1"/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165" y="3999732"/>
            <a:ext cx="8808720" cy="16641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853096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Mprof</a:t>
            </a:r>
            <a:r>
              <a:rPr lang="en-US" altLang="zh-CN" dirty="0"/>
              <a:t> </a:t>
            </a:r>
            <a:r>
              <a:rPr lang="en-US" altLang="zh-CN" sz="2800" dirty="0"/>
              <a:t>– </a:t>
            </a:r>
            <a:r>
              <a:rPr lang="en-US" altLang="zh-CN" sz="2800" dirty="0" smtClean="0"/>
              <a:t>Design and implementation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66920"/>
          </a:xfrm>
        </p:spPr>
        <p:txBody>
          <a:bodyPr>
            <a:normAutofit/>
          </a:bodyPr>
          <a:lstStyle/>
          <a:p>
            <a:r>
              <a:rPr lang="en-US" dirty="0" smtClean="0"/>
              <a:t>Dataflow profiler </a:t>
            </a:r>
            <a:r>
              <a:rPr lang="en-US" sz="2000" dirty="0" smtClean="0"/>
              <a:t>aims to reconstruct the dataflow</a:t>
            </a:r>
            <a:endParaRPr lang="en-US" sz="2000" dirty="0"/>
          </a:p>
          <a:p>
            <a:pPr lvl="1"/>
            <a:r>
              <a:rPr lang="en-US" dirty="0" smtClean="0"/>
              <a:t>Build dataflow model</a:t>
            </a:r>
          </a:p>
          <a:p>
            <a:pPr lvl="2"/>
            <a:r>
              <a:rPr lang="en-US" dirty="0" smtClean="0"/>
              <a:t>Model: runtime data = </a:t>
            </a:r>
            <a:r>
              <a:rPr lang="en-US" i="1" dirty="0" smtClean="0"/>
              <a:t>f </a:t>
            </a:r>
            <a:r>
              <a:rPr lang="en-US" dirty="0" smtClean="0"/>
              <a:t>(upstream data, </a:t>
            </a:r>
            <a:r>
              <a:rPr lang="en-US" dirty="0" err="1" smtClean="0"/>
              <a:t>confs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Observation: dataflow consists of three primitive data dependencies</a:t>
            </a:r>
          </a:p>
          <a:p>
            <a:pPr lvl="2"/>
            <a:r>
              <a:rPr lang="en-US" dirty="0" smtClean="0"/>
              <a:t>Approach: modeling the primitive data dependencies</a:t>
            </a:r>
          </a:p>
          <a:p>
            <a:pPr lvl="1"/>
            <a:r>
              <a:rPr lang="en-US" dirty="0" smtClean="0"/>
              <a:t>Fit dataflow model with dataflow counters</a:t>
            </a:r>
          </a:p>
          <a:p>
            <a:pPr lvl="2"/>
            <a:r>
              <a:rPr lang="en-US" dirty="0" smtClean="0"/>
              <a:t>Enhanced tasks’ logs</a:t>
            </a:r>
          </a:p>
          <a:p>
            <a:pPr lvl="2"/>
            <a:r>
              <a:rPr lang="en-US" dirty="0" smtClean="0"/>
              <a:t>Dynamic dataflow monitors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2840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Mprof</a:t>
            </a:r>
            <a:r>
              <a:rPr lang="en-US" altLang="zh-CN" dirty="0"/>
              <a:t> </a:t>
            </a:r>
            <a:r>
              <a:rPr lang="en-US" altLang="zh-CN" sz="2800" dirty="0"/>
              <a:t>– </a:t>
            </a:r>
            <a:r>
              <a:rPr lang="en-US" altLang="zh-CN" sz="2800" dirty="0" smtClean="0"/>
              <a:t>Dataflow profiler </a:t>
            </a:r>
            <a:r>
              <a:rPr lang="en-US" altLang="zh-CN" sz="2400" dirty="0" smtClean="0"/>
              <a:t>– dataflow model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84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9780" y="1525642"/>
            <a:ext cx="5711740" cy="3529593"/>
          </a:xfrm>
          <a:prstGeom prst="rect">
            <a:avLst/>
          </a:prstGeom>
          <a:ln>
            <a:noFill/>
          </a:ln>
          <a:effectLst/>
        </p:spPr>
      </p:pic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4407046"/>
              </p:ext>
            </p:extLst>
          </p:nvPr>
        </p:nvGraphicFramePr>
        <p:xfrm>
          <a:off x="1188720" y="5211350"/>
          <a:ext cx="5748741" cy="145841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16247"/>
                <a:gridCol w="1916247"/>
                <a:gridCol w="1916247"/>
              </a:tblGrid>
              <a:tr h="361133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Primitive</a:t>
                      </a:r>
                      <a:r>
                        <a:rPr lang="en-US" sz="1600" baseline="0" dirty="0" smtClean="0">
                          <a:latin typeface="Arial"/>
                          <a:cs typeface="Arial"/>
                        </a:rPr>
                        <a:t> steps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Input records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   Output records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6113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6113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6113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20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1448714"/>
              </p:ext>
            </p:extLst>
          </p:nvPr>
        </p:nvGraphicFramePr>
        <p:xfrm>
          <a:off x="1300163" y="5662200"/>
          <a:ext cx="518823" cy="25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86" name="Equation" r:id="rId4" imgW="444500" imgH="215900" progId="Equation.3">
                  <p:embed/>
                </p:oleObj>
              </mc:Choice>
              <mc:Fallback>
                <p:oleObj name="Equation" r:id="rId4" imgW="4445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300163" y="5662200"/>
                        <a:ext cx="518823" cy="25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252582"/>
              </p:ext>
            </p:extLst>
          </p:nvPr>
        </p:nvGraphicFramePr>
        <p:xfrm>
          <a:off x="3343359" y="5699030"/>
          <a:ext cx="1348941" cy="25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87" name="Equation" r:id="rId6" imgW="1155700" imgH="215900" progId="Equation.3">
                  <p:embed/>
                </p:oleObj>
              </mc:Choice>
              <mc:Fallback>
                <p:oleObj name="Equation" r:id="rId6" imgW="11557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343359" y="5699030"/>
                        <a:ext cx="1348941" cy="25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98902986"/>
              </p:ext>
            </p:extLst>
          </p:nvPr>
        </p:nvGraphicFramePr>
        <p:xfrm>
          <a:off x="5370279" y="5662200"/>
          <a:ext cx="1246000" cy="25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88" name="Equation" r:id="rId8" imgW="1130300" imgH="228600" progId="Equation.3">
                  <p:embed/>
                </p:oleObj>
              </mc:Choice>
              <mc:Fallback>
                <p:oleObj name="Equation" r:id="rId8" imgW="11303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370279" y="5662200"/>
                        <a:ext cx="1246000" cy="25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52562958"/>
              </p:ext>
            </p:extLst>
          </p:nvPr>
        </p:nvGraphicFramePr>
        <p:xfrm>
          <a:off x="1300163" y="6051550"/>
          <a:ext cx="1497012" cy="252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89" name="Equation" r:id="rId10" imgW="1358900" imgH="228600" progId="Equation.3">
                  <p:embed/>
                </p:oleObj>
              </mc:Choice>
              <mc:Fallback>
                <p:oleObj name="Equation" r:id="rId10" imgW="13589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300163" y="6051550"/>
                        <a:ext cx="1497012" cy="2524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7974212"/>
              </p:ext>
            </p:extLst>
          </p:nvPr>
        </p:nvGraphicFramePr>
        <p:xfrm>
          <a:off x="3343359" y="6052090"/>
          <a:ext cx="1218000" cy="25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90" name="Equation" r:id="rId12" imgW="1104900" imgH="228600" progId="Equation.3">
                  <p:embed/>
                </p:oleObj>
              </mc:Choice>
              <mc:Fallback>
                <p:oleObj name="Equation" r:id="rId12" imgW="11049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3343359" y="6052090"/>
                        <a:ext cx="1218000" cy="25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87138630"/>
              </p:ext>
            </p:extLst>
          </p:nvPr>
        </p:nvGraphicFramePr>
        <p:xfrm>
          <a:off x="5370279" y="6052090"/>
          <a:ext cx="1565053" cy="25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91" name="Equation" r:id="rId14" imgW="1498600" imgH="241300" progId="Equation.3">
                  <p:embed/>
                </p:oleObj>
              </mc:Choice>
              <mc:Fallback>
                <p:oleObj name="Equation" r:id="rId14" imgW="14986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5370279" y="6052090"/>
                        <a:ext cx="1565053" cy="25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51165789"/>
              </p:ext>
            </p:extLst>
          </p:nvPr>
        </p:nvGraphicFramePr>
        <p:xfrm>
          <a:off x="1300163" y="6398800"/>
          <a:ext cx="672000" cy="25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92" name="Equation" r:id="rId16" imgW="609600" imgH="228600" progId="Equation.3">
                  <p:embed/>
                </p:oleObj>
              </mc:Choice>
              <mc:Fallback>
                <p:oleObj name="Equation" r:id="rId16" imgW="6096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1300163" y="6398800"/>
                        <a:ext cx="672000" cy="25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28350459"/>
              </p:ext>
            </p:extLst>
          </p:nvPr>
        </p:nvGraphicFramePr>
        <p:xfrm>
          <a:off x="3343359" y="6386100"/>
          <a:ext cx="1565053" cy="25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93" name="Equation" r:id="rId18" imgW="1498600" imgH="241300" progId="Equation.3">
                  <p:embed/>
                </p:oleObj>
              </mc:Choice>
              <mc:Fallback>
                <p:oleObj name="Equation" r:id="rId18" imgW="14986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3343359" y="6386100"/>
                        <a:ext cx="1565053" cy="25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37670960"/>
              </p:ext>
            </p:extLst>
          </p:nvPr>
        </p:nvGraphicFramePr>
        <p:xfrm>
          <a:off x="5370279" y="6403880"/>
          <a:ext cx="1498000" cy="25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94" name="Equation" r:id="rId20" imgW="1358900" imgH="228600" progId="Equation.3">
                  <p:embed/>
                </p:oleObj>
              </mc:Choice>
              <mc:Fallback>
                <p:oleObj name="Equation" r:id="rId20" imgW="13589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5370279" y="6403880"/>
                        <a:ext cx="1498000" cy="25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Rectangle 28"/>
          <p:cNvSpPr/>
          <p:nvPr/>
        </p:nvSpPr>
        <p:spPr>
          <a:xfrm>
            <a:off x="3200400" y="5623762"/>
            <a:ext cx="1584960" cy="347588"/>
          </a:xfrm>
          <a:prstGeom prst="rect">
            <a:avLst/>
          </a:prstGeom>
          <a:noFill/>
          <a:ln w="57150" cmpd="sng">
            <a:solidFill>
              <a:srgbClr val="4440BA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1441012" y="2128722"/>
            <a:ext cx="479228" cy="644958"/>
          </a:xfrm>
          <a:prstGeom prst="rect">
            <a:avLst/>
          </a:prstGeom>
          <a:noFill/>
          <a:ln w="57150" cmpd="sng">
            <a:solidFill>
              <a:srgbClr val="4440BA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cxnSp>
        <p:nvCxnSpPr>
          <p:cNvPr id="31" name="Straight Arrow Connector 30"/>
          <p:cNvCxnSpPr>
            <a:stCxn id="29" idx="0"/>
            <a:endCxn id="30" idx="2"/>
          </p:cNvCxnSpPr>
          <p:nvPr/>
        </p:nvCxnSpPr>
        <p:spPr>
          <a:xfrm flipH="1" flipV="1">
            <a:off x="1680626" y="2773680"/>
            <a:ext cx="2312254" cy="2850082"/>
          </a:xfrm>
          <a:prstGeom prst="straightConnector1">
            <a:avLst/>
          </a:prstGeom>
          <a:ln w="38100" cmpd="sng">
            <a:solidFill>
              <a:srgbClr val="4440BA"/>
            </a:solidFill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>
            <a:off x="5283319" y="5616682"/>
            <a:ext cx="1584960" cy="347588"/>
          </a:xfrm>
          <a:prstGeom prst="rect">
            <a:avLst/>
          </a:prstGeom>
          <a:noFill/>
          <a:ln w="57150" cmpd="sng">
            <a:solidFill>
              <a:srgbClr val="953735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cxnSp>
        <p:nvCxnSpPr>
          <p:cNvPr id="38" name="Straight Arrow Connector 37"/>
          <p:cNvCxnSpPr>
            <a:stCxn id="37" idx="0"/>
            <a:endCxn id="42" idx="2"/>
          </p:cNvCxnSpPr>
          <p:nvPr/>
        </p:nvCxnSpPr>
        <p:spPr>
          <a:xfrm flipH="1" flipV="1">
            <a:off x="3301760" y="2489200"/>
            <a:ext cx="2774039" cy="3127482"/>
          </a:xfrm>
          <a:prstGeom prst="straightConnector1">
            <a:avLst/>
          </a:prstGeom>
          <a:ln w="38100" cmpd="sng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2976399" y="1857482"/>
            <a:ext cx="650721" cy="631718"/>
          </a:xfrm>
          <a:prstGeom prst="rect">
            <a:avLst/>
          </a:prstGeom>
          <a:noFill/>
          <a:ln w="57150" cmpd="sng">
            <a:solidFill>
              <a:srgbClr val="953735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sp>
        <p:nvSpPr>
          <p:cNvPr id="44" name="Folded Corner 43"/>
          <p:cNvSpPr/>
          <p:nvPr/>
        </p:nvSpPr>
        <p:spPr>
          <a:xfrm>
            <a:off x="996456" y="1373030"/>
            <a:ext cx="1368340" cy="305223"/>
          </a:xfrm>
          <a:prstGeom prst="foldedCorner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>
                <a:solidFill>
                  <a:schemeClr val="bg1"/>
                </a:solidFill>
                <a:latin typeface="Arial"/>
                <a:cs typeface="Arial"/>
              </a:rPr>
              <a:t>Input split size</a:t>
            </a:r>
            <a:endParaRPr lang="en-US" sz="140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837234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  <p:bldP spid="37" grpId="0" animBg="1"/>
      <p:bldP spid="42" grpId="0" animBg="1"/>
      <p:bldP spid="44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Mprof</a:t>
            </a:r>
            <a:r>
              <a:rPr lang="en-US" altLang="zh-CN" dirty="0"/>
              <a:t> </a:t>
            </a:r>
            <a:r>
              <a:rPr lang="en-US" altLang="zh-CN" sz="2800" dirty="0"/>
              <a:t>– Dataflow profiler </a:t>
            </a:r>
            <a:r>
              <a:rPr lang="en-US" altLang="zh-CN" sz="2400" dirty="0"/>
              <a:t>– dataflow model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85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9780" y="1525642"/>
            <a:ext cx="5711740" cy="3529593"/>
          </a:xfrm>
          <a:prstGeom prst="rect">
            <a:avLst/>
          </a:prstGeom>
          <a:ln>
            <a:noFill/>
          </a:ln>
          <a:effectLst/>
        </p:spPr>
      </p:pic>
      <p:graphicFrame>
        <p:nvGraphicFramePr>
          <p:cNvPr id="21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5305767"/>
              </p:ext>
            </p:extLst>
          </p:nvPr>
        </p:nvGraphicFramePr>
        <p:xfrm>
          <a:off x="3343359" y="5699030"/>
          <a:ext cx="1348941" cy="25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930" name="Equation" r:id="rId4" imgW="1155700" imgH="215900" progId="Equation.3">
                  <p:embed/>
                </p:oleObj>
              </mc:Choice>
              <mc:Fallback>
                <p:oleObj name="Equation" r:id="rId4" imgW="11557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343359" y="5699030"/>
                        <a:ext cx="1348941" cy="25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00889533"/>
              </p:ext>
            </p:extLst>
          </p:nvPr>
        </p:nvGraphicFramePr>
        <p:xfrm>
          <a:off x="5370279" y="5662200"/>
          <a:ext cx="1246000" cy="25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931" name="Equation" r:id="rId6" imgW="1130300" imgH="228600" progId="Equation.3">
                  <p:embed/>
                </p:oleObj>
              </mc:Choice>
              <mc:Fallback>
                <p:oleObj name="Equation" r:id="rId6" imgW="11303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370279" y="5662200"/>
                        <a:ext cx="1246000" cy="25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15120388"/>
              </p:ext>
            </p:extLst>
          </p:nvPr>
        </p:nvGraphicFramePr>
        <p:xfrm>
          <a:off x="3343359" y="6052090"/>
          <a:ext cx="1218000" cy="25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932" name="Equation" r:id="rId8" imgW="1104900" imgH="228600" progId="Equation.3">
                  <p:embed/>
                </p:oleObj>
              </mc:Choice>
              <mc:Fallback>
                <p:oleObj name="Equation" r:id="rId8" imgW="11049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343359" y="6052090"/>
                        <a:ext cx="1218000" cy="25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47503370"/>
              </p:ext>
            </p:extLst>
          </p:nvPr>
        </p:nvGraphicFramePr>
        <p:xfrm>
          <a:off x="5370279" y="6052090"/>
          <a:ext cx="1565053" cy="25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933" name="Equation" r:id="rId10" imgW="1498600" imgH="241300" progId="Equation.3">
                  <p:embed/>
                </p:oleObj>
              </mc:Choice>
              <mc:Fallback>
                <p:oleObj name="Equation" r:id="rId10" imgW="14986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370279" y="6052090"/>
                        <a:ext cx="1565053" cy="25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18519002"/>
              </p:ext>
            </p:extLst>
          </p:nvPr>
        </p:nvGraphicFramePr>
        <p:xfrm>
          <a:off x="3343359" y="6386100"/>
          <a:ext cx="1565053" cy="25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934" name="Equation" r:id="rId12" imgW="1498600" imgH="241300" progId="Equation.3">
                  <p:embed/>
                </p:oleObj>
              </mc:Choice>
              <mc:Fallback>
                <p:oleObj name="Equation" r:id="rId12" imgW="14986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3343359" y="6386100"/>
                        <a:ext cx="1565053" cy="25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1996099"/>
              </p:ext>
            </p:extLst>
          </p:nvPr>
        </p:nvGraphicFramePr>
        <p:xfrm>
          <a:off x="5370279" y="6403880"/>
          <a:ext cx="1498000" cy="25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935" name="Equation" r:id="rId14" imgW="1358900" imgH="228600" progId="Equation.3">
                  <p:embed/>
                </p:oleObj>
              </mc:Choice>
              <mc:Fallback>
                <p:oleObj name="Equation" r:id="rId14" imgW="13589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5370279" y="6403880"/>
                        <a:ext cx="1498000" cy="25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" name="Rectangle 36"/>
          <p:cNvSpPr/>
          <p:nvPr/>
        </p:nvSpPr>
        <p:spPr>
          <a:xfrm>
            <a:off x="3301760" y="5972632"/>
            <a:ext cx="1584960" cy="347588"/>
          </a:xfrm>
          <a:prstGeom prst="rect">
            <a:avLst/>
          </a:prstGeom>
          <a:noFill/>
          <a:ln w="57150" cmpd="sng">
            <a:solidFill>
              <a:srgbClr val="953735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cxnSp>
        <p:nvCxnSpPr>
          <p:cNvPr id="38" name="Straight Arrow Connector 37"/>
          <p:cNvCxnSpPr>
            <a:stCxn id="37" idx="0"/>
            <a:endCxn id="42" idx="2"/>
          </p:cNvCxnSpPr>
          <p:nvPr/>
        </p:nvCxnSpPr>
        <p:spPr>
          <a:xfrm flipH="1" flipV="1">
            <a:off x="3301760" y="2489200"/>
            <a:ext cx="792480" cy="3483432"/>
          </a:xfrm>
          <a:prstGeom prst="straightConnector1">
            <a:avLst/>
          </a:prstGeom>
          <a:ln w="38100" cmpd="sng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2976399" y="1857482"/>
            <a:ext cx="650721" cy="631718"/>
          </a:xfrm>
          <a:prstGeom prst="rect">
            <a:avLst/>
          </a:prstGeom>
          <a:noFill/>
          <a:ln w="57150" cmpd="sng">
            <a:solidFill>
              <a:srgbClr val="953735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2976399" y="3015722"/>
            <a:ext cx="650721" cy="550438"/>
          </a:xfrm>
          <a:prstGeom prst="rect">
            <a:avLst/>
          </a:prstGeom>
          <a:noFill/>
          <a:ln w="57150" cmpd="sng">
            <a:solidFill>
              <a:srgbClr val="953735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cxnSp>
        <p:nvCxnSpPr>
          <p:cNvPr id="33" name="Straight Arrow Connector 32"/>
          <p:cNvCxnSpPr>
            <a:stCxn id="37" idx="0"/>
            <a:endCxn id="32" idx="2"/>
          </p:cNvCxnSpPr>
          <p:nvPr/>
        </p:nvCxnSpPr>
        <p:spPr>
          <a:xfrm flipH="1" flipV="1">
            <a:off x="3301760" y="3566160"/>
            <a:ext cx="792480" cy="2406472"/>
          </a:xfrm>
          <a:prstGeom prst="straightConnector1">
            <a:avLst/>
          </a:prstGeom>
          <a:ln w="38100" cmpd="sng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3972560" y="1966162"/>
            <a:ext cx="780700" cy="1183438"/>
          </a:xfrm>
          <a:prstGeom prst="rect">
            <a:avLst/>
          </a:prstGeom>
          <a:noFill/>
          <a:ln w="57150" cmpd="sng">
            <a:solidFill>
              <a:srgbClr val="953735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5331184" y="5972632"/>
            <a:ext cx="1626597" cy="347588"/>
          </a:xfrm>
          <a:prstGeom prst="rect">
            <a:avLst/>
          </a:prstGeom>
          <a:noFill/>
          <a:ln w="57150" cmpd="sng">
            <a:solidFill>
              <a:srgbClr val="4440BA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cxnSp>
        <p:nvCxnSpPr>
          <p:cNvPr id="36" name="Straight Arrow Connector 35"/>
          <p:cNvCxnSpPr>
            <a:stCxn id="35" idx="0"/>
          </p:cNvCxnSpPr>
          <p:nvPr/>
        </p:nvCxnSpPr>
        <p:spPr>
          <a:xfrm flipH="1" flipV="1">
            <a:off x="4362910" y="3149600"/>
            <a:ext cx="1781573" cy="2823032"/>
          </a:xfrm>
          <a:prstGeom prst="straightConnector1">
            <a:avLst/>
          </a:prstGeom>
          <a:ln w="38100" cmpd="sng">
            <a:solidFill>
              <a:srgbClr val="4440BA"/>
            </a:solidFill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32" idx="3"/>
          </p:cNvCxnSpPr>
          <p:nvPr/>
        </p:nvCxnSpPr>
        <p:spPr>
          <a:xfrm flipV="1">
            <a:off x="3627120" y="2804161"/>
            <a:ext cx="345440" cy="486780"/>
          </a:xfrm>
          <a:prstGeom prst="straightConnector1">
            <a:avLst/>
          </a:prstGeom>
          <a:ln w="38100" cmpd="sng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42" idx="3"/>
          </p:cNvCxnSpPr>
          <p:nvPr/>
        </p:nvCxnSpPr>
        <p:spPr>
          <a:xfrm>
            <a:off x="3627120" y="2173341"/>
            <a:ext cx="345440" cy="244739"/>
          </a:xfrm>
          <a:prstGeom prst="straightConnector1">
            <a:avLst/>
          </a:prstGeom>
          <a:ln w="38100" cmpd="sng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43" name="Rectangle 42"/>
          <p:cNvSpPr/>
          <p:nvPr/>
        </p:nvSpPr>
        <p:spPr>
          <a:xfrm>
            <a:off x="4301950" y="2488301"/>
            <a:ext cx="451310" cy="661299"/>
          </a:xfrm>
          <a:prstGeom prst="rect">
            <a:avLst/>
          </a:prstGeom>
          <a:noFill/>
          <a:ln w="57150" cmpd="sng">
            <a:solidFill>
              <a:srgbClr val="4440BA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3175810" y="2173341"/>
            <a:ext cx="451310" cy="315859"/>
          </a:xfrm>
          <a:prstGeom prst="rect">
            <a:avLst/>
          </a:prstGeom>
          <a:noFill/>
          <a:ln w="57150" cmpd="sng">
            <a:solidFill>
              <a:srgbClr val="4440BA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3175810" y="3280781"/>
            <a:ext cx="451310" cy="275220"/>
          </a:xfrm>
          <a:prstGeom prst="rect">
            <a:avLst/>
          </a:prstGeom>
          <a:noFill/>
          <a:ln w="57150" cmpd="sng">
            <a:solidFill>
              <a:srgbClr val="4440BA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graphicFrame>
        <p:nvGraphicFramePr>
          <p:cNvPr id="29" name="Table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1459339"/>
              </p:ext>
            </p:extLst>
          </p:nvPr>
        </p:nvGraphicFramePr>
        <p:xfrm>
          <a:off x="1188720" y="5211350"/>
          <a:ext cx="5748741" cy="145841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16247"/>
                <a:gridCol w="1916247"/>
                <a:gridCol w="1916247"/>
              </a:tblGrid>
              <a:tr h="361133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Primitive</a:t>
                      </a:r>
                      <a:r>
                        <a:rPr lang="en-US" sz="1600" baseline="0" dirty="0" smtClean="0">
                          <a:latin typeface="Arial"/>
                          <a:cs typeface="Arial"/>
                        </a:rPr>
                        <a:t> steps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Input records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   Output records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6113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6113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6113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30" name="Object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97980999"/>
              </p:ext>
            </p:extLst>
          </p:nvPr>
        </p:nvGraphicFramePr>
        <p:xfrm>
          <a:off x="1300163" y="5662200"/>
          <a:ext cx="518823" cy="25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936" name="Equation" r:id="rId16" imgW="444500" imgH="215900" progId="Equation.3">
                  <p:embed/>
                </p:oleObj>
              </mc:Choice>
              <mc:Fallback>
                <p:oleObj name="Equation" r:id="rId16" imgW="4445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1300163" y="5662200"/>
                        <a:ext cx="518823" cy="25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Object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37570867"/>
              </p:ext>
            </p:extLst>
          </p:nvPr>
        </p:nvGraphicFramePr>
        <p:xfrm>
          <a:off x="1300163" y="6051550"/>
          <a:ext cx="1497012" cy="252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937" name="Equation" r:id="rId18" imgW="1358900" imgH="228600" progId="Equation.3">
                  <p:embed/>
                </p:oleObj>
              </mc:Choice>
              <mc:Fallback>
                <p:oleObj name="Equation" r:id="rId18" imgW="13589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1300163" y="6051550"/>
                        <a:ext cx="1497012" cy="2524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" name="Object 4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59493738"/>
              </p:ext>
            </p:extLst>
          </p:nvPr>
        </p:nvGraphicFramePr>
        <p:xfrm>
          <a:off x="1300163" y="6398800"/>
          <a:ext cx="672000" cy="25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938" name="Equation" r:id="rId20" imgW="609600" imgH="228600" progId="Equation.3">
                  <p:embed/>
                </p:oleObj>
              </mc:Choice>
              <mc:Fallback>
                <p:oleObj name="Equation" r:id="rId20" imgW="6096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1300163" y="6398800"/>
                        <a:ext cx="672000" cy="25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237759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43" grpId="0" animBg="1"/>
      <p:bldP spid="45" grpId="0" animBg="1"/>
      <p:bldP spid="46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Mprof</a:t>
            </a:r>
            <a:r>
              <a:rPr lang="en-US" altLang="zh-CN" dirty="0"/>
              <a:t> </a:t>
            </a:r>
            <a:r>
              <a:rPr lang="en-US" altLang="zh-CN" sz="2800" dirty="0"/>
              <a:t>– Dataflow profiler </a:t>
            </a:r>
            <a:r>
              <a:rPr lang="en-US" altLang="zh-CN" sz="2400" dirty="0"/>
              <a:t>– dataflow model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86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9780" y="1525642"/>
            <a:ext cx="5711740" cy="3529593"/>
          </a:xfrm>
          <a:prstGeom prst="rect">
            <a:avLst/>
          </a:prstGeom>
          <a:ln>
            <a:noFill/>
          </a:ln>
          <a:effectLst/>
        </p:spPr>
      </p:pic>
      <p:graphicFrame>
        <p:nvGraphicFramePr>
          <p:cNvPr id="21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63342315"/>
              </p:ext>
            </p:extLst>
          </p:nvPr>
        </p:nvGraphicFramePr>
        <p:xfrm>
          <a:off x="3343359" y="5699030"/>
          <a:ext cx="1348941" cy="25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855" name="Equation" r:id="rId4" imgW="1155700" imgH="215900" progId="Equation.3">
                  <p:embed/>
                </p:oleObj>
              </mc:Choice>
              <mc:Fallback>
                <p:oleObj name="Equation" r:id="rId4" imgW="11557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343359" y="5699030"/>
                        <a:ext cx="1348941" cy="25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02566503"/>
              </p:ext>
            </p:extLst>
          </p:nvPr>
        </p:nvGraphicFramePr>
        <p:xfrm>
          <a:off x="5370279" y="5662200"/>
          <a:ext cx="1246000" cy="25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856" name="Equation" r:id="rId6" imgW="1130300" imgH="228600" progId="Equation.3">
                  <p:embed/>
                </p:oleObj>
              </mc:Choice>
              <mc:Fallback>
                <p:oleObj name="Equation" r:id="rId6" imgW="11303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370279" y="5662200"/>
                        <a:ext cx="1246000" cy="25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1813742"/>
              </p:ext>
            </p:extLst>
          </p:nvPr>
        </p:nvGraphicFramePr>
        <p:xfrm>
          <a:off x="3343359" y="6052090"/>
          <a:ext cx="1218000" cy="25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857" name="Equation" r:id="rId8" imgW="1104900" imgH="228600" progId="Equation.3">
                  <p:embed/>
                </p:oleObj>
              </mc:Choice>
              <mc:Fallback>
                <p:oleObj name="Equation" r:id="rId8" imgW="11049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343359" y="6052090"/>
                        <a:ext cx="1218000" cy="25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92940527"/>
              </p:ext>
            </p:extLst>
          </p:nvPr>
        </p:nvGraphicFramePr>
        <p:xfrm>
          <a:off x="5370279" y="6052090"/>
          <a:ext cx="1565053" cy="25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858" name="Equation" r:id="rId10" imgW="1498600" imgH="241300" progId="Equation.3">
                  <p:embed/>
                </p:oleObj>
              </mc:Choice>
              <mc:Fallback>
                <p:oleObj name="Equation" r:id="rId10" imgW="14986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370279" y="6052090"/>
                        <a:ext cx="1565053" cy="25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36509486"/>
              </p:ext>
            </p:extLst>
          </p:nvPr>
        </p:nvGraphicFramePr>
        <p:xfrm>
          <a:off x="3343359" y="6386100"/>
          <a:ext cx="1565053" cy="25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859" name="Equation" r:id="rId12" imgW="1498600" imgH="241300" progId="Equation.3">
                  <p:embed/>
                </p:oleObj>
              </mc:Choice>
              <mc:Fallback>
                <p:oleObj name="Equation" r:id="rId12" imgW="14986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3343359" y="6386100"/>
                        <a:ext cx="1565053" cy="25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29408817"/>
              </p:ext>
            </p:extLst>
          </p:nvPr>
        </p:nvGraphicFramePr>
        <p:xfrm>
          <a:off x="5370279" y="6403880"/>
          <a:ext cx="1498000" cy="25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860" name="Equation" r:id="rId14" imgW="1358900" imgH="228600" progId="Equation.3">
                  <p:embed/>
                </p:oleObj>
              </mc:Choice>
              <mc:Fallback>
                <p:oleObj name="Equation" r:id="rId14" imgW="13589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5370279" y="6403880"/>
                        <a:ext cx="1498000" cy="25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" name="Rectangle 34"/>
          <p:cNvSpPr/>
          <p:nvPr/>
        </p:nvSpPr>
        <p:spPr>
          <a:xfrm>
            <a:off x="3302719" y="6308292"/>
            <a:ext cx="1626597" cy="347588"/>
          </a:xfrm>
          <a:prstGeom prst="rect">
            <a:avLst/>
          </a:prstGeom>
          <a:noFill/>
          <a:ln w="57150" cmpd="sng">
            <a:solidFill>
              <a:srgbClr val="4440BA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cxnSp>
        <p:nvCxnSpPr>
          <p:cNvPr id="36" name="Straight Arrow Connector 35"/>
          <p:cNvCxnSpPr>
            <a:stCxn id="35" idx="0"/>
            <a:endCxn id="43" idx="2"/>
          </p:cNvCxnSpPr>
          <p:nvPr/>
        </p:nvCxnSpPr>
        <p:spPr>
          <a:xfrm flipV="1">
            <a:off x="4116018" y="3149600"/>
            <a:ext cx="411587" cy="3158692"/>
          </a:xfrm>
          <a:prstGeom prst="straightConnector1">
            <a:avLst/>
          </a:prstGeom>
          <a:ln w="38100" cmpd="sng">
            <a:solidFill>
              <a:srgbClr val="4440BA"/>
            </a:solidFill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43" name="Rectangle 42"/>
          <p:cNvSpPr/>
          <p:nvPr/>
        </p:nvSpPr>
        <p:spPr>
          <a:xfrm>
            <a:off x="4301950" y="2488301"/>
            <a:ext cx="451310" cy="661299"/>
          </a:xfrm>
          <a:prstGeom prst="rect">
            <a:avLst/>
          </a:prstGeom>
          <a:noFill/>
          <a:ln w="57150" cmpd="sng">
            <a:solidFill>
              <a:srgbClr val="4440BA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5342659" y="6320220"/>
            <a:ext cx="1584960" cy="347588"/>
          </a:xfrm>
          <a:prstGeom prst="rect">
            <a:avLst/>
          </a:prstGeom>
          <a:noFill/>
          <a:ln w="57150" cmpd="sng">
            <a:solidFill>
              <a:srgbClr val="953735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cxnSp>
        <p:nvCxnSpPr>
          <p:cNvPr id="31" name="Straight Arrow Connector 30"/>
          <p:cNvCxnSpPr>
            <a:stCxn id="25" idx="2"/>
          </p:cNvCxnSpPr>
          <p:nvPr/>
        </p:nvCxnSpPr>
        <p:spPr>
          <a:xfrm flipV="1">
            <a:off x="6152805" y="2773680"/>
            <a:ext cx="463474" cy="3530410"/>
          </a:xfrm>
          <a:prstGeom prst="straightConnector1">
            <a:avLst/>
          </a:prstGeom>
          <a:ln w="38100" cmpd="sng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41" name="Rectangle 40"/>
          <p:cNvSpPr/>
          <p:nvPr/>
        </p:nvSpPr>
        <p:spPr>
          <a:xfrm>
            <a:off x="6543040" y="2083500"/>
            <a:ext cx="457200" cy="690180"/>
          </a:xfrm>
          <a:prstGeom prst="rect">
            <a:avLst/>
          </a:prstGeom>
          <a:noFill/>
          <a:ln w="57150" cmpd="sng">
            <a:solidFill>
              <a:srgbClr val="953735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4300330" y="2274942"/>
            <a:ext cx="452930" cy="213359"/>
          </a:xfrm>
          <a:prstGeom prst="rect">
            <a:avLst/>
          </a:prstGeom>
          <a:noFill/>
          <a:ln w="57150" cmpd="sng">
            <a:solidFill>
              <a:srgbClr val="4440BA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4301950" y="1976820"/>
            <a:ext cx="442770" cy="298122"/>
          </a:xfrm>
          <a:prstGeom prst="rect">
            <a:avLst/>
          </a:prstGeom>
          <a:noFill/>
          <a:ln w="57150" cmpd="sng">
            <a:solidFill>
              <a:srgbClr val="4440BA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graphicFrame>
        <p:nvGraphicFramePr>
          <p:cNvPr id="29" name="Table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1459339"/>
              </p:ext>
            </p:extLst>
          </p:nvPr>
        </p:nvGraphicFramePr>
        <p:xfrm>
          <a:off x="1188720" y="5211350"/>
          <a:ext cx="5748741" cy="145841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16247"/>
                <a:gridCol w="1916247"/>
                <a:gridCol w="1916247"/>
              </a:tblGrid>
              <a:tr h="361133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Primitive</a:t>
                      </a:r>
                      <a:r>
                        <a:rPr lang="en-US" sz="1600" baseline="0" dirty="0" smtClean="0">
                          <a:latin typeface="Arial"/>
                          <a:cs typeface="Arial"/>
                        </a:rPr>
                        <a:t> steps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Input records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   Output records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6113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6113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6113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32" name="Object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97980999"/>
              </p:ext>
            </p:extLst>
          </p:nvPr>
        </p:nvGraphicFramePr>
        <p:xfrm>
          <a:off x="1300163" y="5662200"/>
          <a:ext cx="518823" cy="25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861" name="Equation" r:id="rId16" imgW="444500" imgH="215900" progId="Equation.3">
                  <p:embed/>
                </p:oleObj>
              </mc:Choice>
              <mc:Fallback>
                <p:oleObj name="Equation" r:id="rId16" imgW="4445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1300163" y="5662200"/>
                        <a:ext cx="518823" cy="25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Object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37570867"/>
              </p:ext>
            </p:extLst>
          </p:nvPr>
        </p:nvGraphicFramePr>
        <p:xfrm>
          <a:off x="1300163" y="6051550"/>
          <a:ext cx="1497012" cy="252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862" name="Equation" r:id="rId18" imgW="1358900" imgH="228600" progId="Equation.3">
                  <p:embed/>
                </p:oleObj>
              </mc:Choice>
              <mc:Fallback>
                <p:oleObj name="Equation" r:id="rId18" imgW="13589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1300163" y="6051550"/>
                        <a:ext cx="1497012" cy="2524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ct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59493738"/>
              </p:ext>
            </p:extLst>
          </p:nvPr>
        </p:nvGraphicFramePr>
        <p:xfrm>
          <a:off x="1300163" y="6398800"/>
          <a:ext cx="672000" cy="25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863" name="Equation" r:id="rId20" imgW="609600" imgH="228600" progId="Equation.3">
                  <p:embed/>
                </p:oleObj>
              </mc:Choice>
              <mc:Fallback>
                <p:oleObj name="Equation" r:id="rId20" imgW="6096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1300163" y="6398800"/>
                        <a:ext cx="672000" cy="25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69743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4" grpId="0" animBg="1"/>
      <p:bldP spid="47" grpId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Mprof</a:t>
            </a:r>
            <a:r>
              <a:rPr lang="en-US" altLang="zh-CN" dirty="0"/>
              <a:t> </a:t>
            </a:r>
            <a:r>
              <a:rPr lang="en-US" altLang="zh-CN" sz="2800" dirty="0"/>
              <a:t>– Dataflow profiler </a:t>
            </a:r>
            <a:r>
              <a:rPr lang="en-US" altLang="zh-CN" sz="2400" dirty="0"/>
              <a:t>– dataflow model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87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9780" y="1525642"/>
            <a:ext cx="5711740" cy="3529593"/>
          </a:xfrm>
          <a:prstGeom prst="rect">
            <a:avLst/>
          </a:prstGeom>
          <a:ln>
            <a:noFill/>
          </a:ln>
          <a:effectLst/>
        </p:spPr>
      </p:pic>
      <p:graphicFrame>
        <p:nvGraphicFramePr>
          <p:cNvPr id="21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36525234"/>
              </p:ext>
            </p:extLst>
          </p:nvPr>
        </p:nvGraphicFramePr>
        <p:xfrm>
          <a:off x="3343359" y="5699030"/>
          <a:ext cx="1348941" cy="25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843" name="Equation" r:id="rId4" imgW="1155700" imgH="215900" progId="Equation.3">
                  <p:embed/>
                </p:oleObj>
              </mc:Choice>
              <mc:Fallback>
                <p:oleObj name="Equation" r:id="rId4" imgW="11557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343359" y="5699030"/>
                        <a:ext cx="1348941" cy="25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69503189"/>
              </p:ext>
            </p:extLst>
          </p:nvPr>
        </p:nvGraphicFramePr>
        <p:xfrm>
          <a:off x="5370279" y="5662200"/>
          <a:ext cx="1246000" cy="25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844" name="Equation" r:id="rId6" imgW="1130300" imgH="228600" progId="Equation.3">
                  <p:embed/>
                </p:oleObj>
              </mc:Choice>
              <mc:Fallback>
                <p:oleObj name="Equation" r:id="rId6" imgW="11303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370279" y="5662200"/>
                        <a:ext cx="1246000" cy="25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09314279"/>
              </p:ext>
            </p:extLst>
          </p:nvPr>
        </p:nvGraphicFramePr>
        <p:xfrm>
          <a:off x="3343359" y="6052090"/>
          <a:ext cx="1218000" cy="25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845" name="Equation" r:id="rId8" imgW="1104900" imgH="228600" progId="Equation.3">
                  <p:embed/>
                </p:oleObj>
              </mc:Choice>
              <mc:Fallback>
                <p:oleObj name="Equation" r:id="rId8" imgW="11049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343359" y="6052090"/>
                        <a:ext cx="1218000" cy="25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44878560"/>
              </p:ext>
            </p:extLst>
          </p:nvPr>
        </p:nvGraphicFramePr>
        <p:xfrm>
          <a:off x="5370279" y="6052090"/>
          <a:ext cx="1565053" cy="25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846" name="Equation" r:id="rId10" imgW="1498600" imgH="241300" progId="Equation.3">
                  <p:embed/>
                </p:oleObj>
              </mc:Choice>
              <mc:Fallback>
                <p:oleObj name="Equation" r:id="rId10" imgW="14986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370279" y="6052090"/>
                        <a:ext cx="1565053" cy="25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29699787"/>
              </p:ext>
            </p:extLst>
          </p:nvPr>
        </p:nvGraphicFramePr>
        <p:xfrm>
          <a:off x="3343359" y="6386100"/>
          <a:ext cx="1565053" cy="25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847" name="Equation" r:id="rId12" imgW="1498600" imgH="241300" progId="Equation.3">
                  <p:embed/>
                </p:oleObj>
              </mc:Choice>
              <mc:Fallback>
                <p:oleObj name="Equation" r:id="rId12" imgW="14986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3343359" y="6386100"/>
                        <a:ext cx="1565053" cy="25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77929153"/>
              </p:ext>
            </p:extLst>
          </p:nvPr>
        </p:nvGraphicFramePr>
        <p:xfrm>
          <a:off x="5370279" y="6403880"/>
          <a:ext cx="1498000" cy="25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848" name="Equation" r:id="rId14" imgW="1358900" imgH="228600" progId="Equation.3">
                  <p:embed/>
                </p:oleObj>
              </mc:Choice>
              <mc:Fallback>
                <p:oleObj name="Equation" r:id="rId14" imgW="13589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5370279" y="6403880"/>
                        <a:ext cx="1498000" cy="25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Folded Corner 28"/>
          <p:cNvSpPr/>
          <p:nvPr/>
        </p:nvSpPr>
        <p:spPr>
          <a:xfrm>
            <a:off x="4908412" y="1818640"/>
            <a:ext cx="2640468" cy="862447"/>
          </a:xfrm>
          <a:prstGeom prst="foldedCorner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>
                <a:solidFill>
                  <a:schemeClr val="bg1"/>
                </a:solidFill>
                <a:latin typeface="Arial"/>
                <a:cs typeface="Arial"/>
              </a:rPr>
              <a:t>Partition function</a:t>
            </a:r>
          </a:p>
          <a:p>
            <a:pPr algn="ctr"/>
            <a:endParaRPr lang="en-US" altLang="zh-CN" sz="1400" dirty="0" smtClean="0">
              <a:solidFill>
                <a:schemeClr val="bg1"/>
              </a:solidFill>
              <a:latin typeface="Arial"/>
              <a:cs typeface="Arial"/>
            </a:endParaRPr>
          </a:p>
          <a:p>
            <a:pPr algn="ctr"/>
            <a:r>
              <a:rPr lang="en-US" sz="1200" dirty="0" smtClean="0">
                <a:solidFill>
                  <a:schemeClr val="bg1"/>
                </a:solidFill>
                <a:latin typeface="Arial"/>
                <a:cs typeface="Arial"/>
              </a:rPr>
              <a:t>Records in </a:t>
            </a:r>
            <a:r>
              <a:rPr lang="en-US" sz="1200" i="1" dirty="0" smtClean="0">
                <a:solidFill>
                  <a:schemeClr val="bg1"/>
                </a:solidFill>
                <a:latin typeface="Arial"/>
                <a:cs typeface="Arial"/>
              </a:rPr>
              <a:t>AP</a:t>
            </a:r>
            <a:r>
              <a:rPr lang="en-US" sz="1200" dirty="0" smtClean="0">
                <a:solidFill>
                  <a:schemeClr val="bg1"/>
                </a:solidFill>
                <a:latin typeface="Arial"/>
                <a:cs typeface="Arial"/>
              </a:rPr>
              <a:t>1   </a:t>
            </a:r>
            <a:r>
              <a:rPr lang="en-US" sz="1200" b="1" dirty="0" smtClean="0">
                <a:solidFill>
                  <a:schemeClr val="bg1"/>
                </a:solidFill>
                <a:latin typeface="Arial"/>
                <a:cs typeface="Arial"/>
              </a:rPr>
              <a:t>:</a:t>
            </a:r>
            <a:r>
              <a:rPr lang="en-US" sz="1200" dirty="0" smtClean="0">
                <a:solidFill>
                  <a:schemeClr val="bg1"/>
                </a:solidFill>
                <a:latin typeface="Arial"/>
                <a:cs typeface="Arial"/>
              </a:rPr>
              <a:t>  Records in </a:t>
            </a:r>
            <a:r>
              <a:rPr lang="en-US" sz="1200" i="1" dirty="0" smtClean="0">
                <a:solidFill>
                  <a:schemeClr val="bg1"/>
                </a:solidFill>
                <a:latin typeface="Arial"/>
                <a:cs typeface="Arial"/>
              </a:rPr>
              <a:t>AP</a:t>
            </a:r>
            <a:r>
              <a:rPr lang="en-US" sz="1200" dirty="0" smtClean="0">
                <a:solidFill>
                  <a:schemeClr val="bg1"/>
                </a:solidFill>
                <a:latin typeface="Arial"/>
                <a:cs typeface="Arial"/>
              </a:rPr>
              <a:t>2</a:t>
            </a:r>
            <a:endParaRPr lang="en-US" sz="12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3972560" y="1941260"/>
            <a:ext cx="790860" cy="1208340"/>
          </a:xfrm>
          <a:prstGeom prst="rect">
            <a:avLst/>
          </a:prstGeom>
          <a:noFill/>
          <a:ln w="57150" cmpd="sng">
            <a:solidFill>
              <a:srgbClr val="953735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3972560" y="3261360"/>
            <a:ext cx="790860" cy="751840"/>
          </a:xfrm>
          <a:prstGeom prst="rect">
            <a:avLst/>
          </a:prstGeom>
          <a:noFill/>
          <a:ln w="57150" cmpd="sng">
            <a:solidFill>
              <a:srgbClr val="953735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4974848" y="2235900"/>
            <a:ext cx="1161791" cy="304100"/>
          </a:xfrm>
          <a:prstGeom prst="rect">
            <a:avLst/>
          </a:prstGeom>
          <a:noFill/>
          <a:ln w="57150" cmpd="sng">
            <a:solidFill>
              <a:srgbClr val="953735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6319519" y="2235900"/>
            <a:ext cx="1161791" cy="304100"/>
          </a:xfrm>
          <a:prstGeom prst="rect">
            <a:avLst/>
          </a:prstGeom>
          <a:noFill/>
          <a:ln w="57150" cmpd="sng">
            <a:solidFill>
              <a:srgbClr val="953735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cxnSp>
        <p:nvCxnSpPr>
          <p:cNvPr id="38" name="Straight Arrow Connector 37"/>
          <p:cNvCxnSpPr>
            <a:endCxn id="34" idx="2"/>
          </p:cNvCxnSpPr>
          <p:nvPr/>
        </p:nvCxnSpPr>
        <p:spPr>
          <a:xfrm flipV="1">
            <a:off x="4763420" y="2540000"/>
            <a:ext cx="792324" cy="233680"/>
          </a:xfrm>
          <a:prstGeom prst="straightConnector1">
            <a:avLst/>
          </a:prstGeom>
          <a:ln w="38100" cmpd="sng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33" idx="3"/>
            <a:endCxn id="37" idx="2"/>
          </p:cNvCxnSpPr>
          <p:nvPr/>
        </p:nvCxnSpPr>
        <p:spPr>
          <a:xfrm flipV="1">
            <a:off x="4763420" y="2540000"/>
            <a:ext cx="2136995" cy="1097280"/>
          </a:xfrm>
          <a:prstGeom prst="straightConnector1">
            <a:avLst/>
          </a:prstGeom>
          <a:ln w="38100" cmpd="sng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graphicFrame>
        <p:nvGraphicFramePr>
          <p:cNvPr id="30" name="Table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1459339"/>
              </p:ext>
            </p:extLst>
          </p:nvPr>
        </p:nvGraphicFramePr>
        <p:xfrm>
          <a:off x="1188720" y="5211350"/>
          <a:ext cx="5748741" cy="145841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16247"/>
                <a:gridCol w="1916247"/>
                <a:gridCol w="1916247"/>
              </a:tblGrid>
              <a:tr h="361133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Primitive</a:t>
                      </a:r>
                      <a:r>
                        <a:rPr lang="en-US" sz="1600" baseline="0" dirty="0" smtClean="0">
                          <a:latin typeface="Arial"/>
                          <a:cs typeface="Arial"/>
                        </a:rPr>
                        <a:t> steps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Input records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rial"/>
                          <a:cs typeface="Arial"/>
                        </a:rPr>
                        <a:t>   Output records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6113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6113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6113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31" name="Object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97980999"/>
              </p:ext>
            </p:extLst>
          </p:nvPr>
        </p:nvGraphicFramePr>
        <p:xfrm>
          <a:off x="1300163" y="5662200"/>
          <a:ext cx="518823" cy="25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849" name="Equation" r:id="rId16" imgW="444500" imgH="215900" progId="Equation.3">
                  <p:embed/>
                </p:oleObj>
              </mc:Choice>
              <mc:Fallback>
                <p:oleObj name="Equation" r:id="rId16" imgW="4445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1300163" y="5662200"/>
                        <a:ext cx="518823" cy="25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37570867"/>
              </p:ext>
            </p:extLst>
          </p:nvPr>
        </p:nvGraphicFramePr>
        <p:xfrm>
          <a:off x="1300163" y="6051550"/>
          <a:ext cx="1497012" cy="252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850" name="Equation" r:id="rId18" imgW="1358900" imgH="228600" progId="Equation.3">
                  <p:embed/>
                </p:oleObj>
              </mc:Choice>
              <mc:Fallback>
                <p:oleObj name="Equation" r:id="rId18" imgW="13589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1300163" y="6051550"/>
                        <a:ext cx="1497012" cy="2524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" name="Object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59493738"/>
              </p:ext>
            </p:extLst>
          </p:nvPr>
        </p:nvGraphicFramePr>
        <p:xfrm>
          <a:off x="1300163" y="6398800"/>
          <a:ext cx="672000" cy="25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851" name="Equation" r:id="rId20" imgW="609600" imgH="228600" progId="Equation.3">
                  <p:embed/>
                </p:oleObj>
              </mc:Choice>
              <mc:Fallback>
                <p:oleObj name="Equation" r:id="rId20" imgW="6096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1300163" y="6398800"/>
                        <a:ext cx="672000" cy="25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125852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Mprof</a:t>
            </a:r>
            <a:r>
              <a:rPr lang="en-US" altLang="zh-CN" dirty="0"/>
              <a:t> </a:t>
            </a:r>
            <a:r>
              <a:rPr lang="en-US" altLang="zh-CN" sz="2800" dirty="0"/>
              <a:t>– Dataflow profiler </a:t>
            </a:r>
            <a:r>
              <a:rPr lang="en-US" altLang="zh-CN" sz="2400" dirty="0"/>
              <a:t>– </a:t>
            </a:r>
            <a:r>
              <a:rPr lang="en-US" altLang="zh-CN" sz="2400" dirty="0" smtClean="0"/>
              <a:t>fit the dataflow model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88</a:t>
            </a:fld>
            <a:endParaRPr lang="en-US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87368345"/>
              </p:ext>
            </p:extLst>
          </p:nvPr>
        </p:nvGraphicFramePr>
        <p:xfrm>
          <a:off x="700088" y="3548078"/>
          <a:ext cx="7831137" cy="2936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63" name="Document" r:id="rId3" imgW="5956300" imgH="2235200" progId="Word.Document.12">
                  <p:embed/>
                </p:oleObj>
              </mc:Choice>
              <mc:Fallback>
                <p:oleObj name="Document" r:id="rId3" imgW="5956300" imgH="22352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00088" y="3548078"/>
                        <a:ext cx="7831137" cy="2936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66920"/>
          </a:xfrm>
        </p:spPr>
        <p:txBody>
          <a:bodyPr>
            <a:normAutofit/>
          </a:bodyPr>
          <a:lstStyle/>
          <a:p>
            <a:r>
              <a:rPr lang="en-US" dirty="0" smtClean="0"/>
              <a:t>Reconstruct the dataflow</a:t>
            </a:r>
            <a:endParaRPr lang="en-US" sz="2000" dirty="0" smtClean="0"/>
          </a:p>
          <a:p>
            <a:pPr lvl="1"/>
            <a:r>
              <a:rPr lang="en-US" dirty="0" smtClean="0"/>
              <a:t>Fit dataflow model with dataflow counters</a:t>
            </a:r>
          </a:p>
          <a:p>
            <a:pPr lvl="2"/>
            <a:r>
              <a:rPr lang="en-US" dirty="0" smtClean="0"/>
              <a:t>Dynamic dataflow monitors</a:t>
            </a:r>
          </a:p>
          <a:p>
            <a:pPr lvl="2"/>
            <a:r>
              <a:rPr lang="en-US" dirty="0"/>
              <a:t>Enhanced tasks’ logs</a:t>
            </a:r>
          </a:p>
          <a:p>
            <a:pPr lvl="2"/>
            <a:endParaRPr lang="en-US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9157" y="1855050"/>
            <a:ext cx="2970220" cy="1336599"/>
          </a:xfrm>
          <a:prstGeom prst="rect">
            <a:avLst/>
          </a:prstGeom>
          <a:ln w="28575" cmpd="sng">
            <a:solidFill>
              <a:srgbClr val="393BAA"/>
            </a:solidFill>
          </a:ln>
        </p:spPr>
      </p:pic>
      <p:cxnSp>
        <p:nvCxnSpPr>
          <p:cNvPr id="12" name="Straight Arrow Connector 11"/>
          <p:cNvCxnSpPr/>
          <p:nvPr/>
        </p:nvCxnSpPr>
        <p:spPr>
          <a:xfrm>
            <a:off x="2998515" y="3033629"/>
            <a:ext cx="176383" cy="514449"/>
          </a:xfrm>
          <a:prstGeom prst="straightConnector1">
            <a:avLst/>
          </a:prstGeom>
          <a:ln>
            <a:solidFill>
              <a:srgbClr val="393BAA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endCxn id="3" idx="1"/>
          </p:cNvCxnSpPr>
          <p:nvPr/>
        </p:nvCxnSpPr>
        <p:spPr>
          <a:xfrm flipV="1">
            <a:off x="4444857" y="2523350"/>
            <a:ext cx="1564300" cy="86982"/>
          </a:xfrm>
          <a:prstGeom prst="straightConnector1">
            <a:avLst/>
          </a:prstGeom>
          <a:ln>
            <a:solidFill>
              <a:srgbClr val="393BAA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45536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Mprof</a:t>
            </a:r>
            <a:r>
              <a:rPr lang="en-US" altLang="zh-CN" dirty="0"/>
              <a:t> </a:t>
            </a:r>
            <a:r>
              <a:rPr lang="en-US" altLang="zh-CN" sz="2800" dirty="0"/>
              <a:t>– </a:t>
            </a:r>
            <a:r>
              <a:rPr lang="en-US" altLang="zh-CN" sz="2800" dirty="0" smtClean="0"/>
              <a:t>User code memory profiler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89</a:t>
            </a:fld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66920"/>
          </a:xfrm>
        </p:spPr>
        <p:txBody>
          <a:bodyPr>
            <a:normAutofit/>
          </a:bodyPr>
          <a:lstStyle/>
          <a:p>
            <a:r>
              <a:rPr lang="en-US" dirty="0"/>
              <a:t>R</a:t>
            </a:r>
            <a:r>
              <a:rPr lang="en-US" dirty="0" smtClean="0"/>
              <a:t>econstruct the memory usage of user code</a:t>
            </a:r>
          </a:p>
          <a:p>
            <a:pPr lvl="1"/>
            <a:r>
              <a:rPr lang="en-US" dirty="0" smtClean="0">
                <a:solidFill>
                  <a:srgbClr val="393BAA"/>
                </a:solidFill>
              </a:rPr>
              <a:t>Observation: user objects have different but fixed life cycles</a:t>
            </a:r>
          </a:p>
          <a:p>
            <a:pPr lvl="1"/>
            <a:r>
              <a:rPr lang="en-US" dirty="0" smtClean="0">
                <a:solidFill>
                  <a:srgbClr val="393BAA"/>
                </a:solidFill>
              </a:rPr>
              <a:t>Approach: Life-cycle memory monitoring strategy</a:t>
            </a:r>
          </a:p>
          <a:p>
            <a:pPr marL="457200" lvl="1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32038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 </a:t>
            </a:r>
            <a:r>
              <a:rPr lang="en-US" sz="2400" dirty="0" smtClean="0"/>
              <a:t>– Application execution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6D50-356D-664E-8AD2-94D574649C75}" type="slidenum">
              <a:rPr lang="en-US" smtClean="0"/>
              <a:t>9</a:t>
            </a:fld>
            <a:endParaRPr lang="en-US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125734" cy="4525963"/>
          </a:xfrm>
        </p:spPr>
        <p:txBody>
          <a:bodyPr>
            <a:normAutofit/>
          </a:bodyPr>
          <a:lstStyle/>
          <a:p>
            <a:pPr marL="342900" lvl="1" indent="-342900"/>
            <a:r>
              <a:rPr lang="en-US" sz="2400" dirty="0" smtClean="0"/>
              <a:t>Driver </a:t>
            </a:r>
            <a:r>
              <a:rPr lang="en-US" altLang="zh-CN" sz="2400" dirty="0" smtClean="0"/>
              <a:t>program</a:t>
            </a:r>
            <a:endParaRPr lang="en-US" sz="2400" dirty="0" smtClean="0"/>
          </a:p>
          <a:p>
            <a:pPr lvl="1"/>
            <a:r>
              <a:rPr lang="en-US" altLang="zh-CN" dirty="0" smtClean="0"/>
              <a:t>Generate and broadcast data to tasks</a:t>
            </a:r>
            <a:endParaRPr lang="en-US" altLang="zh-CN" dirty="0"/>
          </a:p>
          <a:p>
            <a:pPr lvl="1"/>
            <a:r>
              <a:rPr lang="en-US" altLang="zh-CN" dirty="0" smtClean="0"/>
              <a:t>Collect the tasks’ results</a:t>
            </a:r>
            <a:endParaRPr lang="en-US" altLang="zh-CN" dirty="0"/>
          </a:p>
          <a:p>
            <a:pPr marL="742950" lvl="2" indent="-342900"/>
            <a:endParaRPr lang="en-US" dirty="0" smtClean="0"/>
          </a:p>
          <a:p>
            <a:pPr marL="914400" lvl="2" indent="0">
              <a:buNone/>
            </a:pP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00" y="3135600"/>
            <a:ext cx="7696200" cy="2781300"/>
          </a:xfrm>
          <a:prstGeom prst="rect">
            <a:avLst/>
          </a:prstGeom>
        </p:spPr>
      </p:pic>
      <p:cxnSp>
        <p:nvCxnSpPr>
          <p:cNvPr id="18" name="Straight Arrow Connector 17"/>
          <p:cNvCxnSpPr>
            <a:stCxn id="34" idx="3"/>
          </p:cNvCxnSpPr>
          <p:nvPr/>
        </p:nvCxnSpPr>
        <p:spPr>
          <a:xfrm flipH="1">
            <a:off x="1683003" y="3680827"/>
            <a:ext cx="2079924" cy="1168173"/>
          </a:xfrm>
          <a:prstGeom prst="straightConnector1">
            <a:avLst/>
          </a:prstGeom>
          <a:ln w="3810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1880279" y="3641444"/>
            <a:ext cx="1904934" cy="1516465"/>
          </a:xfrm>
          <a:prstGeom prst="straightConnector1">
            <a:avLst/>
          </a:prstGeom>
          <a:ln w="3810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1915547" y="3641444"/>
            <a:ext cx="1869666" cy="1890786"/>
          </a:xfrm>
          <a:prstGeom prst="straightConnector1">
            <a:avLst/>
          </a:prstGeom>
          <a:ln w="38100" cmpd="sng">
            <a:solidFill>
              <a:srgbClr val="393BA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3378333" y="3600689"/>
            <a:ext cx="394550" cy="160276"/>
          </a:xfrm>
          <a:prstGeom prst="rect">
            <a:avLst/>
          </a:prstGeom>
          <a:solidFill>
            <a:srgbClr val="393BAA"/>
          </a:solidFill>
          <a:ln>
            <a:solidFill>
              <a:srgbClr val="393B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3368377" y="3600689"/>
            <a:ext cx="394550" cy="160276"/>
          </a:xfrm>
          <a:prstGeom prst="rect">
            <a:avLst/>
          </a:prstGeom>
          <a:solidFill>
            <a:srgbClr val="393BAA"/>
          </a:solidFill>
          <a:ln>
            <a:solidFill>
              <a:srgbClr val="393B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3368377" y="3600689"/>
            <a:ext cx="394550" cy="160276"/>
          </a:xfrm>
          <a:prstGeom prst="rect">
            <a:avLst/>
          </a:prstGeom>
          <a:solidFill>
            <a:srgbClr val="393BAA"/>
          </a:solidFill>
          <a:ln>
            <a:solidFill>
              <a:srgbClr val="393B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/>
          <p:cNvSpPr/>
          <p:nvPr/>
        </p:nvSpPr>
        <p:spPr>
          <a:xfrm>
            <a:off x="3785213" y="3523841"/>
            <a:ext cx="1701495" cy="265073"/>
          </a:xfrm>
          <a:prstGeom prst="roundRect">
            <a:avLst/>
          </a:prstGeom>
          <a:noFill/>
          <a:ln w="38100" cmpd="sng">
            <a:solidFill>
              <a:srgbClr val="393BA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41620783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82 0.00092 L -0.21541 0.16871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970" y="8378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8E-6 -1.80051E-6 L -0.20361 0.22611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189" y="11294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8 3.91113E-6 L -0.20361 0.28766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189" y="143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6" grpId="1" animBg="1"/>
      <p:bldP spid="27" grpId="0" animBg="1"/>
      <p:bldP spid="27" grpId="1" animBg="1"/>
      <p:bldP spid="34" grpId="0" animBg="1"/>
      <p:bldP spid="34" grpId="1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142" y="4777877"/>
            <a:ext cx="5041601" cy="1853661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04" y="4036738"/>
            <a:ext cx="3346843" cy="2068195"/>
          </a:xfrm>
          <a:prstGeom prst="rect">
            <a:avLst/>
          </a:prstGeom>
          <a:ln>
            <a:noFill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Mprof</a:t>
            </a:r>
            <a:r>
              <a:rPr lang="en-US" altLang="zh-CN" dirty="0"/>
              <a:t> </a:t>
            </a:r>
            <a:r>
              <a:rPr lang="en-US" altLang="zh-CN" sz="2800" dirty="0"/>
              <a:t>– </a:t>
            </a:r>
            <a:r>
              <a:rPr lang="en-US" altLang="zh-CN" sz="2800" dirty="0" smtClean="0"/>
              <a:t>User code memory profiler </a:t>
            </a:r>
            <a:r>
              <a:rPr lang="en-US" altLang="zh-CN" sz="2400" dirty="0" smtClean="0"/>
              <a:t>– Code template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57200" y="1383098"/>
            <a:ext cx="8229600" cy="4566920"/>
          </a:xfrm>
        </p:spPr>
        <p:txBody>
          <a:bodyPr>
            <a:normAutofit/>
          </a:bodyPr>
          <a:lstStyle/>
          <a:p>
            <a:r>
              <a:rPr lang="en-US" dirty="0" smtClean="0"/>
              <a:t>Objects in map()</a:t>
            </a:r>
          </a:p>
          <a:p>
            <a:pPr lvl="1"/>
            <a:r>
              <a:rPr lang="en-US" dirty="0" smtClean="0"/>
              <a:t>Objects have fixed lifecycles (</a:t>
            </a:r>
            <a:r>
              <a:rPr lang="en-US" altLang="zh-CN" dirty="0" smtClean="0"/>
              <a:t>① map</a:t>
            </a:r>
            <a:r>
              <a:rPr lang="en-US" dirty="0" smtClean="0"/>
              <a:t>-level, </a:t>
            </a:r>
            <a:r>
              <a:rPr lang="en-US" altLang="zh-CN" dirty="0" smtClean="0"/>
              <a:t>② </a:t>
            </a:r>
            <a:r>
              <a:rPr lang="en-US" dirty="0" smtClean="0"/>
              <a:t>record-level)</a:t>
            </a:r>
          </a:p>
          <a:p>
            <a:pPr lvl="1"/>
            <a:r>
              <a:rPr lang="en-US" dirty="0" smtClean="0"/>
              <a:t>Objects are related to different ranges of input records</a:t>
            </a:r>
          </a:p>
          <a:p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</p:txBody>
      </p:sp>
      <p:sp>
        <p:nvSpPr>
          <p:cNvPr id="5" name="Rectangle 4"/>
          <p:cNvSpPr/>
          <p:nvPr/>
        </p:nvSpPr>
        <p:spPr>
          <a:xfrm>
            <a:off x="3797599" y="2736393"/>
            <a:ext cx="5244158" cy="175432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28575" cmpd="sng">
            <a:solidFill>
              <a:srgbClr val="4B48D6"/>
            </a:solidFill>
          </a:ln>
        </p:spPr>
        <p:txBody>
          <a:bodyPr wrap="square">
            <a:spAutoFit/>
          </a:bodyPr>
          <a:lstStyle/>
          <a:p>
            <a:r>
              <a:rPr lang="en-US" sz="1200" dirty="0">
                <a:latin typeface="Courier"/>
                <a:cs typeface="Courier"/>
              </a:rPr>
              <a:t>public class Mapper {</a:t>
            </a:r>
          </a:p>
          <a:p>
            <a:r>
              <a:rPr lang="en-US" sz="1200" dirty="0">
                <a:latin typeface="Courier"/>
                <a:cs typeface="Courier"/>
              </a:rPr>
              <a:t>   private Object </a:t>
            </a:r>
            <a:r>
              <a:rPr lang="en-US" sz="1200" dirty="0">
                <a:solidFill>
                  <a:srgbClr val="FF0000"/>
                </a:solidFill>
                <a:latin typeface="Courier"/>
                <a:cs typeface="Courier"/>
              </a:rPr>
              <a:t>mapLevelBuffer</a:t>
            </a:r>
            <a:r>
              <a:rPr lang="en-US" sz="1200" dirty="0">
                <a:latin typeface="Courier"/>
                <a:cs typeface="Courier"/>
              </a:rPr>
              <a:t>; </a:t>
            </a:r>
            <a:r>
              <a:rPr lang="en-US" sz="1200" dirty="0" smtClean="0">
                <a:latin typeface="Courier"/>
                <a:cs typeface="Courier"/>
              </a:rPr>
              <a:t>// </a:t>
            </a:r>
            <a:r>
              <a:rPr lang="en-US" altLang="zh-CN" sz="1100" dirty="0" smtClean="0"/>
              <a:t>① </a:t>
            </a:r>
            <a:endParaRPr lang="en-US" sz="1100" dirty="0" smtClean="0">
              <a:latin typeface="Courier"/>
              <a:cs typeface="Courier"/>
            </a:endParaRPr>
          </a:p>
          <a:p>
            <a:endParaRPr lang="en-US" sz="1200" dirty="0" smtClean="0">
              <a:latin typeface="Courier"/>
              <a:cs typeface="Courier"/>
            </a:endParaRPr>
          </a:p>
          <a:p>
            <a:r>
              <a:rPr lang="en-US" sz="1200" dirty="0" smtClean="0">
                <a:latin typeface="Courier"/>
                <a:cs typeface="Courier"/>
              </a:rPr>
              <a:t>   public </a:t>
            </a:r>
            <a:r>
              <a:rPr lang="en-US" sz="1200" dirty="0">
                <a:latin typeface="Courier"/>
                <a:cs typeface="Courier"/>
              </a:rPr>
              <a:t>void </a:t>
            </a:r>
            <a:r>
              <a:rPr lang="en-US" sz="1200" b="1" dirty="0">
                <a:solidFill>
                  <a:srgbClr val="0000FF"/>
                </a:solidFill>
                <a:latin typeface="Courier"/>
                <a:cs typeface="Courier"/>
              </a:rPr>
              <a:t>map</a:t>
            </a:r>
            <a:r>
              <a:rPr lang="en-US" sz="1200" dirty="0">
                <a:latin typeface="Courier"/>
                <a:cs typeface="Courier"/>
              </a:rPr>
              <a:t>(K key, V value) { </a:t>
            </a:r>
          </a:p>
          <a:p>
            <a:r>
              <a:rPr lang="en-US" sz="1200" dirty="0">
                <a:latin typeface="Courier"/>
                <a:cs typeface="Courier"/>
              </a:rPr>
              <a:t>     Object </a:t>
            </a:r>
            <a:r>
              <a:rPr lang="en-US" sz="1200" dirty="0" err="1">
                <a:solidFill>
                  <a:srgbClr val="FF0000"/>
                </a:solidFill>
                <a:latin typeface="Courier"/>
                <a:cs typeface="Courier"/>
              </a:rPr>
              <a:t>iResults</a:t>
            </a:r>
            <a:r>
              <a:rPr lang="en-US" sz="1200" dirty="0">
                <a:latin typeface="Courier"/>
                <a:cs typeface="Courier"/>
              </a:rPr>
              <a:t> = process(key, value)</a:t>
            </a:r>
            <a:r>
              <a:rPr lang="en-US" sz="1200" dirty="0" smtClean="0">
                <a:latin typeface="Courier"/>
                <a:cs typeface="Courier"/>
              </a:rPr>
              <a:t>; // </a:t>
            </a:r>
            <a:r>
              <a:rPr lang="en-US" altLang="zh-CN" sz="1100" dirty="0" smtClean="0"/>
              <a:t>②</a:t>
            </a:r>
            <a:endParaRPr lang="en-US" sz="1200" dirty="0" smtClean="0">
              <a:latin typeface="Courier"/>
              <a:cs typeface="Courier"/>
            </a:endParaRPr>
          </a:p>
          <a:p>
            <a:r>
              <a:rPr lang="en-US" sz="1200" dirty="0">
                <a:latin typeface="Courier"/>
                <a:cs typeface="Courier"/>
              </a:rPr>
              <a:t> </a:t>
            </a:r>
            <a:r>
              <a:rPr lang="en-US" sz="1200" dirty="0" smtClean="0">
                <a:latin typeface="Courier"/>
                <a:cs typeface="Courier"/>
              </a:rPr>
              <a:t>    </a:t>
            </a:r>
            <a:r>
              <a:rPr lang="en-US" altLang="zh-CN" sz="1200" dirty="0" err="1" smtClean="0">
                <a:latin typeface="Courier"/>
                <a:cs typeface="Courier"/>
              </a:rPr>
              <a:t>mapLevelBuffer.add</a:t>
            </a:r>
            <a:r>
              <a:rPr lang="en-US" altLang="zh-CN" sz="1200" dirty="0" smtClean="0">
                <a:latin typeface="Courier"/>
                <a:cs typeface="Courier"/>
              </a:rPr>
              <a:t>(</a:t>
            </a:r>
            <a:r>
              <a:rPr lang="en-US" altLang="zh-CN" sz="1200" dirty="0" err="1" smtClean="0">
                <a:solidFill>
                  <a:srgbClr val="FF0000"/>
                </a:solidFill>
                <a:latin typeface="Courier"/>
                <a:cs typeface="Courier"/>
              </a:rPr>
              <a:t>iResults</a:t>
            </a:r>
            <a:r>
              <a:rPr lang="en-US" altLang="zh-CN" sz="1200" dirty="0" smtClean="0">
                <a:latin typeface="Courier"/>
                <a:cs typeface="Courier"/>
              </a:rPr>
              <a:t>); // Optional</a:t>
            </a:r>
            <a:r>
              <a:rPr lang="en-US" sz="1200" dirty="0" smtClean="0">
                <a:latin typeface="Courier"/>
                <a:cs typeface="Courier"/>
              </a:rPr>
              <a:t> </a:t>
            </a:r>
            <a:endParaRPr lang="en-US" sz="1200" dirty="0">
              <a:latin typeface="Courier"/>
              <a:cs typeface="Courier"/>
            </a:endParaRPr>
          </a:p>
          <a:p>
            <a:r>
              <a:rPr lang="en-US" sz="1200" dirty="0" smtClean="0">
                <a:latin typeface="Courier"/>
                <a:cs typeface="Courier"/>
              </a:rPr>
              <a:t>     </a:t>
            </a:r>
            <a:r>
              <a:rPr lang="en-US" sz="1200" dirty="0">
                <a:latin typeface="Courier"/>
                <a:cs typeface="Courier"/>
              </a:rPr>
              <a:t>emit(</a:t>
            </a:r>
            <a:r>
              <a:rPr lang="en-US" sz="1200" dirty="0" err="1">
                <a:latin typeface="Courier"/>
                <a:cs typeface="Courier"/>
              </a:rPr>
              <a:t>newKey</a:t>
            </a:r>
            <a:r>
              <a:rPr lang="en-US" sz="1200" dirty="0">
                <a:latin typeface="Courier"/>
                <a:cs typeface="Courier"/>
              </a:rPr>
              <a:t>, </a:t>
            </a:r>
            <a:r>
              <a:rPr lang="en-US" sz="1200" dirty="0" err="1">
                <a:latin typeface="Courier"/>
                <a:cs typeface="Courier"/>
              </a:rPr>
              <a:t>newValue</a:t>
            </a:r>
            <a:r>
              <a:rPr lang="en-US" sz="1200" dirty="0">
                <a:latin typeface="Courier"/>
                <a:cs typeface="Courier"/>
              </a:rPr>
              <a:t>); </a:t>
            </a:r>
            <a:endParaRPr lang="en-US" sz="1200" dirty="0" smtClean="0">
              <a:latin typeface="Courier"/>
              <a:cs typeface="Courier"/>
            </a:endParaRPr>
          </a:p>
          <a:p>
            <a:r>
              <a:rPr lang="en-US" sz="1200" dirty="0">
                <a:latin typeface="Courier"/>
                <a:cs typeface="Courier"/>
              </a:rPr>
              <a:t> </a:t>
            </a:r>
            <a:r>
              <a:rPr lang="en-US" sz="1200" dirty="0" smtClean="0">
                <a:latin typeface="Courier"/>
                <a:cs typeface="Courier"/>
              </a:rPr>
              <a:t>  } </a:t>
            </a:r>
            <a:endParaRPr lang="en-US" sz="1200" dirty="0">
              <a:latin typeface="Courier"/>
              <a:cs typeface="Courier"/>
            </a:endParaRPr>
          </a:p>
          <a:p>
            <a:r>
              <a:rPr lang="en-US" sz="1200" dirty="0">
                <a:latin typeface="Courier"/>
                <a:cs typeface="Courier"/>
              </a:rPr>
              <a:t>}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833120" y="3737678"/>
            <a:ext cx="2938022" cy="753042"/>
          </a:xfrm>
          <a:prstGeom prst="straightConnector1">
            <a:avLst/>
          </a:prstGeom>
          <a:ln>
            <a:solidFill>
              <a:srgbClr val="4B48D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833120" y="4653280"/>
            <a:ext cx="2938022" cy="1518681"/>
          </a:xfrm>
          <a:prstGeom prst="straightConnector1">
            <a:avLst/>
          </a:prstGeom>
          <a:ln>
            <a:solidFill>
              <a:srgbClr val="4B48D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7416733" y="5305844"/>
            <a:ext cx="0" cy="763731"/>
          </a:xfrm>
          <a:prstGeom prst="straightConnector1">
            <a:avLst/>
          </a:prstGeom>
          <a:ln w="57150" cmpd="sng"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3797599" y="6031603"/>
            <a:ext cx="3587236" cy="0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7298526" y="5310296"/>
            <a:ext cx="325659" cy="0"/>
          </a:xfrm>
          <a:prstGeom prst="straightConnector1">
            <a:avLst/>
          </a:prstGeom>
          <a:ln w="57150" cmpd="sng"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7636516" y="4861998"/>
            <a:ext cx="0" cy="466561"/>
          </a:xfrm>
          <a:prstGeom prst="straightConnector1">
            <a:avLst/>
          </a:prstGeom>
          <a:ln w="57150" cmpd="sng"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5303590" y="5579754"/>
            <a:ext cx="5934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①</a:t>
            </a:r>
            <a:endParaRPr lang="en-US" sz="2400" b="1" dirty="0">
              <a:solidFill>
                <a:schemeClr val="tx2">
                  <a:lumMod val="60000"/>
                  <a:lumOff val="40000"/>
                </a:schemeClr>
              </a:solidFill>
              <a:latin typeface="Courier"/>
              <a:cs typeface="Courier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6902877" y="4547044"/>
            <a:ext cx="5934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chemeClr val="accent2"/>
                </a:solidFill>
              </a:rPr>
              <a:t>②</a:t>
            </a:r>
            <a:endParaRPr lang="en-US" sz="2400" b="1" dirty="0">
              <a:solidFill>
                <a:schemeClr val="accent2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553200" y="4156113"/>
            <a:ext cx="2488557" cy="338554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Object </a:t>
            </a:r>
            <a:r>
              <a:rPr lang="en-US" altLang="zh-CN" sz="1600" dirty="0" err="1" smtClean="0">
                <a:solidFill>
                  <a:schemeClr val="bg1"/>
                </a:solidFill>
                <a:latin typeface="Arial"/>
                <a:cs typeface="Arial"/>
              </a:rPr>
              <a:t>lifecylces</a:t>
            </a:r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 in map()</a:t>
            </a:r>
            <a:endParaRPr lang="en-US" sz="1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5779555" y="5693339"/>
            <a:ext cx="1098765" cy="276999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200" dirty="0" smtClean="0">
                <a:solidFill>
                  <a:schemeClr val="bg1"/>
                </a:solidFill>
                <a:latin typeface="Arial"/>
                <a:cs typeface="Arial"/>
              </a:rPr>
              <a:t>map-level</a:t>
            </a:r>
            <a:endParaRPr lang="en-US" sz="12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7384835" y="4657324"/>
            <a:ext cx="1098765" cy="276999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200" dirty="0" smtClean="0">
                <a:solidFill>
                  <a:schemeClr val="bg1"/>
                </a:solidFill>
                <a:latin typeface="Arial"/>
                <a:cs typeface="Arial"/>
              </a:rPr>
              <a:t>record-level</a:t>
            </a:r>
            <a:endParaRPr lang="en-US" sz="120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962819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3600" y="4993200"/>
            <a:ext cx="5005167" cy="183240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04" y="4036738"/>
            <a:ext cx="3346843" cy="2068195"/>
          </a:xfrm>
          <a:prstGeom prst="rect">
            <a:avLst/>
          </a:prstGeom>
          <a:ln>
            <a:noFill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Mprof</a:t>
            </a:r>
            <a:r>
              <a:rPr lang="en-US" altLang="zh-CN" dirty="0"/>
              <a:t> </a:t>
            </a:r>
            <a:r>
              <a:rPr lang="en-US" altLang="zh-CN" sz="2800" dirty="0"/>
              <a:t>– </a:t>
            </a:r>
            <a:r>
              <a:rPr lang="en-US" altLang="zh-CN" sz="2800" dirty="0" smtClean="0"/>
              <a:t>User code memory profiler </a:t>
            </a:r>
            <a:r>
              <a:rPr lang="en-US" altLang="zh-CN" sz="2400" dirty="0"/>
              <a:t>– Code template</a:t>
            </a:r>
            <a:endParaRPr lang="en-US" sz="2400" dirty="0"/>
          </a:p>
        </p:txBody>
      </p:sp>
      <p:sp>
        <p:nvSpPr>
          <p:cNvPr id="18" name="Rectangle 17"/>
          <p:cNvSpPr/>
          <p:nvPr/>
        </p:nvSpPr>
        <p:spPr>
          <a:xfrm>
            <a:off x="3463313" y="2317085"/>
            <a:ext cx="5601319" cy="2308324"/>
          </a:xfrm>
          <a:prstGeom prst="rect">
            <a:avLst/>
          </a:prstGeom>
          <a:solidFill>
            <a:srgbClr val="C6D9F1"/>
          </a:solidFill>
          <a:ln w="28575" cmpd="sng">
            <a:solidFill>
              <a:srgbClr val="4B48D6"/>
            </a:solidFill>
          </a:ln>
        </p:spPr>
        <p:txBody>
          <a:bodyPr wrap="square">
            <a:spAutoFit/>
          </a:bodyPr>
          <a:lstStyle/>
          <a:p>
            <a:r>
              <a:rPr lang="en-US" sz="1200" dirty="0">
                <a:latin typeface="Courier"/>
                <a:cs typeface="Courier"/>
              </a:rPr>
              <a:t>public class Reducer {</a:t>
            </a:r>
          </a:p>
          <a:p>
            <a:r>
              <a:rPr lang="en-US" sz="1200" dirty="0">
                <a:latin typeface="Courier"/>
                <a:cs typeface="Courier"/>
              </a:rPr>
              <a:t>   private Object </a:t>
            </a:r>
            <a:r>
              <a:rPr lang="en-US" sz="1200" dirty="0" err="1">
                <a:solidFill>
                  <a:srgbClr val="FF0000"/>
                </a:solidFill>
                <a:latin typeface="Courier"/>
                <a:cs typeface="Courier"/>
              </a:rPr>
              <a:t>reduceLevelbuffer</a:t>
            </a:r>
            <a:r>
              <a:rPr lang="en-US" sz="1200" dirty="0">
                <a:latin typeface="Courier"/>
                <a:cs typeface="Courier"/>
              </a:rPr>
              <a:t>; </a:t>
            </a:r>
            <a:r>
              <a:rPr lang="en-US" sz="1200" dirty="0" smtClean="0">
                <a:latin typeface="Courier"/>
                <a:cs typeface="Courier"/>
              </a:rPr>
              <a:t>// </a:t>
            </a:r>
            <a:r>
              <a:rPr lang="en-US" altLang="zh-CN" sz="1200" dirty="0" smtClean="0"/>
              <a:t>①</a:t>
            </a:r>
            <a:endParaRPr lang="en-US" sz="1200" b="1" dirty="0">
              <a:latin typeface="Courier"/>
              <a:cs typeface="Courier"/>
            </a:endParaRPr>
          </a:p>
          <a:p>
            <a:r>
              <a:rPr lang="en-US" sz="1200" dirty="0">
                <a:latin typeface="Courier"/>
                <a:cs typeface="Courier"/>
              </a:rPr>
              <a:t>   </a:t>
            </a:r>
          </a:p>
          <a:p>
            <a:r>
              <a:rPr lang="en-US" sz="1200" dirty="0">
                <a:latin typeface="Courier"/>
                <a:cs typeface="Courier"/>
              </a:rPr>
              <a:t>   public void </a:t>
            </a:r>
            <a:r>
              <a:rPr lang="en-US" sz="1200" b="1" dirty="0">
                <a:solidFill>
                  <a:srgbClr val="0000FF"/>
                </a:solidFill>
                <a:latin typeface="Courier"/>
                <a:cs typeface="Courier"/>
              </a:rPr>
              <a:t>reduce</a:t>
            </a:r>
            <a:r>
              <a:rPr lang="en-US" sz="1200" dirty="0">
                <a:latin typeface="Courier"/>
                <a:cs typeface="Courier"/>
              </a:rPr>
              <a:t>(K key, </a:t>
            </a:r>
            <a:r>
              <a:rPr lang="en-US" sz="1200" dirty="0" err="1">
                <a:latin typeface="Courier"/>
                <a:cs typeface="Courier"/>
              </a:rPr>
              <a:t>Iterable</a:t>
            </a:r>
            <a:r>
              <a:rPr lang="en-US" sz="1200" dirty="0">
                <a:latin typeface="Courier"/>
                <a:cs typeface="Courier"/>
              </a:rPr>
              <a:t>&lt;V&gt; values) { </a:t>
            </a:r>
          </a:p>
          <a:p>
            <a:r>
              <a:rPr lang="en-US" sz="1200" dirty="0">
                <a:latin typeface="Courier"/>
                <a:cs typeface="Courier"/>
              </a:rPr>
              <a:t>     Object </a:t>
            </a:r>
            <a:r>
              <a:rPr lang="en-US" sz="1200" dirty="0" err="1">
                <a:solidFill>
                  <a:srgbClr val="FF0000"/>
                </a:solidFill>
                <a:latin typeface="Courier"/>
                <a:cs typeface="Courier"/>
              </a:rPr>
              <a:t>groupLevelBuffer</a:t>
            </a:r>
            <a:r>
              <a:rPr lang="en-US" sz="1200" dirty="0">
                <a:latin typeface="Courier"/>
                <a:cs typeface="Courier"/>
              </a:rPr>
              <a:t>; </a:t>
            </a:r>
            <a:r>
              <a:rPr lang="en-US" sz="1200" dirty="0" smtClean="0">
                <a:latin typeface="Courier"/>
                <a:cs typeface="Courier"/>
              </a:rPr>
              <a:t>// </a:t>
            </a:r>
            <a:r>
              <a:rPr lang="en-US" altLang="zh-CN" sz="1200" dirty="0" smtClean="0"/>
              <a:t>②</a:t>
            </a:r>
            <a:endParaRPr lang="fi-FI" sz="1200" dirty="0" smtClean="0">
              <a:latin typeface="Courier"/>
              <a:cs typeface="Courier"/>
            </a:endParaRPr>
          </a:p>
          <a:p>
            <a:r>
              <a:rPr lang="fi-FI" sz="1200" dirty="0" smtClean="0">
                <a:latin typeface="Courier"/>
                <a:cs typeface="Courier"/>
              </a:rPr>
              <a:t>     </a:t>
            </a:r>
            <a:r>
              <a:rPr lang="fi-FI" sz="1200" b="1" dirty="0" err="1" smtClean="0">
                <a:solidFill>
                  <a:srgbClr val="0000FF"/>
                </a:solidFill>
                <a:latin typeface="Courier"/>
                <a:cs typeface="Courier"/>
              </a:rPr>
              <a:t>while</a:t>
            </a:r>
            <a:r>
              <a:rPr lang="fi-FI" sz="1200" b="1" dirty="0" smtClean="0">
                <a:solidFill>
                  <a:srgbClr val="0000FF"/>
                </a:solidFill>
                <a:latin typeface="Courier"/>
                <a:cs typeface="Courier"/>
              </a:rPr>
              <a:t> (</a:t>
            </a:r>
            <a:r>
              <a:rPr lang="fi-FI" sz="1200" b="1" dirty="0" err="1" smtClean="0">
                <a:solidFill>
                  <a:srgbClr val="0000FF"/>
                </a:solidFill>
                <a:latin typeface="Courier"/>
                <a:cs typeface="Courier"/>
              </a:rPr>
              <a:t>values.hashNext</a:t>
            </a:r>
            <a:r>
              <a:rPr lang="fi-FI" sz="1200" b="1" dirty="0" smtClean="0">
                <a:solidFill>
                  <a:srgbClr val="0000FF"/>
                </a:solidFill>
                <a:latin typeface="Courier"/>
                <a:cs typeface="Courier"/>
              </a:rPr>
              <a:t>()) </a:t>
            </a:r>
            <a:r>
              <a:rPr lang="fi-FI" sz="1200" dirty="0">
                <a:latin typeface="Courier"/>
                <a:cs typeface="Courier"/>
              </a:rPr>
              <a:t>{ </a:t>
            </a:r>
            <a:r>
              <a:rPr lang="en-US" sz="1200" dirty="0" smtClean="0">
                <a:latin typeface="Courier"/>
                <a:cs typeface="Courier"/>
              </a:rPr>
              <a:t>// </a:t>
            </a:r>
            <a:r>
              <a:rPr lang="en-US" altLang="zh-CN" sz="1200" dirty="0" smtClean="0">
                <a:latin typeface="Courier"/>
                <a:cs typeface="Courier"/>
              </a:rPr>
              <a:t>process &lt;</a:t>
            </a:r>
            <a:r>
              <a:rPr lang="en-US" altLang="zh-CN" sz="1200" dirty="0" err="1" smtClean="0">
                <a:latin typeface="Courier"/>
                <a:cs typeface="Courier"/>
              </a:rPr>
              <a:t>k,list</a:t>
            </a:r>
            <a:r>
              <a:rPr lang="en-US" altLang="zh-CN" sz="1200" dirty="0" smtClean="0">
                <a:latin typeface="Courier"/>
                <a:cs typeface="Courier"/>
              </a:rPr>
              <a:t>(v)&gt;</a:t>
            </a:r>
            <a:endParaRPr lang="fi-FI" sz="1200" dirty="0">
              <a:latin typeface="Courier"/>
              <a:cs typeface="Courier"/>
            </a:endParaRPr>
          </a:p>
          <a:p>
            <a:r>
              <a:rPr lang="fi-FI" sz="1200" dirty="0">
                <a:latin typeface="Courier"/>
                <a:cs typeface="Courier"/>
              </a:rPr>
              <a:t>       Object </a:t>
            </a:r>
            <a:r>
              <a:rPr lang="fi-FI" sz="1200" dirty="0" err="1">
                <a:solidFill>
                  <a:srgbClr val="FF0000"/>
                </a:solidFill>
                <a:latin typeface="Courier"/>
                <a:cs typeface="Courier"/>
              </a:rPr>
              <a:t>iResults</a:t>
            </a:r>
            <a:r>
              <a:rPr lang="fi-FI" sz="1200" dirty="0">
                <a:latin typeface="Courier"/>
                <a:cs typeface="Courier"/>
              </a:rPr>
              <a:t> = </a:t>
            </a:r>
            <a:r>
              <a:rPr lang="fi-FI" sz="1200" dirty="0" err="1">
                <a:latin typeface="Courier"/>
                <a:cs typeface="Courier"/>
              </a:rPr>
              <a:t>process(key</a:t>
            </a:r>
            <a:r>
              <a:rPr lang="fi-FI" sz="1200" dirty="0">
                <a:latin typeface="Courier"/>
                <a:cs typeface="Courier"/>
              </a:rPr>
              <a:t>, </a:t>
            </a:r>
            <a:r>
              <a:rPr lang="fi-FI" sz="1200" dirty="0" err="1">
                <a:latin typeface="Courier"/>
                <a:cs typeface="Courier"/>
              </a:rPr>
              <a:t>value</a:t>
            </a:r>
            <a:r>
              <a:rPr lang="fi-FI" sz="1200" dirty="0">
                <a:latin typeface="Courier"/>
                <a:cs typeface="Courier"/>
              </a:rPr>
              <a:t>); </a:t>
            </a:r>
            <a:r>
              <a:rPr lang="fi-FI" sz="1200" dirty="0" smtClean="0">
                <a:latin typeface="Courier"/>
                <a:cs typeface="Courier"/>
              </a:rPr>
              <a:t>// </a:t>
            </a:r>
            <a:r>
              <a:rPr lang="en-US" sz="1200" dirty="0" smtClean="0"/>
              <a:t>③</a:t>
            </a:r>
          </a:p>
          <a:p>
            <a:r>
              <a:rPr lang="en-US" sz="1200" dirty="0">
                <a:latin typeface="Courier"/>
                <a:cs typeface="Courier"/>
              </a:rPr>
              <a:t>	 </a:t>
            </a:r>
            <a:r>
              <a:rPr lang="en-US" sz="1200" dirty="0" smtClean="0">
                <a:latin typeface="Courier"/>
                <a:cs typeface="Courier"/>
              </a:rPr>
              <a:t> </a:t>
            </a:r>
            <a:r>
              <a:rPr lang="en-US" sz="1200" dirty="0" err="1" smtClean="0">
                <a:latin typeface="Courier"/>
                <a:cs typeface="Courier"/>
              </a:rPr>
              <a:t>groupLevelBuffer.add</a:t>
            </a:r>
            <a:r>
              <a:rPr lang="en-US" sz="1200" dirty="0" smtClean="0">
                <a:latin typeface="Courier"/>
                <a:cs typeface="Courier"/>
              </a:rPr>
              <a:t>(</a:t>
            </a:r>
            <a:r>
              <a:rPr lang="fi-FI" sz="1200" dirty="0" err="1">
                <a:solidFill>
                  <a:srgbClr val="FF0000"/>
                </a:solidFill>
                <a:latin typeface="Courier"/>
                <a:cs typeface="Courier"/>
              </a:rPr>
              <a:t>iResults</a:t>
            </a:r>
            <a:r>
              <a:rPr lang="en-US" sz="1200" dirty="0" smtClean="0">
                <a:latin typeface="Courier"/>
                <a:cs typeface="Courier"/>
              </a:rPr>
              <a:t>); // Optional</a:t>
            </a:r>
            <a:endParaRPr lang="fi-FI" sz="1200" dirty="0" smtClean="0">
              <a:latin typeface="Courier"/>
              <a:cs typeface="Courier"/>
            </a:endParaRPr>
          </a:p>
          <a:p>
            <a:r>
              <a:rPr lang="fi-FI" sz="1200" dirty="0">
                <a:latin typeface="Courier"/>
                <a:cs typeface="Courier"/>
              </a:rPr>
              <a:t> </a:t>
            </a:r>
            <a:r>
              <a:rPr lang="fi-FI" sz="1200" dirty="0" smtClean="0">
                <a:latin typeface="Courier"/>
                <a:cs typeface="Courier"/>
              </a:rPr>
              <a:t>      </a:t>
            </a:r>
            <a:r>
              <a:rPr lang="fi-FI" sz="1200" dirty="0" err="1" smtClean="0">
                <a:latin typeface="Courier"/>
                <a:cs typeface="Courier"/>
              </a:rPr>
              <a:t>emit</a:t>
            </a:r>
            <a:r>
              <a:rPr lang="fi-FI" sz="1200" dirty="0" err="1">
                <a:latin typeface="Courier"/>
                <a:cs typeface="Courier"/>
              </a:rPr>
              <a:t>(newKey</a:t>
            </a:r>
            <a:r>
              <a:rPr lang="fi-FI" sz="1200" dirty="0">
                <a:latin typeface="Courier"/>
                <a:cs typeface="Courier"/>
              </a:rPr>
              <a:t>, </a:t>
            </a:r>
            <a:r>
              <a:rPr lang="fi-FI" sz="1200" dirty="0" err="1">
                <a:latin typeface="Courier"/>
                <a:cs typeface="Courier"/>
              </a:rPr>
              <a:t>newValue</a:t>
            </a:r>
            <a:r>
              <a:rPr lang="fi-FI" sz="1200" dirty="0">
                <a:latin typeface="Courier"/>
                <a:cs typeface="Courier"/>
              </a:rPr>
              <a:t>); </a:t>
            </a:r>
            <a:endParaRPr lang="fi-FI" sz="1200" dirty="0" smtClean="0">
              <a:latin typeface="Courier"/>
              <a:cs typeface="Courier"/>
            </a:endParaRPr>
          </a:p>
          <a:p>
            <a:r>
              <a:rPr lang="fi-FI" sz="1200" dirty="0">
                <a:latin typeface="Courier"/>
                <a:cs typeface="Courier"/>
              </a:rPr>
              <a:t> </a:t>
            </a:r>
            <a:r>
              <a:rPr lang="fi-FI" sz="1200" dirty="0" smtClean="0">
                <a:latin typeface="Courier"/>
                <a:cs typeface="Courier"/>
              </a:rPr>
              <a:t>    }</a:t>
            </a:r>
            <a:endParaRPr lang="fi-FI" sz="1200" dirty="0">
              <a:latin typeface="Courier"/>
              <a:cs typeface="Courier"/>
            </a:endParaRPr>
          </a:p>
          <a:p>
            <a:r>
              <a:rPr lang="fi-FI" sz="1200" dirty="0" smtClean="0">
                <a:latin typeface="Courier"/>
                <a:cs typeface="Courier"/>
              </a:rPr>
              <a:t>   }</a:t>
            </a:r>
            <a:endParaRPr lang="fi-FI" sz="1200" dirty="0">
              <a:latin typeface="Courier"/>
              <a:cs typeface="Courier"/>
            </a:endParaRPr>
          </a:p>
          <a:p>
            <a:r>
              <a:rPr lang="fi-FI" sz="1200" dirty="0">
                <a:latin typeface="Courier"/>
                <a:cs typeface="Courier"/>
              </a:rPr>
              <a:t>}</a:t>
            </a:r>
            <a:endParaRPr lang="en-US" sz="1200" dirty="0">
              <a:latin typeface="Courier"/>
              <a:cs typeface="Courier"/>
            </a:endParaRPr>
          </a:p>
        </p:txBody>
      </p:sp>
      <p:cxnSp>
        <p:nvCxnSpPr>
          <p:cNvPr id="23" name="Straight Arrow Connector 22"/>
          <p:cNvCxnSpPr/>
          <p:nvPr/>
        </p:nvCxnSpPr>
        <p:spPr>
          <a:xfrm flipV="1">
            <a:off x="6413584" y="5602122"/>
            <a:ext cx="0" cy="649660"/>
          </a:xfrm>
          <a:prstGeom prst="straightConnector1">
            <a:avLst/>
          </a:prstGeom>
          <a:ln w="57150" cmpd="sng"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>
            <a:off x="3463313" y="6213810"/>
            <a:ext cx="2918373" cy="0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>
            <a:off x="6381685" y="5749761"/>
            <a:ext cx="1040783" cy="0"/>
          </a:xfrm>
          <a:prstGeom prst="straightConnector1">
            <a:avLst/>
          </a:prstGeom>
          <a:ln w="57150" cmpd="sng"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7408665" y="5283200"/>
            <a:ext cx="0" cy="466561"/>
          </a:xfrm>
          <a:prstGeom prst="straightConnector1">
            <a:avLst/>
          </a:prstGeom>
          <a:ln w="57150" cmpd="sng"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>
            <a:off x="7257704" y="5346664"/>
            <a:ext cx="329527" cy="0"/>
          </a:xfrm>
          <a:prstGeom prst="straightConnector1">
            <a:avLst/>
          </a:prstGeom>
          <a:ln w="57150" cmpd="sng">
            <a:solidFill>
              <a:srgbClr val="4B48D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7574870" y="4983504"/>
            <a:ext cx="1" cy="363160"/>
          </a:xfrm>
          <a:prstGeom prst="straightConnector1">
            <a:avLst/>
          </a:prstGeom>
          <a:ln w="57150" cmpd="sng">
            <a:solidFill>
              <a:srgbClr val="4B48D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7081402" y="4675573"/>
            <a:ext cx="5934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4B48D6"/>
                </a:solidFill>
              </a:rPr>
              <a:t>③</a:t>
            </a:r>
            <a:endParaRPr lang="fi-FI" sz="2400" b="1" dirty="0">
              <a:solidFill>
                <a:srgbClr val="4B48D6"/>
              </a:solidFill>
              <a:latin typeface="Courier"/>
              <a:cs typeface="Courier"/>
            </a:endParaRPr>
          </a:p>
        </p:txBody>
      </p:sp>
      <p:sp>
        <p:nvSpPr>
          <p:cNvPr id="32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0EDF6D50-356D-664E-8AD2-94D574649C75}" type="slidenum">
              <a:rPr lang="en-US" smtClean="0"/>
              <a:t>91</a:t>
            </a:fld>
            <a:endParaRPr lang="en-US"/>
          </a:p>
        </p:txBody>
      </p:sp>
      <p:cxnSp>
        <p:nvCxnSpPr>
          <p:cNvPr id="34" name="Straight Arrow Connector 33"/>
          <p:cNvCxnSpPr>
            <a:endCxn id="18" idx="1"/>
          </p:cNvCxnSpPr>
          <p:nvPr/>
        </p:nvCxnSpPr>
        <p:spPr>
          <a:xfrm flipV="1">
            <a:off x="2611120" y="3471247"/>
            <a:ext cx="852193" cy="1060117"/>
          </a:xfrm>
          <a:prstGeom prst="straightConnector1">
            <a:avLst/>
          </a:prstGeom>
          <a:ln>
            <a:solidFill>
              <a:srgbClr val="4B48D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2611120" y="4663440"/>
            <a:ext cx="852193" cy="1224154"/>
          </a:xfrm>
          <a:prstGeom prst="straightConnector1">
            <a:avLst/>
          </a:prstGeom>
          <a:ln>
            <a:solidFill>
              <a:srgbClr val="4B48D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Content Placeholder 2"/>
          <p:cNvSpPr>
            <a:spLocks noGrp="1"/>
          </p:cNvSpPr>
          <p:nvPr>
            <p:ph idx="1"/>
          </p:nvPr>
        </p:nvSpPr>
        <p:spPr>
          <a:xfrm>
            <a:off x="457200" y="1383098"/>
            <a:ext cx="8229600" cy="2088149"/>
          </a:xfrm>
        </p:spPr>
        <p:txBody>
          <a:bodyPr>
            <a:normAutofit/>
          </a:bodyPr>
          <a:lstStyle/>
          <a:p>
            <a:r>
              <a:rPr lang="en-US" dirty="0" smtClean="0"/>
              <a:t>Objects in reduce()</a:t>
            </a:r>
          </a:p>
          <a:p>
            <a:pPr lvl="1"/>
            <a:r>
              <a:rPr lang="en-US" dirty="0" smtClean="0"/>
              <a:t>Fixed lifecycles (</a:t>
            </a:r>
            <a:r>
              <a:rPr lang="en-US" altLang="zh-CN" dirty="0" smtClean="0"/>
              <a:t>① reduce</a:t>
            </a:r>
            <a:r>
              <a:rPr lang="en-US" dirty="0" smtClean="0"/>
              <a:t>-level, </a:t>
            </a:r>
            <a:r>
              <a:rPr lang="en-US" altLang="zh-CN" dirty="0" smtClean="0"/>
              <a:t>② </a:t>
            </a:r>
            <a:r>
              <a:rPr lang="en-US" dirty="0" smtClean="0"/>
              <a:t>group-</a:t>
            </a:r>
            <a:r>
              <a:rPr lang="en-US" dirty="0"/>
              <a:t>level, ③</a:t>
            </a:r>
            <a:r>
              <a:rPr lang="fi-FI" dirty="0"/>
              <a:t> </a:t>
            </a:r>
            <a:r>
              <a:rPr lang="fi-FI" dirty="0" smtClean="0"/>
              <a:t>r</a:t>
            </a:r>
            <a:r>
              <a:rPr lang="en-US" dirty="0" err="1" smtClean="0"/>
              <a:t>ecord</a:t>
            </a:r>
            <a:r>
              <a:rPr lang="en-US" dirty="0" smtClean="0"/>
              <a:t>-level)</a:t>
            </a:r>
          </a:p>
          <a:p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</p:txBody>
      </p:sp>
      <p:sp>
        <p:nvSpPr>
          <p:cNvPr id="38" name="Rectangle 37"/>
          <p:cNvSpPr/>
          <p:nvPr/>
        </p:nvSpPr>
        <p:spPr>
          <a:xfrm>
            <a:off x="6217919" y="4274378"/>
            <a:ext cx="2846713" cy="338554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Object </a:t>
            </a:r>
            <a:r>
              <a:rPr lang="en-US" altLang="zh-CN" sz="1600" dirty="0" err="1" smtClean="0">
                <a:solidFill>
                  <a:schemeClr val="bg1"/>
                </a:solidFill>
                <a:latin typeface="Arial"/>
                <a:cs typeface="Arial"/>
              </a:rPr>
              <a:t>lifecylces</a:t>
            </a:r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 in reduce()</a:t>
            </a:r>
            <a:endParaRPr lang="en-US" sz="1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4766315" y="5767259"/>
            <a:ext cx="5934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①</a:t>
            </a:r>
            <a:endParaRPr lang="en-US" sz="2400" b="1" dirty="0">
              <a:solidFill>
                <a:schemeClr val="tx2">
                  <a:lumMod val="60000"/>
                  <a:lumOff val="40000"/>
                </a:schemeClr>
              </a:solidFill>
              <a:latin typeface="Courier"/>
              <a:cs typeface="Courier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5242280" y="5880844"/>
            <a:ext cx="1098765" cy="276999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200" dirty="0" smtClean="0">
                <a:solidFill>
                  <a:schemeClr val="bg1"/>
                </a:solidFill>
                <a:latin typeface="Arial"/>
                <a:cs typeface="Arial"/>
              </a:rPr>
              <a:t>reduce-level</a:t>
            </a:r>
            <a:endParaRPr lang="en-US" sz="12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6589284" y="5087918"/>
            <a:ext cx="5934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chemeClr val="accent2"/>
                </a:solidFill>
              </a:rPr>
              <a:t>②</a:t>
            </a:r>
            <a:endParaRPr lang="en-US" sz="2400" b="1" dirty="0">
              <a:solidFill>
                <a:schemeClr val="accent2"/>
              </a:solidFill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5606835" y="5198198"/>
            <a:ext cx="1098765" cy="276999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200" dirty="0" smtClean="0">
                <a:solidFill>
                  <a:schemeClr val="bg1"/>
                </a:solidFill>
                <a:latin typeface="Arial"/>
                <a:cs typeface="Arial"/>
              </a:rPr>
              <a:t>group-level</a:t>
            </a:r>
            <a:endParaRPr lang="en-US" sz="12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7574870" y="4809876"/>
            <a:ext cx="1098765" cy="276999"/>
          </a:xfrm>
          <a:prstGeom prst="rect">
            <a:avLst/>
          </a:prstGeom>
          <a:solidFill>
            <a:srgbClr val="4B48D6"/>
          </a:solidFill>
          <a:ln>
            <a:solidFill>
              <a:srgbClr val="4B48D6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1200" dirty="0" smtClean="0">
                <a:solidFill>
                  <a:schemeClr val="bg1"/>
                </a:solidFill>
                <a:latin typeface="Arial"/>
                <a:cs typeface="Arial"/>
              </a:rPr>
              <a:t>record-level</a:t>
            </a:r>
            <a:endParaRPr lang="en-US" sz="12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3463313" y="6590670"/>
            <a:ext cx="1159487" cy="261610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050" dirty="0" smtClean="0">
                <a:solidFill>
                  <a:schemeClr val="bg1"/>
                </a:solidFill>
                <a:latin typeface="Arial"/>
                <a:cs typeface="Arial"/>
              </a:rPr>
              <a:t>&lt;k, list(v)&gt;</a:t>
            </a:r>
            <a:endParaRPr lang="en-US" sz="105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079700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44" grpId="0"/>
      <p:bldP spid="45" grpId="0" animBg="1"/>
      <p:bldP spid="47" grpId="0"/>
      <p:bldP spid="48" grpId="0" animBg="1"/>
      <p:bldP spid="49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Mprof</a:t>
            </a:r>
            <a:r>
              <a:rPr lang="en-US" altLang="zh-CN" dirty="0"/>
              <a:t> </a:t>
            </a:r>
            <a:r>
              <a:rPr lang="en-US" altLang="zh-CN" sz="2800" dirty="0"/>
              <a:t>– </a:t>
            </a:r>
            <a:r>
              <a:rPr lang="en-US" altLang="zh-CN" sz="2800" dirty="0" smtClean="0"/>
              <a:t>User code memory profiler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Lifecycle-aware</a:t>
            </a:r>
            <a:r>
              <a:rPr lang="zh-CN" altLang="en-US" dirty="0" smtClean="0"/>
              <a:t> </a:t>
            </a:r>
            <a:r>
              <a:rPr lang="en-US" altLang="zh-CN" dirty="0" smtClean="0"/>
              <a:t>monitoring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strategy</a:t>
            </a:r>
          </a:p>
          <a:p>
            <a:pPr lvl="1"/>
            <a:r>
              <a:rPr lang="en-US" altLang="zh-CN" dirty="0" smtClean="0"/>
              <a:t>Generate</a:t>
            </a:r>
            <a:r>
              <a:rPr lang="zh-CN" altLang="en-US" dirty="0" smtClean="0"/>
              <a:t> </a:t>
            </a:r>
            <a:r>
              <a:rPr lang="en-US" altLang="zh-CN" dirty="0" smtClean="0"/>
              <a:t>heap</a:t>
            </a:r>
            <a:r>
              <a:rPr lang="zh-CN" altLang="en-US" dirty="0" smtClean="0"/>
              <a:t> </a:t>
            </a:r>
            <a:r>
              <a:rPr lang="en-US" altLang="zh-CN" dirty="0" smtClean="0"/>
              <a:t>dump</a:t>
            </a:r>
            <a:r>
              <a:rPr lang="zh-CN" altLang="en-US" dirty="0" smtClean="0"/>
              <a:t> </a:t>
            </a:r>
            <a:r>
              <a:rPr lang="en-US" altLang="zh-CN" dirty="0" smtClean="0"/>
              <a:t>according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objects’</a:t>
            </a:r>
            <a:r>
              <a:rPr lang="zh-CN" altLang="en-US" dirty="0" smtClean="0"/>
              <a:t> </a:t>
            </a:r>
            <a:r>
              <a:rPr lang="en-US" altLang="zh-CN" dirty="0" smtClean="0"/>
              <a:t>lifecycles</a:t>
            </a:r>
          </a:p>
          <a:p>
            <a:pPr lvl="2"/>
            <a:r>
              <a:rPr lang="en-US" altLang="zh-CN" dirty="0" smtClean="0"/>
              <a:t>map():     map-level, record-level</a:t>
            </a:r>
          </a:p>
          <a:p>
            <a:pPr lvl="2"/>
            <a:r>
              <a:rPr lang="en-US" altLang="zh-CN" dirty="0" smtClean="0"/>
              <a:t>reduce(): reduce-level, group-level, record-level</a:t>
            </a:r>
          </a:p>
        </p:txBody>
      </p:sp>
      <p:sp>
        <p:nvSpPr>
          <p:cNvPr id="88" name="Rectangle 87"/>
          <p:cNvSpPr/>
          <p:nvPr/>
        </p:nvSpPr>
        <p:spPr>
          <a:xfrm>
            <a:off x="1620994" y="2752418"/>
            <a:ext cx="971337" cy="338554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reduce()</a:t>
            </a:r>
            <a:endParaRPr lang="en-US" sz="1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89" name="Rectangle 88"/>
          <p:cNvSpPr/>
          <p:nvPr/>
        </p:nvSpPr>
        <p:spPr>
          <a:xfrm>
            <a:off x="1620994" y="2379728"/>
            <a:ext cx="971337" cy="338554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map()</a:t>
            </a:r>
            <a:endParaRPr lang="en-US" sz="160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003466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altLang="zh-CN" dirty="0" smtClean="0"/>
              <a:t>Lifecycle-aware</a:t>
            </a:r>
            <a:r>
              <a:rPr lang="zh-CN" altLang="en-US" dirty="0" smtClean="0"/>
              <a:t> </a:t>
            </a:r>
            <a:r>
              <a:rPr lang="en-US" altLang="zh-CN" dirty="0" smtClean="0"/>
              <a:t>monitoring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strategy</a:t>
            </a:r>
          </a:p>
          <a:p>
            <a:pPr lvl="1"/>
            <a:r>
              <a:rPr lang="en-US" altLang="zh-CN" dirty="0" smtClean="0"/>
              <a:t>Why </a:t>
            </a:r>
            <a:r>
              <a:rPr lang="en-US" altLang="zh-CN" dirty="0" smtClean="0"/>
              <a:t>us</a:t>
            </a:r>
            <a:r>
              <a:rPr lang="en-US" altLang="zh-CN" dirty="0" smtClean="0"/>
              <a:t>e</a:t>
            </a:r>
            <a:r>
              <a:rPr lang="en-US" altLang="zh-CN" dirty="0" smtClean="0"/>
              <a:t> </a:t>
            </a:r>
            <a:r>
              <a:rPr lang="en-US" altLang="zh-CN" dirty="0" smtClean="0"/>
              <a:t>heap dumps?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Mprof</a:t>
            </a:r>
            <a:r>
              <a:rPr lang="en-US" altLang="zh-CN" dirty="0"/>
              <a:t> </a:t>
            </a:r>
            <a:r>
              <a:rPr lang="en-US" altLang="zh-CN" sz="2800" dirty="0"/>
              <a:t>– </a:t>
            </a:r>
            <a:r>
              <a:rPr lang="en-US" altLang="zh-CN" sz="2800" dirty="0" smtClean="0"/>
              <a:t>User code memory profiler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551024" y="2497752"/>
            <a:ext cx="2846713" cy="553998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Directly monitoring</a:t>
            </a:r>
          </a:p>
          <a:p>
            <a:pPr algn="ctr"/>
            <a:r>
              <a:rPr lang="en-US" altLang="zh-CN" sz="1400" dirty="0" smtClean="0">
                <a:solidFill>
                  <a:schemeClr val="bg1"/>
                </a:solidFill>
                <a:latin typeface="Arial"/>
                <a:cs typeface="Arial"/>
              </a:rPr>
              <a:t>(contains unreferenced objects)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2000" y="3070800"/>
            <a:ext cx="6121400" cy="24765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10056" y="4305465"/>
            <a:ext cx="2846713" cy="769441"/>
          </a:xfrm>
          <a:prstGeom prst="rect">
            <a:avLst/>
          </a:prstGeom>
          <a:solidFill>
            <a:schemeClr val="accent2"/>
          </a:solidFill>
        </p:spPr>
        <p:txBody>
          <a:bodyPr wrap="square" lIns="36000" rIns="36000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Monitoring with pre-GC</a:t>
            </a:r>
          </a:p>
          <a:p>
            <a:pPr algn="ctr"/>
            <a:r>
              <a:rPr lang="en-US" altLang="zh-CN" sz="1400" dirty="0" smtClean="0">
                <a:solidFill>
                  <a:schemeClr val="bg1"/>
                </a:solidFill>
                <a:latin typeface="Arial"/>
                <a:cs typeface="Arial"/>
              </a:rPr>
              <a:t>(buffered data, framework objects)</a:t>
            </a:r>
          </a:p>
          <a:p>
            <a:pPr algn="ctr"/>
            <a:r>
              <a:rPr lang="en-US" altLang="zh-CN" sz="1400" dirty="0" smtClean="0">
                <a:solidFill>
                  <a:schemeClr val="bg1"/>
                </a:solidFill>
                <a:latin typeface="Arial"/>
                <a:cs typeface="Arial"/>
              </a:rPr>
              <a:t>(time-consuming, CPU overhead)</a:t>
            </a:r>
            <a:endParaRPr lang="en-US" altLang="zh-CN" sz="14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737133" y="4582464"/>
            <a:ext cx="2846713" cy="33855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Real memory usage</a:t>
            </a:r>
            <a:endParaRPr lang="en-US" altLang="zh-CN" sz="1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cxnSp>
        <p:nvCxnSpPr>
          <p:cNvPr id="5" name="Straight Arrow Connector 4"/>
          <p:cNvCxnSpPr>
            <a:stCxn id="6" idx="2"/>
          </p:cNvCxnSpPr>
          <p:nvPr/>
        </p:nvCxnSpPr>
        <p:spPr>
          <a:xfrm flipH="1">
            <a:off x="6459096" y="3051750"/>
            <a:ext cx="515285" cy="583223"/>
          </a:xfrm>
          <a:prstGeom prst="straightConnector1">
            <a:avLst/>
          </a:prstGeom>
          <a:ln>
            <a:solidFill>
              <a:srgbClr val="3F40B8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stCxn id="10" idx="0"/>
          </p:cNvCxnSpPr>
          <p:nvPr/>
        </p:nvCxnSpPr>
        <p:spPr>
          <a:xfrm flipH="1" flipV="1">
            <a:off x="6732787" y="4088201"/>
            <a:ext cx="427703" cy="494263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9" idx="3"/>
          </p:cNvCxnSpPr>
          <p:nvPr/>
        </p:nvCxnSpPr>
        <p:spPr>
          <a:xfrm flipV="1">
            <a:off x="2956769" y="4193358"/>
            <a:ext cx="579312" cy="496828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95504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2000" y="3070800"/>
            <a:ext cx="6121400" cy="2476500"/>
          </a:xfrm>
          <a:prstGeom prst="rect">
            <a:avLst/>
          </a:prstGeom>
        </p:spPr>
      </p:pic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457200" y="1468816"/>
            <a:ext cx="8229600" cy="4525963"/>
          </a:xfrm>
        </p:spPr>
        <p:txBody>
          <a:bodyPr/>
          <a:lstStyle/>
          <a:p>
            <a:r>
              <a:rPr lang="en-US" altLang="zh-CN" sz="2000" dirty="0" err="1" smtClean="0"/>
              <a:t>MemUsage</a:t>
            </a:r>
            <a:r>
              <a:rPr lang="en-US" altLang="zh-CN" sz="2000" dirty="0" smtClean="0"/>
              <a:t>(user code) = Size(user objects in the heap dump)</a:t>
            </a:r>
          </a:p>
          <a:p>
            <a:pPr lvl="1"/>
            <a:r>
              <a:rPr lang="en-US" altLang="zh-CN" dirty="0" smtClean="0"/>
              <a:t>Why using heap dumps?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Mprof</a:t>
            </a:r>
            <a:r>
              <a:rPr lang="en-US" altLang="zh-CN" dirty="0"/>
              <a:t> </a:t>
            </a:r>
            <a:r>
              <a:rPr lang="en-US" altLang="zh-CN" sz="2800" dirty="0"/>
              <a:t>– </a:t>
            </a:r>
            <a:r>
              <a:rPr lang="en-US" altLang="zh-CN" sz="2800" dirty="0" smtClean="0"/>
              <a:t>User code memory profiler</a:t>
            </a:r>
            <a:endParaRPr lang="en-US" dirty="0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6761832" y="2748127"/>
            <a:ext cx="1788261" cy="667871"/>
          </a:xfrm>
          <a:prstGeom prst="straightConnector1">
            <a:avLst/>
          </a:prstGeom>
          <a:ln>
            <a:solidFill>
              <a:srgbClr val="3F40B8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381" y="1937922"/>
            <a:ext cx="6214451" cy="4668764"/>
          </a:xfrm>
          <a:prstGeom prst="rect">
            <a:avLst/>
          </a:prstGeom>
          <a:ln w="19050" cmpd="sng">
            <a:solidFill>
              <a:srgbClr val="393BAA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27" name="Straight Arrow Connector 26"/>
          <p:cNvCxnSpPr/>
          <p:nvPr/>
        </p:nvCxnSpPr>
        <p:spPr>
          <a:xfrm flipV="1">
            <a:off x="8550093" y="3405049"/>
            <a:ext cx="0" cy="1609461"/>
          </a:xfrm>
          <a:prstGeom prst="straightConnector1">
            <a:avLst/>
          </a:prstGeom>
          <a:ln>
            <a:solidFill>
              <a:srgbClr val="3F40B8"/>
            </a:solidFill>
            <a:prstDash val="sysDash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8139931" y="3936538"/>
            <a:ext cx="820324" cy="830997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Task’s Heap</a:t>
            </a:r>
            <a:endParaRPr lang="en-US" altLang="zh-CN" sz="1600" dirty="0" smtClean="0">
              <a:solidFill>
                <a:schemeClr val="bg1"/>
              </a:solidFill>
              <a:latin typeface="Arial"/>
              <a:cs typeface="Arial"/>
            </a:endParaRPr>
          </a:p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dump</a:t>
            </a:r>
            <a:endParaRPr lang="en-US" sz="1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962918" y="1937921"/>
            <a:ext cx="2798913" cy="338554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Objects in a heap dump</a:t>
            </a:r>
            <a:endParaRPr lang="en-US" sz="160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923668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altLang="zh-CN" dirty="0" smtClean="0"/>
              <a:t>Lifecycle-aware</a:t>
            </a:r>
            <a:r>
              <a:rPr lang="zh-CN" altLang="en-US" dirty="0" smtClean="0"/>
              <a:t> </a:t>
            </a:r>
            <a:r>
              <a:rPr lang="en-US" altLang="zh-CN" dirty="0" smtClean="0"/>
              <a:t>monitoring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strategy</a:t>
            </a:r>
          </a:p>
          <a:p>
            <a:pPr lvl="1"/>
            <a:r>
              <a:rPr lang="en-US" altLang="zh-CN" dirty="0" smtClean="0"/>
              <a:t>Generate</a:t>
            </a:r>
            <a:r>
              <a:rPr lang="zh-CN" altLang="en-US" dirty="0" smtClean="0"/>
              <a:t> </a:t>
            </a:r>
            <a:r>
              <a:rPr lang="en-US" altLang="zh-CN" dirty="0" smtClean="0"/>
              <a:t>heap</a:t>
            </a:r>
            <a:r>
              <a:rPr lang="zh-CN" altLang="en-US" dirty="0" smtClean="0"/>
              <a:t> </a:t>
            </a:r>
            <a:r>
              <a:rPr lang="en-US" altLang="zh-CN" dirty="0" smtClean="0"/>
              <a:t>dumps</a:t>
            </a:r>
            <a:r>
              <a:rPr lang="zh-CN" altLang="en-US" dirty="0" smtClean="0"/>
              <a:t> </a:t>
            </a:r>
            <a:r>
              <a:rPr lang="en-US" altLang="zh-CN" dirty="0" smtClean="0"/>
              <a:t>according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objects’</a:t>
            </a:r>
            <a:r>
              <a:rPr lang="zh-CN" altLang="en-US" dirty="0" smtClean="0"/>
              <a:t> </a:t>
            </a:r>
            <a:r>
              <a:rPr lang="en-US" altLang="zh-CN" dirty="0" smtClean="0"/>
              <a:t>lifecycles</a:t>
            </a:r>
          </a:p>
          <a:p>
            <a:pPr lvl="2"/>
            <a:r>
              <a:rPr lang="en-US" altLang="zh-CN" dirty="0" err="1" smtClean="0"/>
              <a:t>Objs</a:t>
            </a:r>
            <a:r>
              <a:rPr lang="en-US" altLang="zh-CN" dirty="0" smtClean="0"/>
              <a:t> at time t in </a:t>
            </a:r>
            <a:r>
              <a:rPr lang="en-US" altLang="zh-CN" dirty="0" smtClean="0"/>
              <a:t>map</a:t>
            </a:r>
            <a:r>
              <a:rPr lang="en-US" altLang="zh-CN" dirty="0" smtClean="0"/>
              <a:t>()</a:t>
            </a:r>
            <a:r>
              <a:rPr lang="en-US" altLang="zh-CN" dirty="0"/>
              <a:t>: </a:t>
            </a:r>
            <a:r>
              <a:rPr lang="en-US" altLang="zh-CN" dirty="0" smtClean="0"/>
              <a:t>① </a:t>
            </a:r>
            <a:r>
              <a:rPr lang="en-US" altLang="zh-CN" dirty="0"/>
              <a:t>map</a:t>
            </a:r>
            <a:r>
              <a:rPr lang="en-US" dirty="0"/>
              <a:t>-</a:t>
            </a:r>
            <a:r>
              <a:rPr lang="en-US" dirty="0" smtClean="0"/>
              <a:t>level + </a:t>
            </a:r>
            <a:r>
              <a:rPr lang="en-US" altLang="zh-CN" dirty="0"/>
              <a:t>② </a:t>
            </a:r>
            <a:r>
              <a:rPr lang="en-US" dirty="0"/>
              <a:t>record-level</a:t>
            </a:r>
            <a:endParaRPr lang="en-US" altLang="zh-CN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Mprof</a:t>
            </a:r>
            <a:r>
              <a:rPr lang="en-US" altLang="zh-CN" dirty="0"/>
              <a:t> </a:t>
            </a:r>
            <a:r>
              <a:rPr lang="en-US" altLang="zh-CN" sz="2800" dirty="0"/>
              <a:t>– </a:t>
            </a:r>
            <a:r>
              <a:rPr lang="en-US" altLang="zh-CN" sz="2800" dirty="0" smtClean="0"/>
              <a:t>User code memory profiler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97637" y="3388820"/>
            <a:ext cx="2846713" cy="584776"/>
          </a:xfrm>
          <a:prstGeom prst="rect">
            <a:avLst/>
          </a:prstGeom>
          <a:solidFill>
            <a:srgbClr val="393BAA"/>
          </a:solidFill>
        </p:spPr>
        <p:txBody>
          <a:bodyPr wrap="square" lIns="36000" rIns="3600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</a:rPr>
              <a:t>①</a:t>
            </a:r>
            <a:r>
              <a:rPr lang="en-US" altLang="zh-CN" sz="1600" dirty="0"/>
              <a:t> </a:t>
            </a:r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map</a:t>
            </a:r>
            <a:r>
              <a:rPr lang="en-US" altLang="zh-CN" sz="1600" dirty="0">
                <a:solidFill>
                  <a:schemeClr val="bg1"/>
                </a:solidFill>
                <a:latin typeface="Arial"/>
                <a:cs typeface="Arial"/>
              </a:rPr>
              <a:t>-level objects</a:t>
            </a:r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:</a:t>
            </a:r>
          </a:p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Dump at </a:t>
            </a:r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[</a:t>
            </a:r>
            <a:r>
              <a:rPr lang="en-US" altLang="zh-CN" sz="1600" dirty="0">
                <a:solidFill>
                  <a:schemeClr val="bg1"/>
                </a:solidFill>
                <a:latin typeface="Arial"/>
                <a:cs typeface="Arial"/>
              </a:rPr>
              <a:t>R1-Rn</a:t>
            </a:r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)</a:t>
            </a:r>
            <a:endParaRPr lang="en-US" altLang="zh-CN" sz="1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2000" y="3070800"/>
            <a:ext cx="6121400" cy="247650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197637" y="4052240"/>
            <a:ext cx="2846713" cy="830997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Current </a:t>
            </a:r>
            <a:r>
              <a:rPr lang="en-US" altLang="zh-CN" sz="1600" dirty="0">
                <a:solidFill>
                  <a:schemeClr val="bg1"/>
                </a:solidFill>
                <a:latin typeface="Arial"/>
                <a:cs typeface="Arial"/>
              </a:rPr>
              <a:t>record is processed and the next record is going to be processed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565734" y="2819838"/>
            <a:ext cx="3010016" cy="338554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Time points to dump the heap</a:t>
            </a:r>
          </a:p>
        </p:txBody>
      </p:sp>
      <p:cxnSp>
        <p:nvCxnSpPr>
          <p:cNvPr id="9" name="Straight Arrow Connector 8"/>
          <p:cNvCxnSpPr>
            <a:endCxn id="11" idx="0"/>
          </p:cNvCxnSpPr>
          <p:nvPr/>
        </p:nvCxnSpPr>
        <p:spPr>
          <a:xfrm flipH="1">
            <a:off x="1620994" y="2645607"/>
            <a:ext cx="2776828" cy="743213"/>
          </a:xfrm>
          <a:prstGeom prst="straightConnector1">
            <a:avLst/>
          </a:prstGeom>
          <a:ln>
            <a:solidFill>
              <a:srgbClr val="3F40B8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15" idx="3"/>
          </p:cNvCxnSpPr>
          <p:nvPr/>
        </p:nvCxnSpPr>
        <p:spPr>
          <a:xfrm>
            <a:off x="3044350" y="4467739"/>
            <a:ext cx="1153571" cy="415498"/>
          </a:xfrm>
          <a:prstGeom prst="straightConnector1">
            <a:avLst/>
          </a:prstGeom>
          <a:ln>
            <a:solidFill>
              <a:srgbClr val="3F40B8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5" idx="3"/>
          </p:cNvCxnSpPr>
          <p:nvPr/>
        </p:nvCxnSpPr>
        <p:spPr>
          <a:xfrm>
            <a:off x="3044350" y="4467739"/>
            <a:ext cx="2223629" cy="415498"/>
          </a:xfrm>
          <a:prstGeom prst="straightConnector1">
            <a:avLst/>
          </a:prstGeom>
          <a:ln>
            <a:solidFill>
              <a:srgbClr val="3F40B8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5" idx="3"/>
          </p:cNvCxnSpPr>
          <p:nvPr/>
        </p:nvCxnSpPr>
        <p:spPr>
          <a:xfrm>
            <a:off x="3044350" y="4467739"/>
            <a:ext cx="3258410" cy="415498"/>
          </a:xfrm>
          <a:prstGeom prst="straightConnector1">
            <a:avLst/>
          </a:prstGeom>
          <a:ln>
            <a:solidFill>
              <a:srgbClr val="3F40B8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5" idx="3"/>
          </p:cNvCxnSpPr>
          <p:nvPr/>
        </p:nvCxnSpPr>
        <p:spPr>
          <a:xfrm>
            <a:off x="3044350" y="4467739"/>
            <a:ext cx="4281433" cy="415498"/>
          </a:xfrm>
          <a:prstGeom prst="straightConnector1">
            <a:avLst/>
          </a:prstGeom>
          <a:ln>
            <a:solidFill>
              <a:srgbClr val="3F40B8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5" idx="3"/>
          </p:cNvCxnSpPr>
          <p:nvPr/>
        </p:nvCxnSpPr>
        <p:spPr>
          <a:xfrm>
            <a:off x="3044350" y="4467739"/>
            <a:ext cx="5339732" cy="415498"/>
          </a:xfrm>
          <a:prstGeom prst="straightConnector1">
            <a:avLst/>
          </a:prstGeom>
          <a:ln>
            <a:solidFill>
              <a:srgbClr val="3F40B8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13941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4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2000" y="3070800"/>
            <a:ext cx="6121400" cy="2476500"/>
          </a:xfrm>
          <a:prstGeom prst="rect">
            <a:avLst/>
          </a:prstGeom>
        </p:spPr>
      </p:pic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altLang="zh-CN" dirty="0" smtClean="0"/>
              <a:t>Lifecycle-aware</a:t>
            </a:r>
            <a:r>
              <a:rPr lang="zh-CN" altLang="en-US" dirty="0" smtClean="0"/>
              <a:t> </a:t>
            </a:r>
            <a:r>
              <a:rPr lang="en-US" altLang="zh-CN" dirty="0" smtClean="0"/>
              <a:t>monitoring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strategy</a:t>
            </a:r>
          </a:p>
          <a:p>
            <a:pPr lvl="1"/>
            <a:r>
              <a:rPr lang="en-US" altLang="zh-CN" dirty="0" smtClean="0"/>
              <a:t>Generate</a:t>
            </a:r>
            <a:r>
              <a:rPr lang="zh-CN" altLang="en-US" dirty="0" smtClean="0"/>
              <a:t> </a:t>
            </a:r>
            <a:r>
              <a:rPr lang="en-US" altLang="zh-CN" dirty="0" smtClean="0"/>
              <a:t>heap</a:t>
            </a:r>
            <a:r>
              <a:rPr lang="zh-CN" altLang="en-US" dirty="0" smtClean="0"/>
              <a:t> </a:t>
            </a:r>
            <a:r>
              <a:rPr lang="en-US" altLang="zh-CN" dirty="0" smtClean="0"/>
              <a:t>dumps</a:t>
            </a:r>
            <a:r>
              <a:rPr lang="zh-CN" altLang="en-US" dirty="0" smtClean="0"/>
              <a:t> </a:t>
            </a:r>
            <a:r>
              <a:rPr lang="en-US" altLang="zh-CN" dirty="0" smtClean="0"/>
              <a:t>according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objects’</a:t>
            </a:r>
            <a:r>
              <a:rPr lang="zh-CN" altLang="en-US" dirty="0" smtClean="0"/>
              <a:t> </a:t>
            </a:r>
            <a:r>
              <a:rPr lang="en-US" altLang="zh-CN" dirty="0" smtClean="0"/>
              <a:t>lifecycles</a:t>
            </a:r>
          </a:p>
          <a:p>
            <a:pPr lvl="2"/>
            <a:r>
              <a:rPr lang="en-US" altLang="zh-CN" dirty="0" err="1"/>
              <a:t>Objs</a:t>
            </a:r>
            <a:r>
              <a:rPr lang="en-US" altLang="zh-CN" dirty="0"/>
              <a:t> at time t in map(): ① map</a:t>
            </a:r>
            <a:r>
              <a:rPr lang="en-US" dirty="0"/>
              <a:t>-level + </a:t>
            </a:r>
            <a:r>
              <a:rPr lang="en-US" altLang="zh-CN" dirty="0"/>
              <a:t>② </a:t>
            </a:r>
            <a:r>
              <a:rPr lang="en-US" dirty="0"/>
              <a:t>record-level</a:t>
            </a:r>
            <a:endParaRPr lang="en-US" altLang="zh-CN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Mprof</a:t>
            </a:r>
            <a:r>
              <a:rPr lang="en-US" altLang="zh-CN" dirty="0"/>
              <a:t> </a:t>
            </a:r>
            <a:r>
              <a:rPr lang="en-US" altLang="zh-CN" sz="2800" dirty="0"/>
              <a:t>– </a:t>
            </a:r>
            <a:r>
              <a:rPr lang="en-US" altLang="zh-CN" sz="2800" dirty="0" smtClean="0"/>
              <a:t>User code memory profiler</a:t>
            </a:r>
            <a:endParaRPr lang="en-US" dirty="0"/>
          </a:p>
        </p:txBody>
      </p:sp>
      <p:grpSp>
        <p:nvGrpSpPr>
          <p:cNvPr id="46" name="Group 45"/>
          <p:cNvGrpSpPr/>
          <p:nvPr/>
        </p:nvGrpSpPr>
        <p:grpSpPr>
          <a:xfrm>
            <a:off x="3197004" y="3836449"/>
            <a:ext cx="5058182" cy="1158080"/>
            <a:chOff x="3197004" y="3836449"/>
            <a:chExt cx="5058182" cy="1158080"/>
          </a:xfrm>
          <a:effectLst/>
        </p:grpSpPr>
        <p:cxnSp>
          <p:nvCxnSpPr>
            <p:cNvPr id="5" name="Straight Connector 4"/>
            <p:cNvCxnSpPr/>
            <p:nvPr/>
          </p:nvCxnSpPr>
          <p:spPr>
            <a:xfrm>
              <a:off x="4078742" y="4396654"/>
              <a:ext cx="0" cy="597875"/>
            </a:xfrm>
            <a:prstGeom prst="line">
              <a:avLst/>
            </a:prstGeom>
            <a:ln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H="1">
              <a:off x="5186680" y="4192158"/>
              <a:ext cx="9478" cy="802371"/>
            </a:xfrm>
            <a:prstGeom prst="line">
              <a:avLst/>
            </a:prstGeom>
            <a:ln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H="1">
              <a:off x="6133770" y="3836449"/>
              <a:ext cx="9478" cy="1158080"/>
            </a:xfrm>
            <a:prstGeom prst="line">
              <a:avLst/>
            </a:prstGeom>
            <a:ln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H="1">
              <a:off x="7113747" y="3836449"/>
              <a:ext cx="9478" cy="1158080"/>
            </a:xfrm>
            <a:prstGeom prst="line">
              <a:avLst/>
            </a:prstGeom>
            <a:ln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8245708" y="3836449"/>
              <a:ext cx="9478" cy="1158080"/>
            </a:xfrm>
            <a:prstGeom prst="line">
              <a:avLst/>
            </a:prstGeom>
            <a:ln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H="1">
              <a:off x="3197004" y="4396654"/>
              <a:ext cx="881738" cy="468632"/>
            </a:xfrm>
            <a:prstGeom prst="line">
              <a:avLst/>
            </a:prstGeom>
            <a:ln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flipV="1">
              <a:off x="4078742" y="4192158"/>
              <a:ext cx="1117416" cy="204496"/>
            </a:xfrm>
            <a:prstGeom prst="line">
              <a:avLst/>
            </a:prstGeom>
            <a:ln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5196158" y="3836450"/>
              <a:ext cx="947090" cy="355708"/>
            </a:xfrm>
            <a:prstGeom prst="line">
              <a:avLst/>
            </a:prstGeom>
            <a:ln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6133770" y="3836449"/>
              <a:ext cx="979977" cy="0"/>
            </a:xfrm>
            <a:prstGeom prst="line">
              <a:avLst/>
            </a:prstGeom>
            <a:ln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 flipV="1">
              <a:off x="7123225" y="3836449"/>
              <a:ext cx="1131961" cy="1"/>
            </a:xfrm>
            <a:prstGeom prst="line">
              <a:avLst/>
            </a:prstGeom>
            <a:ln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" name="Rectangle 49"/>
          <p:cNvSpPr/>
          <p:nvPr/>
        </p:nvSpPr>
        <p:spPr>
          <a:xfrm>
            <a:off x="197637" y="4430634"/>
            <a:ext cx="2846713" cy="584776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If </a:t>
            </a:r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dumping </a:t>
            </a:r>
            <a:r>
              <a:rPr lang="en-US" altLang="zh-CN" sz="1600" dirty="0">
                <a:solidFill>
                  <a:schemeClr val="bg1"/>
                </a:solidFill>
                <a:latin typeface="Arial"/>
                <a:cs typeface="Arial"/>
              </a:rPr>
              <a:t>a</a:t>
            </a:r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t </a:t>
            </a:r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any </a:t>
            </a:r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time </a:t>
            </a:r>
          </a:p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in </a:t>
            </a:r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[R1-Rn)</a:t>
            </a:r>
          </a:p>
        </p:txBody>
      </p:sp>
      <p:sp>
        <p:nvSpPr>
          <p:cNvPr id="24" name="Rectangle 23"/>
          <p:cNvSpPr/>
          <p:nvPr/>
        </p:nvSpPr>
        <p:spPr>
          <a:xfrm>
            <a:off x="4565734" y="2819838"/>
            <a:ext cx="3010016" cy="338554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Time points to dump the heap</a:t>
            </a:r>
          </a:p>
        </p:txBody>
      </p:sp>
      <p:sp>
        <p:nvSpPr>
          <p:cNvPr id="27" name="Rectangle 26"/>
          <p:cNvSpPr/>
          <p:nvPr/>
        </p:nvSpPr>
        <p:spPr>
          <a:xfrm>
            <a:off x="197637" y="3388820"/>
            <a:ext cx="2846713" cy="584776"/>
          </a:xfrm>
          <a:prstGeom prst="rect">
            <a:avLst/>
          </a:prstGeom>
          <a:solidFill>
            <a:srgbClr val="393BAA"/>
          </a:solidFill>
        </p:spPr>
        <p:txBody>
          <a:bodyPr wrap="square" lIns="36000" rIns="3600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</a:rPr>
              <a:t>①</a:t>
            </a:r>
            <a:r>
              <a:rPr lang="en-US" altLang="zh-CN" sz="1600" dirty="0"/>
              <a:t> </a:t>
            </a:r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map</a:t>
            </a:r>
            <a:r>
              <a:rPr lang="en-US" altLang="zh-CN" sz="1600" dirty="0">
                <a:solidFill>
                  <a:schemeClr val="bg1"/>
                </a:solidFill>
                <a:latin typeface="Arial"/>
                <a:cs typeface="Arial"/>
              </a:rPr>
              <a:t>-level objects</a:t>
            </a:r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:</a:t>
            </a:r>
          </a:p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Dump at </a:t>
            </a:r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[</a:t>
            </a:r>
            <a:r>
              <a:rPr lang="en-US" altLang="zh-CN" sz="1600" dirty="0">
                <a:solidFill>
                  <a:schemeClr val="bg1"/>
                </a:solidFill>
                <a:latin typeface="Arial"/>
                <a:cs typeface="Arial"/>
              </a:rPr>
              <a:t>R1-Rn</a:t>
            </a:r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)</a:t>
            </a:r>
            <a:endParaRPr lang="en-US" altLang="zh-CN" sz="1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3350270" y="3219543"/>
            <a:ext cx="4563856" cy="338554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Cannot reveal the trend of map-level objects !</a:t>
            </a:r>
            <a:endParaRPr lang="en-US" altLang="zh-CN" sz="1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cxnSp>
        <p:nvCxnSpPr>
          <p:cNvPr id="28" name="Straight Arrow Connector 27"/>
          <p:cNvCxnSpPr/>
          <p:nvPr/>
        </p:nvCxnSpPr>
        <p:spPr>
          <a:xfrm flipH="1">
            <a:off x="1620994" y="2645607"/>
            <a:ext cx="2776828" cy="743213"/>
          </a:xfrm>
          <a:prstGeom prst="straightConnector1">
            <a:avLst/>
          </a:prstGeom>
          <a:ln>
            <a:solidFill>
              <a:srgbClr val="3F40B8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90045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altLang="zh-CN" dirty="0" smtClean="0"/>
              <a:t>Lifecycle-aware</a:t>
            </a:r>
            <a:r>
              <a:rPr lang="zh-CN" altLang="en-US" dirty="0" smtClean="0"/>
              <a:t> </a:t>
            </a:r>
            <a:r>
              <a:rPr lang="en-US" altLang="zh-CN" dirty="0" smtClean="0"/>
              <a:t>monitoring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strategy</a:t>
            </a:r>
          </a:p>
          <a:p>
            <a:pPr lvl="1"/>
            <a:r>
              <a:rPr lang="en-US" altLang="zh-CN" dirty="0" smtClean="0"/>
              <a:t>Generate</a:t>
            </a:r>
            <a:r>
              <a:rPr lang="zh-CN" altLang="en-US" dirty="0" smtClean="0"/>
              <a:t> </a:t>
            </a:r>
            <a:r>
              <a:rPr lang="en-US" altLang="zh-CN" dirty="0" smtClean="0"/>
              <a:t>heap</a:t>
            </a:r>
            <a:r>
              <a:rPr lang="zh-CN" altLang="en-US" dirty="0" smtClean="0"/>
              <a:t> </a:t>
            </a:r>
            <a:r>
              <a:rPr lang="en-US" altLang="zh-CN" dirty="0" smtClean="0"/>
              <a:t>dumps</a:t>
            </a:r>
            <a:r>
              <a:rPr lang="zh-CN" altLang="en-US" dirty="0" smtClean="0"/>
              <a:t> </a:t>
            </a:r>
            <a:r>
              <a:rPr lang="en-US" altLang="zh-CN" dirty="0" smtClean="0"/>
              <a:t>according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objects’</a:t>
            </a:r>
            <a:r>
              <a:rPr lang="zh-CN" altLang="en-US" dirty="0" smtClean="0"/>
              <a:t> </a:t>
            </a:r>
            <a:r>
              <a:rPr lang="en-US" altLang="zh-CN" dirty="0" smtClean="0"/>
              <a:t>lifecycles</a:t>
            </a:r>
          </a:p>
          <a:p>
            <a:pPr lvl="2"/>
            <a:r>
              <a:rPr lang="en-US" altLang="zh-CN" dirty="0" err="1"/>
              <a:t>Objs</a:t>
            </a:r>
            <a:r>
              <a:rPr lang="en-US" altLang="zh-CN" dirty="0"/>
              <a:t> at time t in map(): ① map</a:t>
            </a:r>
            <a:r>
              <a:rPr lang="en-US" dirty="0"/>
              <a:t>-level + </a:t>
            </a:r>
            <a:r>
              <a:rPr lang="en-US" altLang="zh-CN" dirty="0"/>
              <a:t>② </a:t>
            </a:r>
            <a:r>
              <a:rPr lang="en-US" dirty="0"/>
              <a:t>record-level</a:t>
            </a:r>
            <a:endParaRPr lang="en-US" altLang="zh-CN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Mprof</a:t>
            </a:r>
            <a:r>
              <a:rPr lang="en-US" altLang="zh-CN" dirty="0"/>
              <a:t> </a:t>
            </a:r>
            <a:r>
              <a:rPr lang="en-US" altLang="zh-CN" sz="2800" dirty="0"/>
              <a:t>– </a:t>
            </a:r>
            <a:r>
              <a:rPr lang="en-US" altLang="zh-CN" sz="2800" dirty="0" smtClean="0"/>
              <a:t>User code memory profiler</a:t>
            </a:r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197637" y="4430634"/>
            <a:ext cx="2846713" cy="584776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err="1">
                <a:solidFill>
                  <a:schemeClr val="bg1"/>
                </a:solidFill>
                <a:latin typeface="Arial"/>
                <a:cs typeface="Arial"/>
              </a:rPr>
              <a:t>Rn</a:t>
            </a:r>
            <a:r>
              <a:rPr lang="en-US" altLang="zh-CN" sz="1600" dirty="0">
                <a:solidFill>
                  <a:schemeClr val="bg1"/>
                </a:solidFill>
                <a:latin typeface="Arial"/>
                <a:cs typeface="Arial"/>
              </a:rPr>
              <a:t> is going to be processed,</a:t>
            </a:r>
          </a:p>
          <a:p>
            <a:pPr algn="ctr"/>
            <a:r>
              <a:rPr lang="en-US" altLang="zh-CN" sz="1600" dirty="0">
                <a:solidFill>
                  <a:schemeClr val="bg1"/>
                </a:solidFill>
                <a:latin typeface="Arial"/>
                <a:cs typeface="Arial"/>
              </a:rPr>
              <a:t>and at the time of OOM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2000" y="3070800"/>
            <a:ext cx="6121400" cy="24765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4565734" y="2819838"/>
            <a:ext cx="3010016" cy="338554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Time points to dump the heap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97637" y="3388820"/>
            <a:ext cx="2846713" cy="584776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  <a:latin typeface="Calibri"/>
                <a:cs typeface="Calibri"/>
              </a:rPr>
              <a:t>②</a:t>
            </a:r>
            <a:r>
              <a:rPr lang="en-US" altLang="zh-CN" sz="1600" dirty="0">
                <a:solidFill>
                  <a:schemeClr val="bg1"/>
                </a:solidFill>
                <a:latin typeface="Arial"/>
                <a:cs typeface="Arial"/>
              </a:rPr>
              <a:t> record-level objects:</a:t>
            </a:r>
          </a:p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Dump at</a:t>
            </a:r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altLang="zh-CN" sz="1600" dirty="0">
                <a:solidFill>
                  <a:schemeClr val="bg1"/>
                </a:solidFill>
                <a:latin typeface="Arial"/>
                <a:cs typeface="Arial"/>
              </a:rPr>
              <a:t>[Rn-1, </a:t>
            </a:r>
            <a:r>
              <a:rPr lang="en-US" altLang="zh-CN" sz="1600" dirty="0" err="1">
                <a:solidFill>
                  <a:schemeClr val="bg1"/>
                </a:solidFill>
                <a:latin typeface="Arial"/>
                <a:cs typeface="Arial"/>
              </a:rPr>
              <a:t>Rn</a:t>
            </a:r>
            <a:r>
              <a:rPr lang="en-US" altLang="zh-CN" sz="1600" dirty="0">
                <a:solidFill>
                  <a:schemeClr val="bg1"/>
                </a:solidFill>
                <a:latin typeface="Arial"/>
                <a:cs typeface="Arial"/>
              </a:rPr>
              <a:t>]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1620994" y="2645607"/>
            <a:ext cx="4070305" cy="743213"/>
          </a:xfrm>
          <a:prstGeom prst="straightConnector1">
            <a:avLst/>
          </a:prstGeom>
          <a:ln>
            <a:solidFill>
              <a:srgbClr val="C0504D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54811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2000" y="3070800"/>
            <a:ext cx="6121400" cy="2476500"/>
          </a:xfrm>
          <a:prstGeom prst="rect">
            <a:avLst/>
          </a:prstGeom>
        </p:spPr>
      </p:pic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altLang="zh-CN" dirty="0" smtClean="0"/>
              <a:t>Lifecycle-aware</a:t>
            </a:r>
            <a:r>
              <a:rPr lang="zh-CN" altLang="en-US" dirty="0" smtClean="0"/>
              <a:t> </a:t>
            </a:r>
            <a:r>
              <a:rPr lang="en-US" altLang="zh-CN" dirty="0" smtClean="0"/>
              <a:t>monitoring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strategy</a:t>
            </a:r>
          </a:p>
          <a:p>
            <a:pPr lvl="1"/>
            <a:r>
              <a:rPr lang="en-US" altLang="zh-CN" dirty="0" smtClean="0"/>
              <a:t>Generate</a:t>
            </a:r>
            <a:r>
              <a:rPr lang="zh-CN" altLang="en-US" dirty="0" smtClean="0"/>
              <a:t> </a:t>
            </a:r>
            <a:r>
              <a:rPr lang="en-US" altLang="zh-CN" dirty="0" smtClean="0"/>
              <a:t>heap</a:t>
            </a:r>
            <a:r>
              <a:rPr lang="zh-CN" altLang="en-US" dirty="0" smtClean="0"/>
              <a:t> </a:t>
            </a:r>
            <a:r>
              <a:rPr lang="en-US" altLang="zh-CN" dirty="0" smtClean="0"/>
              <a:t>dumps</a:t>
            </a:r>
            <a:r>
              <a:rPr lang="zh-CN" altLang="en-US" dirty="0" smtClean="0"/>
              <a:t> </a:t>
            </a:r>
            <a:r>
              <a:rPr lang="en-US" altLang="zh-CN" dirty="0" smtClean="0"/>
              <a:t>according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objects’</a:t>
            </a:r>
            <a:r>
              <a:rPr lang="zh-CN" altLang="en-US" dirty="0" smtClean="0"/>
              <a:t> </a:t>
            </a:r>
            <a:r>
              <a:rPr lang="en-US" altLang="zh-CN" dirty="0" smtClean="0"/>
              <a:t>lifecycles</a:t>
            </a:r>
          </a:p>
          <a:p>
            <a:pPr lvl="2"/>
            <a:r>
              <a:rPr lang="en-US" altLang="zh-CN" dirty="0" err="1"/>
              <a:t>Objs</a:t>
            </a:r>
            <a:r>
              <a:rPr lang="en-US" altLang="zh-CN" dirty="0"/>
              <a:t> at time t in map(): ① map</a:t>
            </a:r>
            <a:r>
              <a:rPr lang="en-US" dirty="0"/>
              <a:t>-level + </a:t>
            </a:r>
            <a:r>
              <a:rPr lang="en-US" altLang="zh-CN" dirty="0"/>
              <a:t>② </a:t>
            </a:r>
            <a:r>
              <a:rPr lang="en-US" dirty="0"/>
              <a:t>record-level</a:t>
            </a:r>
            <a:endParaRPr lang="en-US" altLang="zh-CN" dirty="0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457200" y="412750"/>
            <a:ext cx="8229600" cy="8466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rgbClr val="3F40B8"/>
                </a:solidFill>
                <a:latin typeface="Arial"/>
                <a:ea typeface="黑体"/>
                <a:cs typeface="Arial"/>
              </a:defRPr>
            </a:lvl1pPr>
          </a:lstStyle>
          <a:p>
            <a:r>
              <a:rPr lang="en-US" altLang="zh-CN" dirty="0" err="1" smtClean="0"/>
              <a:t>Mprof</a:t>
            </a:r>
            <a:r>
              <a:rPr lang="en-US" altLang="zh-CN" dirty="0" smtClean="0"/>
              <a:t> </a:t>
            </a:r>
            <a:r>
              <a:rPr lang="en-US" altLang="zh-CN" sz="2800" dirty="0" smtClean="0"/>
              <a:t>– User code memory profiler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197637" y="4430634"/>
            <a:ext cx="2846713" cy="584776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Check whether record-level objects are only related to </a:t>
            </a:r>
            <a:r>
              <a:rPr lang="en-US" altLang="zh-CN" sz="1600" dirty="0" err="1" smtClean="0">
                <a:solidFill>
                  <a:schemeClr val="bg1"/>
                </a:solidFill>
                <a:latin typeface="Arial"/>
                <a:cs typeface="Arial"/>
              </a:rPr>
              <a:t>Rn</a:t>
            </a:r>
            <a:endParaRPr lang="en-US" altLang="zh-CN" sz="1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240496" y="3448844"/>
            <a:ext cx="5079696" cy="1839383"/>
          </a:xfrm>
          <a:prstGeom prst="rect">
            <a:avLst/>
          </a:prstGeom>
          <a:solidFill>
            <a:srgbClr val="C0504D"/>
          </a:solidFill>
          <a:ln>
            <a:solidFill>
              <a:srgbClr val="C0504D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565734" y="2819838"/>
            <a:ext cx="3010016" cy="338554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Time points to dump the heap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97637" y="3388820"/>
            <a:ext cx="2846713" cy="584776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  <a:latin typeface="Calibri"/>
                <a:cs typeface="Calibri"/>
              </a:rPr>
              <a:t>②</a:t>
            </a:r>
            <a:r>
              <a:rPr lang="en-US" altLang="zh-CN" sz="1600" dirty="0">
                <a:solidFill>
                  <a:schemeClr val="bg1"/>
                </a:solidFill>
                <a:latin typeface="Arial"/>
                <a:cs typeface="Arial"/>
              </a:rPr>
              <a:t> record-level objects:</a:t>
            </a:r>
          </a:p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Dump at [</a:t>
            </a:r>
            <a:r>
              <a:rPr lang="en-US" altLang="zh-CN" sz="1600" dirty="0">
                <a:solidFill>
                  <a:schemeClr val="bg1"/>
                </a:solidFill>
                <a:latin typeface="Arial"/>
                <a:cs typeface="Arial"/>
              </a:rPr>
              <a:t>Rn-1, </a:t>
            </a:r>
            <a:r>
              <a:rPr lang="en-US" altLang="zh-CN" sz="1600" dirty="0" err="1">
                <a:solidFill>
                  <a:schemeClr val="bg1"/>
                </a:solidFill>
                <a:latin typeface="Arial"/>
                <a:cs typeface="Arial"/>
              </a:rPr>
              <a:t>Rn</a:t>
            </a:r>
            <a:r>
              <a:rPr lang="en-US" altLang="zh-CN" sz="1600" dirty="0">
                <a:solidFill>
                  <a:schemeClr val="bg1"/>
                </a:solidFill>
                <a:latin typeface="Arial"/>
                <a:cs typeface="Arial"/>
              </a:rPr>
              <a:t>]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1620994" y="2645607"/>
            <a:ext cx="4070305" cy="743213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20558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altLang="zh-CN" dirty="0" smtClean="0"/>
              <a:t>Lifecycle-aware</a:t>
            </a:r>
            <a:r>
              <a:rPr lang="zh-CN" altLang="en-US" dirty="0" smtClean="0"/>
              <a:t> </a:t>
            </a:r>
            <a:r>
              <a:rPr lang="en-US" altLang="zh-CN" dirty="0" smtClean="0"/>
              <a:t>monitoring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strategy</a:t>
            </a:r>
          </a:p>
          <a:p>
            <a:pPr lvl="1"/>
            <a:r>
              <a:rPr lang="en-US" altLang="zh-CN" dirty="0" smtClean="0"/>
              <a:t>Generate</a:t>
            </a:r>
            <a:r>
              <a:rPr lang="zh-CN" altLang="en-US" dirty="0" smtClean="0"/>
              <a:t> </a:t>
            </a:r>
            <a:r>
              <a:rPr lang="en-US" altLang="zh-CN" dirty="0" smtClean="0"/>
              <a:t>heap</a:t>
            </a:r>
            <a:r>
              <a:rPr lang="zh-CN" altLang="en-US" dirty="0" smtClean="0"/>
              <a:t> </a:t>
            </a:r>
            <a:r>
              <a:rPr lang="en-US" altLang="zh-CN" dirty="0" smtClean="0"/>
              <a:t>dumps</a:t>
            </a:r>
            <a:r>
              <a:rPr lang="zh-CN" altLang="en-US" dirty="0" smtClean="0"/>
              <a:t> </a:t>
            </a:r>
            <a:r>
              <a:rPr lang="en-US" altLang="zh-CN" dirty="0" smtClean="0"/>
              <a:t>according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objects’</a:t>
            </a:r>
            <a:r>
              <a:rPr lang="zh-CN" altLang="en-US" dirty="0" smtClean="0"/>
              <a:t> </a:t>
            </a:r>
            <a:r>
              <a:rPr lang="en-US" altLang="zh-CN" dirty="0" smtClean="0"/>
              <a:t>lifecycles</a:t>
            </a:r>
          </a:p>
          <a:p>
            <a:pPr lvl="2"/>
            <a:r>
              <a:rPr lang="en-US" altLang="zh-CN" sz="1600" dirty="0" err="1" smtClean="0"/>
              <a:t>Objs</a:t>
            </a:r>
            <a:r>
              <a:rPr lang="en-US" altLang="zh-CN" sz="1600" dirty="0" smtClean="0"/>
              <a:t> at time t in reduce(): ① reduce</a:t>
            </a:r>
            <a:r>
              <a:rPr lang="en-US" sz="1600" dirty="0" smtClean="0"/>
              <a:t>-level + </a:t>
            </a:r>
            <a:r>
              <a:rPr lang="en-US" altLang="zh-CN" sz="1600" dirty="0" smtClean="0"/>
              <a:t>② </a:t>
            </a:r>
            <a:r>
              <a:rPr lang="en-US" sz="1600" dirty="0" smtClean="0"/>
              <a:t>group-level + ③</a:t>
            </a:r>
            <a:r>
              <a:rPr lang="fi-FI" sz="1600" dirty="0" smtClean="0"/>
              <a:t> r</a:t>
            </a:r>
            <a:r>
              <a:rPr lang="en-US" sz="1600" dirty="0" err="1" smtClean="0"/>
              <a:t>ecord</a:t>
            </a:r>
            <a:r>
              <a:rPr lang="en-US" sz="1600" dirty="0" smtClean="0"/>
              <a:t>-level</a:t>
            </a:r>
            <a:endParaRPr lang="en-US" altLang="zh-CN" sz="1600" dirty="0" smtClean="0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457200" y="412750"/>
            <a:ext cx="8229600" cy="8466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rgbClr val="3F40B8"/>
                </a:solidFill>
                <a:latin typeface="Arial"/>
                <a:ea typeface="黑体"/>
                <a:cs typeface="Arial"/>
              </a:defRPr>
            </a:lvl1pPr>
          </a:lstStyle>
          <a:p>
            <a:r>
              <a:rPr lang="en-US" altLang="zh-CN" dirty="0" err="1" smtClean="0"/>
              <a:t>Mprof</a:t>
            </a:r>
            <a:r>
              <a:rPr lang="en-US" altLang="zh-CN" dirty="0" smtClean="0"/>
              <a:t> </a:t>
            </a:r>
            <a:r>
              <a:rPr lang="en-US" altLang="zh-CN" sz="2800" dirty="0" smtClean="0"/>
              <a:t>– User code memory profiler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197637" y="4430634"/>
            <a:ext cx="2846713" cy="584776"/>
          </a:xfrm>
          <a:prstGeom prst="rect">
            <a:avLst/>
          </a:prstGeom>
          <a:solidFill>
            <a:srgbClr val="008000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When the first record in </a:t>
            </a:r>
            <a:r>
              <a:rPr lang="en-US" altLang="zh-CN" sz="1600" dirty="0" err="1" smtClean="0">
                <a:solidFill>
                  <a:schemeClr val="bg1"/>
                </a:solidFill>
                <a:latin typeface="Arial"/>
                <a:cs typeface="Arial"/>
              </a:rPr>
              <a:t>Gi</a:t>
            </a:r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 is going to be processed</a:t>
            </a:r>
            <a:endParaRPr lang="en-US" altLang="zh-CN" sz="1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565734" y="2819838"/>
            <a:ext cx="3010016" cy="338554"/>
          </a:xfrm>
          <a:prstGeom prst="rect">
            <a:avLst/>
          </a:prstGeom>
          <a:solidFill>
            <a:srgbClr val="393BAA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Time points to dump the heap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97637" y="3388820"/>
            <a:ext cx="2846713" cy="584776"/>
          </a:xfrm>
          <a:prstGeom prst="rect">
            <a:avLst/>
          </a:prstGeom>
          <a:solidFill>
            <a:srgbClr val="008000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  <a:latin typeface="Calibri"/>
                <a:cs typeface="Calibri"/>
              </a:rPr>
              <a:t>①</a:t>
            </a:r>
            <a:r>
              <a:rPr lang="en-US" altLang="zh-CN" sz="1600" dirty="0">
                <a:solidFill>
                  <a:schemeClr val="bg1"/>
                </a:solidFill>
                <a:latin typeface="Arial"/>
                <a:cs typeface="Arial"/>
              </a:rPr>
              <a:t> reduce-level objects:</a:t>
            </a:r>
          </a:p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rial"/>
                <a:cs typeface="Arial"/>
              </a:rPr>
              <a:t>Dump at </a:t>
            </a:r>
            <a:r>
              <a:rPr lang="en-US" altLang="zh-CN" sz="1600" dirty="0">
                <a:solidFill>
                  <a:schemeClr val="bg1"/>
                </a:solidFill>
                <a:latin typeface="Arial"/>
                <a:cs typeface="Arial"/>
              </a:rPr>
              <a:t>[G1, </a:t>
            </a:r>
            <a:r>
              <a:rPr lang="en-US" altLang="zh-CN" sz="1600" dirty="0" err="1">
                <a:solidFill>
                  <a:schemeClr val="bg1"/>
                </a:solidFill>
                <a:latin typeface="Arial"/>
                <a:cs typeface="Arial"/>
              </a:rPr>
              <a:t>Gn</a:t>
            </a:r>
            <a:r>
              <a:rPr lang="en-US" altLang="zh-CN" sz="1600" dirty="0">
                <a:solidFill>
                  <a:schemeClr val="bg1"/>
                </a:solidFill>
                <a:latin typeface="Arial"/>
                <a:cs typeface="Arial"/>
              </a:rPr>
              <a:t>)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4000" y="3070800"/>
            <a:ext cx="5940141" cy="2260800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 flipH="1">
            <a:off x="1620995" y="2645607"/>
            <a:ext cx="3247182" cy="743213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23858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17171</TotalTime>
  <Words>8834</Words>
  <Application>Microsoft Macintosh PowerPoint</Application>
  <PresentationFormat>On-screen Show (4:3)</PresentationFormat>
  <Paragraphs>2191</Paragraphs>
  <Slides>119</Slides>
  <Notes>22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119</vt:i4>
      </vt:variant>
    </vt:vector>
  </HeadingPairs>
  <TitlesOfParts>
    <vt:vector size="122" baseType="lpstr">
      <vt:lpstr>Office Theme</vt:lpstr>
      <vt:lpstr>Equation</vt:lpstr>
      <vt:lpstr>Document</vt:lpstr>
      <vt:lpstr>PowerPoint Presentation</vt:lpstr>
      <vt:lpstr>Background</vt:lpstr>
      <vt:lpstr>Background – Application development</vt:lpstr>
      <vt:lpstr>Background – Application execution</vt:lpstr>
      <vt:lpstr>Background – Application execution</vt:lpstr>
      <vt:lpstr>Background – Application execution</vt:lpstr>
      <vt:lpstr>Background – Application execution</vt:lpstr>
      <vt:lpstr>Background – Application execution</vt:lpstr>
      <vt:lpstr>Background – Application execution</vt:lpstr>
      <vt:lpstr>Background – Application execution</vt:lpstr>
      <vt:lpstr>Background – Physical memory layer</vt:lpstr>
      <vt:lpstr>Motivation – Memory usage problems </vt:lpstr>
      <vt:lpstr>Motivation – Memory usage problems </vt:lpstr>
      <vt:lpstr>Motivation – Memory usage problems </vt:lpstr>
      <vt:lpstr>Motivation – Memory usage problems </vt:lpstr>
      <vt:lpstr>Motivation – Memory problem examples</vt:lpstr>
      <vt:lpstr>Outline</vt:lpstr>
      <vt:lpstr>PowerPoint Presentation</vt:lpstr>
      <vt:lpstr>Research questions</vt:lpstr>
      <vt:lpstr>Methodology – Subject collection</vt:lpstr>
      <vt:lpstr>Methodology – Subject collection</vt:lpstr>
      <vt:lpstr>Methodology – Subjects </vt:lpstr>
      <vt:lpstr>Methodology – Subjects </vt:lpstr>
      <vt:lpstr>Methodology – Subjects </vt:lpstr>
      <vt:lpstr>Methodology – Subjects </vt:lpstr>
      <vt:lpstr>RQ1: OOM cause patterns </vt:lpstr>
      <vt:lpstr>RQ1: OOM cause patterns </vt:lpstr>
      <vt:lpstr>RQ1: OOM cause patterns – large stored data</vt:lpstr>
      <vt:lpstr>RQ1: OOM cause patterns – large stored data</vt:lpstr>
      <vt:lpstr>RQ1: OOM cause patterns – large stored data</vt:lpstr>
      <vt:lpstr>RQ1: OOM cause patterns – dataflow </vt:lpstr>
      <vt:lpstr>RQ1: OOM cause patterns – dataflow</vt:lpstr>
      <vt:lpstr>RQ1: OOM cause patterns – dataflow</vt:lpstr>
      <vt:lpstr>RQ1: OOM cause patterns – dataflow</vt:lpstr>
      <vt:lpstr>RQ1: OOM cause patterns – dataflow</vt:lpstr>
      <vt:lpstr>RQ1: OOM cause patterns – dataflow</vt:lpstr>
      <vt:lpstr>RQ1: OOM cause patterns – user code</vt:lpstr>
      <vt:lpstr>RQ1: OOM cause patterns – user code</vt:lpstr>
      <vt:lpstr>RQ1: OOM cause patterns – user code</vt:lpstr>
      <vt:lpstr>RQ1: OOM cause patterns – user code</vt:lpstr>
      <vt:lpstr>RQ1: OOM cause patterns – user code</vt:lpstr>
      <vt:lpstr>RQ1: OOM cause patterns – User code</vt:lpstr>
      <vt:lpstr>RQ1: OOM cause patterns – User code</vt:lpstr>
      <vt:lpstr>RQ2: OOM fix patterns</vt:lpstr>
      <vt:lpstr>RQ2: Fix patterns – Data storage related fixes</vt:lpstr>
      <vt:lpstr>RQ2: Fix patterns – Data storage related fixes</vt:lpstr>
      <vt:lpstr>RQ2: Fix patterns – Data storage related fixes</vt:lpstr>
      <vt:lpstr>RQ2: Fix patterns – Data storage related fixes</vt:lpstr>
      <vt:lpstr>RQ2: Fix patterns – Data storage related fixes</vt:lpstr>
      <vt:lpstr>RQ2: Fix patterns – Data storage related fixes</vt:lpstr>
      <vt:lpstr>RQ2: Fix patterns – Dataflow related fixes</vt:lpstr>
      <vt:lpstr>RQ2: Fix patterns – Dataflow related fixes</vt:lpstr>
      <vt:lpstr>RQ2: Fix patterns – Dataflow related fixes</vt:lpstr>
      <vt:lpstr>RQ2: Fix patterns – Dataflow related fixes</vt:lpstr>
      <vt:lpstr>RQ2: Fix patterns – Dataflow related fixes</vt:lpstr>
      <vt:lpstr>RQ2: Fix patterns – Dataflow related fixes</vt:lpstr>
      <vt:lpstr>RQ2: Fix patterns – Dataflow related fixes</vt:lpstr>
      <vt:lpstr>RQ2: Fix patterns – User code related fixes</vt:lpstr>
      <vt:lpstr>RQ2: Fix patterns – User code related fixes</vt:lpstr>
      <vt:lpstr>RQ2: Fix patterns – User code related fixes</vt:lpstr>
      <vt:lpstr>RQ2: Fix patterns – User code related fixes</vt:lpstr>
      <vt:lpstr>RQ2: Fix patterns – User code related fixes</vt:lpstr>
      <vt:lpstr>RQ2: Fix patterns – User code related fixes</vt:lpstr>
      <vt:lpstr>RQ2: Fix patterns – User code related fixes</vt:lpstr>
      <vt:lpstr>RQ2: Fix patterns – User code related fixes</vt:lpstr>
      <vt:lpstr>RQ2: Fix patterns – User code related fixes</vt:lpstr>
      <vt:lpstr>RQ2: Fix patterns – User code related fixes</vt:lpstr>
      <vt:lpstr>RQ2: Fix patterns – User code related fixes</vt:lpstr>
      <vt:lpstr>RQ3: Potential fault-tolerant mechanisms</vt:lpstr>
      <vt:lpstr>RQ3: Potential fault-tolerant mechanisms</vt:lpstr>
      <vt:lpstr>RQ3: Potential fault-tolerant mechanisms</vt:lpstr>
      <vt:lpstr>RQ3: Potential fault-tolerant mechanisms</vt:lpstr>
      <vt:lpstr>Empirical study – conclusions </vt:lpstr>
      <vt:lpstr>PowerPoint Presentation</vt:lpstr>
      <vt:lpstr>Motivation and challenges</vt:lpstr>
      <vt:lpstr>Motivation – Current memory profilers </vt:lpstr>
      <vt:lpstr>Goal – design a memory profiler for MR apps</vt:lpstr>
      <vt:lpstr>Goal – design a memory profiler for MR apps</vt:lpstr>
      <vt:lpstr>Mprof – Overview</vt:lpstr>
      <vt:lpstr>Mprof – Overview</vt:lpstr>
      <vt:lpstr>Mprof – Approach</vt:lpstr>
      <vt:lpstr>Mprof – Approach</vt:lpstr>
      <vt:lpstr>Mprof – Design and implementation</vt:lpstr>
      <vt:lpstr>Mprof – Dataflow profiler – dataflow model</vt:lpstr>
      <vt:lpstr>Mprof – Dataflow profiler – dataflow model</vt:lpstr>
      <vt:lpstr>Mprof – Dataflow profiler – dataflow model</vt:lpstr>
      <vt:lpstr>Mprof – Dataflow profiler – dataflow model</vt:lpstr>
      <vt:lpstr>Mprof – Dataflow profiler – fit the dataflow model</vt:lpstr>
      <vt:lpstr>Mprof – User code memory profiler</vt:lpstr>
      <vt:lpstr>Mprof – User code memory profiler – Code template</vt:lpstr>
      <vt:lpstr>Mprof – User code memory profiler – Code template</vt:lpstr>
      <vt:lpstr>Mprof – User code memory profiler</vt:lpstr>
      <vt:lpstr>Mprof – User code memory profiler</vt:lpstr>
      <vt:lpstr>Mprof – User code memory profiler</vt:lpstr>
      <vt:lpstr>Mprof – User code memory profiler</vt:lpstr>
      <vt:lpstr>Mprof – User code memory profiler</vt:lpstr>
      <vt:lpstr>Mprof – User code memory profiler</vt:lpstr>
      <vt:lpstr>PowerPoint Presentation</vt:lpstr>
      <vt:lpstr>PowerPoint Presentation</vt:lpstr>
      <vt:lpstr>PowerPoint Presentation</vt:lpstr>
      <vt:lpstr>PowerPoint Presentation</vt:lpstr>
      <vt:lpstr>Mprof – Correlation analysis</vt:lpstr>
      <vt:lpstr>Mprof – Correlation analysis</vt:lpstr>
      <vt:lpstr>Mprof – summary</vt:lpstr>
      <vt:lpstr>Mprof – used for diagnosing memory problems</vt:lpstr>
      <vt:lpstr>Mprof – identify memory-consuming code snippets</vt:lpstr>
      <vt:lpstr>Mprof – identify root causes in user code and error-related data</vt:lpstr>
      <vt:lpstr>Mprof – identify the skewed data and improper configurations</vt:lpstr>
      <vt:lpstr>Mprof – identify the skewed data and improper configurations</vt:lpstr>
      <vt:lpstr>Mprof – identify the skewed data and improper configurations</vt:lpstr>
      <vt:lpstr>Mprof – Evaluation</vt:lpstr>
      <vt:lpstr>Mprof – Evaluation – diagnosis results &amp; overhead</vt:lpstr>
      <vt:lpstr>Mprof – Evaluation – Case study 1</vt:lpstr>
      <vt:lpstr>Mprof – Evaluation – Case study 1</vt:lpstr>
      <vt:lpstr>Mprof – Evaluation – Case study 2</vt:lpstr>
      <vt:lpstr>Mprof – Evaluation – Case study 3</vt:lpstr>
      <vt:lpstr>Mprof – Limitation and discussion</vt:lpstr>
      <vt:lpstr>Mprof – Conclusions</vt:lpstr>
      <vt:lpstr>Thanks! Q&amp;A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LIjie Xu</dc:creator>
  <cp:lastModifiedBy>LIjie Xu</cp:lastModifiedBy>
  <cp:revision>4452</cp:revision>
  <cp:lastPrinted>2015-08-26T03:13:19Z</cp:lastPrinted>
  <dcterms:created xsi:type="dcterms:W3CDTF">2015-08-19T15:04:14Z</dcterms:created>
  <dcterms:modified xsi:type="dcterms:W3CDTF">2015-11-19T15:55:20Z</dcterms:modified>
</cp:coreProperties>
</file>